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73"/>
  </p:notesMasterIdLst>
  <p:sldIdLst>
    <p:sldId id="256" r:id="rId7"/>
    <p:sldId id="343" r:id="rId8"/>
    <p:sldId id="259" r:id="rId9"/>
    <p:sldId id="272" r:id="rId10"/>
    <p:sldId id="315" r:id="rId11"/>
    <p:sldId id="317" r:id="rId12"/>
    <p:sldId id="318" r:id="rId13"/>
    <p:sldId id="316" r:id="rId14"/>
    <p:sldId id="342" r:id="rId15"/>
    <p:sldId id="319" r:id="rId16"/>
    <p:sldId id="320" r:id="rId17"/>
    <p:sldId id="321" r:id="rId18"/>
    <p:sldId id="323" r:id="rId19"/>
    <p:sldId id="324" r:id="rId20"/>
    <p:sldId id="325" r:id="rId21"/>
    <p:sldId id="273" r:id="rId22"/>
    <p:sldId id="292" r:id="rId23"/>
    <p:sldId id="288" r:id="rId24"/>
    <p:sldId id="308" r:id="rId25"/>
    <p:sldId id="299" r:id="rId26"/>
    <p:sldId id="300" r:id="rId27"/>
    <p:sldId id="301" r:id="rId28"/>
    <p:sldId id="298" r:id="rId29"/>
    <p:sldId id="309" r:id="rId30"/>
    <p:sldId id="311" r:id="rId31"/>
    <p:sldId id="307" r:id="rId32"/>
    <p:sldId id="312" r:id="rId33"/>
    <p:sldId id="313" r:id="rId34"/>
    <p:sldId id="305" r:id="rId35"/>
    <p:sldId id="274" r:id="rId36"/>
    <p:sldId id="257" r:id="rId37"/>
    <p:sldId id="264" r:id="rId38"/>
    <p:sldId id="260" r:id="rId39"/>
    <p:sldId id="261" r:id="rId40"/>
    <p:sldId id="262" r:id="rId41"/>
    <p:sldId id="265" r:id="rId42"/>
    <p:sldId id="266" r:id="rId43"/>
    <p:sldId id="268" r:id="rId44"/>
    <p:sldId id="267" r:id="rId45"/>
    <p:sldId id="270" r:id="rId46"/>
    <p:sldId id="269" r:id="rId47"/>
    <p:sldId id="338" r:id="rId48"/>
    <p:sldId id="339" r:id="rId49"/>
    <p:sldId id="347" r:id="rId50"/>
    <p:sldId id="348" r:id="rId51"/>
    <p:sldId id="349" r:id="rId52"/>
    <p:sldId id="275" r:id="rId53"/>
    <p:sldId id="279" r:id="rId54"/>
    <p:sldId id="326" r:id="rId55"/>
    <p:sldId id="327" r:id="rId56"/>
    <p:sldId id="328" r:id="rId57"/>
    <p:sldId id="329" r:id="rId58"/>
    <p:sldId id="330" r:id="rId59"/>
    <p:sldId id="331" r:id="rId60"/>
    <p:sldId id="332" r:id="rId61"/>
    <p:sldId id="333" r:id="rId62"/>
    <p:sldId id="340" r:id="rId63"/>
    <p:sldId id="341" r:id="rId64"/>
    <p:sldId id="344" r:id="rId65"/>
    <p:sldId id="345" r:id="rId66"/>
    <p:sldId id="346" r:id="rId67"/>
    <p:sldId id="286" r:id="rId68"/>
    <p:sldId id="276" r:id="rId69"/>
    <p:sldId id="290" r:id="rId70"/>
    <p:sldId id="277" r:id="rId71"/>
    <p:sldId id="271" r:id="rId72"/>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416027-5B3C-4D6B-A9CC-9851754AC07D}" v="3" dt="2023-09-27T15:40:02.690"/>
    <p1510:client id="{BE0EA763-0AF6-4392-82A6-D70765DE4404}" v="784" dt="2023-09-28T12:03:35.727"/>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ys stil 3 – uthevin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7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a:t>502 GODKJENTE BARNEHAGEPLASSER</a:t>
            </a:r>
          </a:p>
        </c:rich>
      </c:tx>
      <c:layout>
        <c:manualLayout>
          <c:xMode val="edge"/>
          <c:yMode val="edge"/>
          <c:x val="0.23478440194975628"/>
          <c:y val="3.245304979893034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'Ark1'!$B$1</c:f>
              <c:strCache>
                <c:ptCount val="1"/>
                <c:pt idx="0">
                  <c:v>Antall plasser</c:v>
                </c:pt>
              </c:strCache>
            </c:strRef>
          </c:tx>
          <c:spPr>
            <a:solidFill>
              <a:schemeClr val="accent1"/>
            </a:solidFill>
            <a:ln>
              <a:noFill/>
            </a:ln>
            <a:effectLst/>
          </c:spPr>
          <c:invertIfNegative val="0"/>
          <c:dPt>
            <c:idx val="5"/>
            <c:invertIfNegative val="0"/>
            <c:bubble3D val="0"/>
            <c:spPr>
              <a:solidFill>
                <a:schemeClr val="accent2"/>
              </a:solidFill>
              <a:ln>
                <a:noFill/>
              </a:ln>
              <a:effectLst/>
            </c:spPr>
            <c:extLst>
              <c:ext xmlns:c16="http://schemas.microsoft.com/office/drawing/2014/chart" uri="{C3380CC4-5D6E-409C-BE32-E72D297353CC}">
                <c16:uniqueId val="{00000001-E4B7-4CA3-BE3D-C5D04D6B2F27}"/>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3-E4B7-4CA3-BE3D-C5D04D6B2F27}"/>
              </c:ext>
            </c:extLst>
          </c:dPt>
          <c:dPt>
            <c:idx val="7"/>
            <c:invertIfNegative val="0"/>
            <c:bubble3D val="0"/>
            <c:spPr>
              <a:solidFill>
                <a:schemeClr val="bg2">
                  <a:lumMod val="75000"/>
                </a:schemeClr>
              </a:solidFill>
              <a:ln>
                <a:noFill/>
              </a:ln>
              <a:effectLst/>
            </c:spPr>
            <c:extLst>
              <c:ext xmlns:c16="http://schemas.microsoft.com/office/drawing/2014/chart" uri="{C3380CC4-5D6E-409C-BE32-E72D297353CC}">
                <c16:uniqueId val="{00000005-E4B7-4CA3-BE3D-C5D04D6B2F27}"/>
              </c:ext>
            </c:extLst>
          </c:dPt>
          <c:dPt>
            <c:idx val="8"/>
            <c:invertIfNegative val="0"/>
            <c:bubble3D val="0"/>
            <c:spPr>
              <a:solidFill>
                <a:schemeClr val="accent4"/>
              </a:solidFill>
              <a:ln>
                <a:noFill/>
              </a:ln>
              <a:effectLst/>
            </c:spPr>
            <c:extLst>
              <c:ext xmlns:c16="http://schemas.microsoft.com/office/drawing/2014/chart" uri="{C3380CC4-5D6E-409C-BE32-E72D297353CC}">
                <c16:uniqueId val="{00000007-E4B7-4CA3-BE3D-C5D04D6B2F27}"/>
              </c:ext>
            </c:extLst>
          </c:dPt>
          <c:cat>
            <c:strRef>
              <c:f>'Ark1'!$A$2:$A$10</c:f>
              <c:strCache>
                <c:ptCount val="9"/>
                <c:pt idx="0">
                  <c:v>Frydensborg</c:v>
                </c:pt>
                <c:pt idx="1">
                  <c:v>Rømerverven</c:v>
                </c:pt>
                <c:pt idx="2">
                  <c:v>Siritun</c:v>
                </c:pt>
                <c:pt idx="3">
                  <c:v>Solsikke</c:v>
                </c:pt>
                <c:pt idx="4">
                  <c:v>Trekanten</c:v>
                </c:pt>
                <c:pt idx="5">
                  <c:v>Hellekirken</c:v>
                </c:pt>
                <c:pt idx="6">
                  <c:v>Årø</c:v>
                </c:pt>
                <c:pt idx="7">
                  <c:v>Sannidal</c:v>
                </c:pt>
                <c:pt idx="8">
                  <c:v>Levangsheia</c:v>
                </c:pt>
              </c:strCache>
            </c:strRef>
          </c:cat>
          <c:val>
            <c:numRef>
              <c:f>'Ark1'!$B$2:$B$10</c:f>
              <c:numCache>
                <c:formatCode>General</c:formatCode>
                <c:ptCount val="9"/>
                <c:pt idx="0">
                  <c:v>60</c:v>
                </c:pt>
                <c:pt idx="1">
                  <c:v>54</c:v>
                </c:pt>
                <c:pt idx="2">
                  <c:v>72</c:v>
                </c:pt>
                <c:pt idx="3">
                  <c:v>36</c:v>
                </c:pt>
                <c:pt idx="4">
                  <c:v>54</c:v>
                </c:pt>
                <c:pt idx="5">
                  <c:v>54</c:v>
                </c:pt>
                <c:pt idx="6">
                  <c:v>72</c:v>
                </c:pt>
                <c:pt idx="7">
                  <c:v>90</c:v>
                </c:pt>
                <c:pt idx="8">
                  <c:v>10</c:v>
                </c:pt>
              </c:numCache>
            </c:numRef>
          </c:val>
          <c:extLst>
            <c:ext xmlns:c16="http://schemas.microsoft.com/office/drawing/2014/chart" uri="{C3380CC4-5D6E-409C-BE32-E72D297353CC}">
              <c16:uniqueId val="{00000008-E4B7-4CA3-BE3D-C5D04D6B2F27}"/>
            </c:ext>
          </c:extLst>
        </c:ser>
        <c:dLbls>
          <c:showLegendKey val="0"/>
          <c:showVal val="0"/>
          <c:showCatName val="0"/>
          <c:showSerName val="0"/>
          <c:showPercent val="0"/>
          <c:showBubbleSize val="0"/>
        </c:dLbls>
        <c:gapWidth val="219"/>
        <c:overlap val="-27"/>
        <c:axId val="1546087504"/>
        <c:axId val="1546088464"/>
      </c:barChart>
      <c:catAx>
        <c:axId val="1546087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546088464"/>
        <c:crosses val="autoZero"/>
        <c:auto val="1"/>
        <c:lblAlgn val="ctr"/>
        <c:lblOffset val="100"/>
        <c:noMultiLvlLbl val="0"/>
      </c:catAx>
      <c:valAx>
        <c:axId val="1546088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546087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1"/>
              <a:t>502 +  41 = 543</a:t>
            </a:r>
          </a:p>
        </c:rich>
      </c:tx>
      <c:layout>
        <c:manualLayout>
          <c:xMode val="edge"/>
          <c:yMode val="edge"/>
          <c:x val="0.41071035353582536"/>
          <c:y val="2.062742006739373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'Ark1'!$B$1</c:f>
              <c:strCache>
                <c:ptCount val="1"/>
                <c:pt idx="0">
                  <c:v>Antall plasser</c:v>
                </c:pt>
              </c:strCache>
            </c:strRef>
          </c:tx>
          <c:spPr>
            <a:solidFill>
              <a:schemeClr val="accent1"/>
            </a:solidFill>
            <a:ln>
              <a:noFill/>
            </a:ln>
            <a:effectLst/>
          </c:spPr>
          <c:invertIfNegative val="0"/>
          <c:dPt>
            <c:idx val="5"/>
            <c:invertIfNegative val="0"/>
            <c:bubble3D val="0"/>
            <c:spPr>
              <a:solidFill>
                <a:schemeClr val="accent2"/>
              </a:solidFill>
              <a:ln>
                <a:noFill/>
              </a:ln>
              <a:effectLst/>
            </c:spPr>
            <c:extLst>
              <c:ext xmlns:c16="http://schemas.microsoft.com/office/drawing/2014/chart" uri="{C3380CC4-5D6E-409C-BE32-E72D297353CC}">
                <c16:uniqueId val="{00000001-93F3-4CE5-BF83-E95F17A112E1}"/>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3-93F3-4CE5-BF83-E95F17A112E1}"/>
              </c:ext>
            </c:extLst>
          </c:dPt>
          <c:dPt>
            <c:idx val="7"/>
            <c:invertIfNegative val="0"/>
            <c:bubble3D val="0"/>
            <c:spPr>
              <a:solidFill>
                <a:schemeClr val="bg2">
                  <a:lumMod val="75000"/>
                </a:schemeClr>
              </a:solidFill>
              <a:ln>
                <a:noFill/>
              </a:ln>
              <a:effectLst/>
            </c:spPr>
            <c:extLst>
              <c:ext xmlns:c16="http://schemas.microsoft.com/office/drawing/2014/chart" uri="{C3380CC4-5D6E-409C-BE32-E72D297353CC}">
                <c16:uniqueId val="{00000005-93F3-4CE5-BF83-E95F17A112E1}"/>
              </c:ext>
            </c:extLst>
          </c:dPt>
          <c:dPt>
            <c:idx val="8"/>
            <c:invertIfNegative val="0"/>
            <c:bubble3D val="0"/>
            <c:spPr>
              <a:solidFill>
                <a:schemeClr val="accent4"/>
              </a:solidFill>
              <a:ln>
                <a:noFill/>
              </a:ln>
              <a:effectLst/>
            </c:spPr>
            <c:extLst>
              <c:ext xmlns:c16="http://schemas.microsoft.com/office/drawing/2014/chart" uri="{C3380CC4-5D6E-409C-BE32-E72D297353CC}">
                <c16:uniqueId val="{00000007-93F3-4CE5-BF83-E95F17A112E1}"/>
              </c:ext>
            </c:extLst>
          </c:dPt>
          <c:cat>
            <c:strRef>
              <c:f>'Ark1'!$A$2:$A$10</c:f>
              <c:strCache>
                <c:ptCount val="9"/>
                <c:pt idx="0">
                  <c:v>Frydensborg</c:v>
                </c:pt>
                <c:pt idx="1">
                  <c:v>Rømerverven</c:v>
                </c:pt>
                <c:pt idx="2">
                  <c:v>Siritun</c:v>
                </c:pt>
                <c:pt idx="3">
                  <c:v>Solsikke</c:v>
                </c:pt>
                <c:pt idx="4">
                  <c:v>Trekanten</c:v>
                </c:pt>
                <c:pt idx="5">
                  <c:v>Hellekirken</c:v>
                </c:pt>
                <c:pt idx="6">
                  <c:v>Årø</c:v>
                </c:pt>
                <c:pt idx="7">
                  <c:v>Sannidal</c:v>
                </c:pt>
                <c:pt idx="8">
                  <c:v>Levangsheia</c:v>
                </c:pt>
              </c:strCache>
            </c:strRef>
          </c:cat>
          <c:val>
            <c:numRef>
              <c:f>'Ark1'!$B$2:$B$10</c:f>
              <c:numCache>
                <c:formatCode>General</c:formatCode>
                <c:ptCount val="9"/>
                <c:pt idx="0">
                  <c:v>60</c:v>
                </c:pt>
                <c:pt idx="1">
                  <c:v>54</c:v>
                </c:pt>
                <c:pt idx="2">
                  <c:v>72</c:v>
                </c:pt>
                <c:pt idx="3">
                  <c:v>36</c:v>
                </c:pt>
                <c:pt idx="4">
                  <c:v>54</c:v>
                </c:pt>
                <c:pt idx="5">
                  <c:v>54</c:v>
                </c:pt>
                <c:pt idx="6">
                  <c:v>72</c:v>
                </c:pt>
                <c:pt idx="7">
                  <c:v>90</c:v>
                </c:pt>
                <c:pt idx="8">
                  <c:v>10</c:v>
                </c:pt>
              </c:numCache>
            </c:numRef>
          </c:val>
          <c:extLst>
            <c:ext xmlns:c16="http://schemas.microsoft.com/office/drawing/2014/chart" uri="{C3380CC4-5D6E-409C-BE32-E72D297353CC}">
              <c16:uniqueId val="{00000008-93F3-4CE5-BF83-E95F17A112E1}"/>
            </c:ext>
          </c:extLst>
        </c:ser>
        <c:ser>
          <c:idx val="1"/>
          <c:order val="1"/>
          <c:tx>
            <c:strRef>
              <c:f>'Ark1'!$C$1</c:f>
              <c:strCache>
                <c:ptCount val="1"/>
                <c:pt idx="0">
                  <c:v>Kolonne1</c:v>
                </c:pt>
              </c:strCache>
            </c:strRef>
          </c:tx>
          <c:spPr>
            <a:solidFill>
              <a:srgbClr val="92D050"/>
            </a:solidFill>
            <a:ln>
              <a:noFill/>
            </a:ln>
            <a:effectLst/>
          </c:spPr>
          <c:invertIfNegative val="0"/>
          <c:cat>
            <c:strRef>
              <c:f>'Ark1'!$A$2:$A$10</c:f>
              <c:strCache>
                <c:ptCount val="9"/>
                <c:pt idx="0">
                  <c:v>Frydensborg</c:v>
                </c:pt>
                <c:pt idx="1">
                  <c:v>Rømerverven</c:v>
                </c:pt>
                <c:pt idx="2">
                  <c:v>Siritun</c:v>
                </c:pt>
                <c:pt idx="3">
                  <c:v>Solsikke</c:v>
                </c:pt>
                <c:pt idx="4">
                  <c:v>Trekanten</c:v>
                </c:pt>
                <c:pt idx="5">
                  <c:v>Hellekirken</c:v>
                </c:pt>
                <c:pt idx="6">
                  <c:v>Årø</c:v>
                </c:pt>
                <c:pt idx="7">
                  <c:v>Sannidal</c:v>
                </c:pt>
                <c:pt idx="8">
                  <c:v>Levangsheia</c:v>
                </c:pt>
              </c:strCache>
            </c:strRef>
          </c:cat>
          <c:val>
            <c:numRef>
              <c:f>'Ark1'!$C$2:$C$10</c:f>
              <c:numCache>
                <c:formatCode>General</c:formatCode>
                <c:ptCount val="9"/>
                <c:pt idx="0">
                  <c:v>62</c:v>
                </c:pt>
                <c:pt idx="1">
                  <c:v>58</c:v>
                </c:pt>
                <c:pt idx="2">
                  <c:v>86</c:v>
                </c:pt>
                <c:pt idx="3">
                  <c:v>38</c:v>
                </c:pt>
                <c:pt idx="4">
                  <c:v>55</c:v>
                </c:pt>
                <c:pt idx="5">
                  <c:v>62</c:v>
                </c:pt>
                <c:pt idx="6">
                  <c:v>83</c:v>
                </c:pt>
                <c:pt idx="7">
                  <c:v>94</c:v>
                </c:pt>
                <c:pt idx="8">
                  <c:v>10</c:v>
                </c:pt>
              </c:numCache>
            </c:numRef>
          </c:val>
          <c:extLst>
            <c:ext xmlns:c16="http://schemas.microsoft.com/office/drawing/2014/chart" uri="{C3380CC4-5D6E-409C-BE32-E72D297353CC}">
              <c16:uniqueId val="{00000009-93F3-4CE5-BF83-E95F17A112E1}"/>
            </c:ext>
          </c:extLst>
        </c:ser>
        <c:dLbls>
          <c:showLegendKey val="0"/>
          <c:showVal val="0"/>
          <c:showCatName val="0"/>
          <c:showSerName val="0"/>
          <c:showPercent val="0"/>
          <c:showBubbleSize val="0"/>
        </c:dLbls>
        <c:gapWidth val="219"/>
        <c:overlap val="-27"/>
        <c:axId val="1546087504"/>
        <c:axId val="1546088464"/>
      </c:barChart>
      <c:catAx>
        <c:axId val="1546087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546088464"/>
        <c:crosses val="autoZero"/>
        <c:auto val="1"/>
        <c:lblAlgn val="ctr"/>
        <c:lblOffset val="100"/>
        <c:noMultiLvlLbl val="0"/>
      </c:catAx>
      <c:valAx>
        <c:axId val="1546088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546087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88AAB2-E458-423D-A75E-F262FA93AC55}" type="doc">
      <dgm:prSet loTypeId="urn:microsoft.com/office/officeart/2005/8/layout/cycle2" loCatId="cycle" qsTypeId="urn:microsoft.com/office/officeart/2005/8/quickstyle/simple1" qsCatId="simple" csTypeId="urn:microsoft.com/office/officeart/2005/8/colors/accent5_1" csCatId="accent5" phldr="1"/>
      <dgm:spPr/>
      <dgm:t>
        <a:bodyPr/>
        <a:lstStyle/>
        <a:p>
          <a:endParaRPr lang="nb-NO"/>
        </a:p>
      </dgm:t>
    </dgm:pt>
    <dgm:pt modelId="{374C533F-9B65-430A-8254-75D6BCAFE0E2}">
      <dgm:prSet phldrT="[Tekst]" phldr="0"/>
      <dgm:spPr/>
      <dgm:t>
        <a:bodyPr/>
        <a:lstStyle/>
        <a:p>
          <a:pPr rtl="0"/>
          <a:r>
            <a:rPr lang="nb-NO">
              <a:latin typeface="Calibri Light" panose="020F0302020204030204"/>
            </a:rPr>
            <a:t>Ressurser</a:t>
          </a:r>
          <a:endParaRPr lang="nb-NO"/>
        </a:p>
      </dgm:t>
    </dgm:pt>
    <dgm:pt modelId="{193370CB-7D41-47AB-B381-5B3E5A5B2ECF}" type="parTrans" cxnId="{AE52BFBB-A637-4E53-9778-ADBB34F6B80E}">
      <dgm:prSet/>
      <dgm:spPr/>
      <dgm:t>
        <a:bodyPr/>
        <a:lstStyle/>
        <a:p>
          <a:endParaRPr lang="nb-NO"/>
        </a:p>
      </dgm:t>
    </dgm:pt>
    <dgm:pt modelId="{B3614E7B-FF97-4452-AA99-184C7D2F5D60}" type="sibTrans" cxnId="{AE52BFBB-A637-4E53-9778-ADBB34F6B80E}">
      <dgm:prSet/>
      <dgm:spPr/>
      <dgm:t>
        <a:bodyPr/>
        <a:lstStyle/>
        <a:p>
          <a:endParaRPr lang="nb-NO"/>
        </a:p>
      </dgm:t>
    </dgm:pt>
    <dgm:pt modelId="{314F8FE5-4976-477A-AED0-14965669827A}">
      <dgm:prSet phldrT="[Tekst]" phldr="0"/>
      <dgm:spPr/>
      <dgm:t>
        <a:bodyPr/>
        <a:lstStyle/>
        <a:p>
          <a:pPr rtl="0"/>
          <a:r>
            <a:rPr lang="nb-NO">
              <a:latin typeface="Calibri Light" panose="020F0302020204030204"/>
            </a:rPr>
            <a:t>Leke- og oppholdsarealer</a:t>
          </a:r>
          <a:endParaRPr lang="nb-NO"/>
        </a:p>
      </dgm:t>
    </dgm:pt>
    <dgm:pt modelId="{39999E20-0E71-41E2-9B84-90CB342356A1}" type="parTrans" cxnId="{9611DBB7-D0F4-451B-B72E-151739F7D4A9}">
      <dgm:prSet/>
      <dgm:spPr/>
      <dgm:t>
        <a:bodyPr/>
        <a:lstStyle/>
        <a:p>
          <a:endParaRPr lang="nb-NO"/>
        </a:p>
      </dgm:t>
    </dgm:pt>
    <dgm:pt modelId="{8CFF154B-4494-4E4F-82A4-977A8D4DE5F2}" type="sibTrans" cxnId="{9611DBB7-D0F4-451B-B72E-151739F7D4A9}">
      <dgm:prSet/>
      <dgm:spPr/>
      <dgm:t>
        <a:bodyPr/>
        <a:lstStyle/>
        <a:p>
          <a:endParaRPr lang="nb-NO"/>
        </a:p>
      </dgm:t>
    </dgm:pt>
    <dgm:pt modelId="{0D7762BA-FF2D-4BFA-95D8-669D1DA0F567}">
      <dgm:prSet phldrT="[Tekst]" phldr="0"/>
      <dgm:spPr/>
      <dgm:t>
        <a:bodyPr/>
        <a:lstStyle/>
        <a:p>
          <a:pPr rtl="0"/>
          <a:r>
            <a:rPr lang="nb-NO">
              <a:latin typeface="Calibri Light" panose="020F0302020204030204"/>
            </a:rPr>
            <a:t>Spesialrom </a:t>
          </a:r>
          <a:endParaRPr lang="nb-NO"/>
        </a:p>
      </dgm:t>
    </dgm:pt>
    <dgm:pt modelId="{F4FDF93B-944B-43F2-9B42-6629B46166EF}" type="parTrans" cxnId="{15CED255-171A-4B0C-BDAD-41465A46DE27}">
      <dgm:prSet/>
      <dgm:spPr/>
      <dgm:t>
        <a:bodyPr/>
        <a:lstStyle/>
        <a:p>
          <a:endParaRPr lang="nb-NO"/>
        </a:p>
      </dgm:t>
    </dgm:pt>
    <dgm:pt modelId="{0C784009-B37A-4DBF-A995-1D984DCE4A0D}" type="sibTrans" cxnId="{15CED255-171A-4B0C-BDAD-41465A46DE27}">
      <dgm:prSet/>
      <dgm:spPr/>
      <dgm:t>
        <a:bodyPr/>
        <a:lstStyle/>
        <a:p>
          <a:endParaRPr lang="nb-NO"/>
        </a:p>
      </dgm:t>
    </dgm:pt>
    <dgm:pt modelId="{FCAAE1A8-D17A-4F6D-9EF1-558037525144}">
      <dgm:prSet phldrT="[Tekst]" phldr="0"/>
      <dgm:spPr/>
      <dgm:t>
        <a:bodyPr/>
        <a:lstStyle/>
        <a:p>
          <a:r>
            <a:rPr lang="nb-NO">
              <a:latin typeface="Calibri Light" panose="020F0302020204030204"/>
            </a:rPr>
            <a:t>gymsal/svømmehall</a:t>
          </a:r>
          <a:endParaRPr lang="nb-NO"/>
        </a:p>
      </dgm:t>
    </dgm:pt>
    <dgm:pt modelId="{67417D23-8F60-4574-94DD-E625541CF01D}" type="parTrans" cxnId="{0F468D48-41EA-4403-88AF-B72C20A768D4}">
      <dgm:prSet/>
      <dgm:spPr/>
      <dgm:t>
        <a:bodyPr/>
        <a:lstStyle/>
        <a:p>
          <a:endParaRPr lang="nb-NO"/>
        </a:p>
      </dgm:t>
    </dgm:pt>
    <dgm:pt modelId="{3002D49E-A7C9-4EAE-9A08-1BF8ED515D54}" type="sibTrans" cxnId="{0F468D48-41EA-4403-88AF-B72C20A768D4}">
      <dgm:prSet/>
      <dgm:spPr/>
      <dgm:t>
        <a:bodyPr/>
        <a:lstStyle/>
        <a:p>
          <a:endParaRPr lang="nb-NO"/>
        </a:p>
      </dgm:t>
    </dgm:pt>
    <dgm:pt modelId="{130F85F6-2E3D-4D81-AE20-1647D8221A4F}">
      <dgm:prSet phldrT="[Tekst]" phldr="0"/>
      <dgm:spPr/>
      <dgm:t>
        <a:bodyPr/>
        <a:lstStyle/>
        <a:p>
          <a:pPr rtl="0"/>
          <a:r>
            <a:rPr lang="nb-NO">
              <a:latin typeface="Calibri Light" panose="020F0302020204030204"/>
            </a:rPr>
            <a:t>Gode klasserom og grupperom</a:t>
          </a:r>
          <a:endParaRPr lang="nb-NO"/>
        </a:p>
      </dgm:t>
    </dgm:pt>
    <dgm:pt modelId="{15C67A89-B5E6-440D-9FA0-0B36763DAAFB}" type="parTrans" cxnId="{DF21FFC8-284F-4CE6-9648-FB20EF8E418E}">
      <dgm:prSet/>
      <dgm:spPr/>
      <dgm:t>
        <a:bodyPr/>
        <a:lstStyle/>
        <a:p>
          <a:endParaRPr lang="nb-NO"/>
        </a:p>
      </dgm:t>
    </dgm:pt>
    <dgm:pt modelId="{E7E18FE0-64BD-4893-9317-78D239E999DB}" type="sibTrans" cxnId="{DF21FFC8-284F-4CE6-9648-FB20EF8E418E}">
      <dgm:prSet/>
      <dgm:spPr/>
      <dgm:t>
        <a:bodyPr/>
        <a:lstStyle/>
        <a:p>
          <a:endParaRPr lang="nb-NO"/>
        </a:p>
      </dgm:t>
    </dgm:pt>
    <dgm:pt modelId="{799C2970-14AA-4A14-BFBB-46570D0E61FA}">
      <dgm:prSet phldr="0"/>
      <dgm:spPr/>
      <dgm:t>
        <a:bodyPr/>
        <a:lstStyle/>
        <a:p>
          <a:pPr rtl="0"/>
          <a:r>
            <a:rPr lang="nb-NO">
              <a:latin typeface="Calibri Light" panose="020F0302020204030204"/>
            </a:rPr>
            <a:t>Alternative opplæringsarenaer</a:t>
          </a:r>
        </a:p>
      </dgm:t>
    </dgm:pt>
    <dgm:pt modelId="{C70A895E-1F74-4C01-A721-32E5B385BBD4}" type="parTrans" cxnId="{E5E4E504-C775-4E66-83F3-C0BFEB3AA389}">
      <dgm:prSet/>
      <dgm:spPr/>
    </dgm:pt>
    <dgm:pt modelId="{A6D67359-E067-4B28-B92D-F8DAC3DB5E68}" type="sibTrans" cxnId="{E5E4E504-C775-4E66-83F3-C0BFEB3AA389}">
      <dgm:prSet/>
      <dgm:spPr/>
      <dgm:t>
        <a:bodyPr/>
        <a:lstStyle/>
        <a:p>
          <a:endParaRPr lang="nb-NO"/>
        </a:p>
      </dgm:t>
    </dgm:pt>
    <dgm:pt modelId="{9E154C67-99BC-4FD8-85DC-31767B83BF93}">
      <dgm:prSet phldr="0"/>
      <dgm:spPr/>
      <dgm:t>
        <a:bodyPr/>
        <a:lstStyle/>
        <a:p>
          <a:pPr rtl="0"/>
          <a:r>
            <a:rPr lang="nb-NO">
              <a:latin typeface="Calibri Light" panose="020F0302020204030204"/>
            </a:rPr>
            <a:t>Trygge trafikkforhold</a:t>
          </a:r>
        </a:p>
      </dgm:t>
    </dgm:pt>
    <dgm:pt modelId="{3D6970B3-6DF0-45FB-A292-DD5E1B3A0093}" type="parTrans" cxnId="{DAB4D1B7-0E82-47EA-8A70-4A6526D6C74F}">
      <dgm:prSet/>
      <dgm:spPr/>
    </dgm:pt>
    <dgm:pt modelId="{9E8EC6F9-2AD1-45A4-97C8-AC426ED9BE0D}" type="sibTrans" cxnId="{DAB4D1B7-0E82-47EA-8A70-4A6526D6C74F}">
      <dgm:prSet/>
      <dgm:spPr/>
      <dgm:t>
        <a:bodyPr/>
        <a:lstStyle/>
        <a:p>
          <a:endParaRPr lang="nb-NO"/>
        </a:p>
      </dgm:t>
    </dgm:pt>
    <dgm:pt modelId="{D603C5ED-D244-420E-A098-1A94031FEA0A}">
      <dgm:prSet phldr="0"/>
      <dgm:spPr/>
      <dgm:t>
        <a:bodyPr/>
        <a:lstStyle/>
        <a:p>
          <a:pPr rtl="0"/>
          <a:r>
            <a:rPr lang="nb-NO">
              <a:latin typeface="Calibri Light" panose="020F0302020204030204"/>
            </a:rPr>
            <a:t>Gode profesjonsfellesskap</a:t>
          </a:r>
        </a:p>
      </dgm:t>
    </dgm:pt>
    <dgm:pt modelId="{A0C1ED38-A652-4B3B-A599-1D6B65303B38}" type="parTrans" cxnId="{6698A4B3-8B1A-40DC-B915-CC8F8E6E33E2}">
      <dgm:prSet/>
      <dgm:spPr/>
    </dgm:pt>
    <dgm:pt modelId="{79D44D89-DC30-4842-B893-F2FD70868F3B}" type="sibTrans" cxnId="{6698A4B3-8B1A-40DC-B915-CC8F8E6E33E2}">
      <dgm:prSet/>
      <dgm:spPr/>
      <dgm:t>
        <a:bodyPr/>
        <a:lstStyle/>
        <a:p>
          <a:endParaRPr lang="nb-NO"/>
        </a:p>
      </dgm:t>
    </dgm:pt>
    <dgm:pt modelId="{D3BD2318-8585-4B56-9B38-93C1411A51F8}">
      <dgm:prSet phldr="0"/>
      <dgm:spPr/>
      <dgm:t>
        <a:bodyPr/>
        <a:lstStyle/>
        <a:p>
          <a:pPr rtl="0"/>
          <a:r>
            <a:rPr lang="nb-NO">
              <a:latin typeface="Calibri Light" panose="020F0302020204030204"/>
            </a:rPr>
            <a:t>Faglige nettverk</a:t>
          </a:r>
        </a:p>
      </dgm:t>
    </dgm:pt>
    <dgm:pt modelId="{B8A4F0FA-7C26-4050-B83C-181985C1A570}" type="parTrans" cxnId="{988E3758-D965-4313-88C6-57D81200D8A5}">
      <dgm:prSet/>
      <dgm:spPr/>
    </dgm:pt>
    <dgm:pt modelId="{3792625E-D8E5-40F8-8686-719116744857}" type="sibTrans" cxnId="{988E3758-D965-4313-88C6-57D81200D8A5}">
      <dgm:prSet/>
      <dgm:spPr/>
      <dgm:t>
        <a:bodyPr/>
        <a:lstStyle/>
        <a:p>
          <a:endParaRPr lang="nb-NO"/>
        </a:p>
      </dgm:t>
    </dgm:pt>
    <dgm:pt modelId="{7F123939-BBBD-4B85-8315-A8BF24C56D39}">
      <dgm:prSet phldr="0"/>
      <dgm:spPr/>
      <dgm:t>
        <a:bodyPr/>
        <a:lstStyle/>
        <a:p>
          <a:pPr rtl="0"/>
          <a:r>
            <a:rPr lang="nb-NO">
              <a:latin typeface="Calibri Light" panose="020F0302020204030204"/>
            </a:rPr>
            <a:t>Kvalifiserte lærere</a:t>
          </a:r>
        </a:p>
      </dgm:t>
    </dgm:pt>
    <dgm:pt modelId="{BD521115-D238-4933-8B86-C413FBA47E7F}" type="parTrans" cxnId="{CCF4605B-47D6-42B7-9397-BED718BF09A6}">
      <dgm:prSet/>
      <dgm:spPr/>
    </dgm:pt>
    <dgm:pt modelId="{BB505531-D29E-4EC4-9470-EDD3379D3272}" type="sibTrans" cxnId="{CCF4605B-47D6-42B7-9397-BED718BF09A6}">
      <dgm:prSet/>
      <dgm:spPr/>
      <dgm:t>
        <a:bodyPr/>
        <a:lstStyle/>
        <a:p>
          <a:endParaRPr lang="nb-NO"/>
        </a:p>
      </dgm:t>
    </dgm:pt>
    <dgm:pt modelId="{55F1C95E-FEFE-49A2-BD34-F562239A6F65}">
      <dgm:prSet phldr="0"/>
      <dgm:spPr/>
      <dgm:t>
        <a:bodyPr/>
        <a:lstStyle/>
        <a:p>
          <a:pPr rtl="0"/>
          <a:r>
            <a:rPr lang="nb-NO">
              <a:latin typeface="Calibri Light" panose="020F0302020204030204"/>
            </a:rPr>
            <a:t>Aktiv og kompetent skoleeier</a:t>
          </a:r>
        </a:p>
      </dgm:t>
    </dgm:pt>
    <dgm:pt modelId="{37F72D92-8A40-4503-BBCD-9D2DC59C59FC}" type="parTrans" cxnId="{839864C1-49EB-4F77-A2DA-1467EDC8F245}">
      <dgm:prSet/>
      <dgm:spPr/>
    </dgm:pt>
    <dgm:pt modelId="{D3815102-ADD5-44EA-8D84-25150B2E8BA1}" type="sibTrans" cxnId="{839864C1-49EB-4F77-A2DA-1467EDC8F245}">
      <dgm:prSet/>
      <dgm:spPr/>
      <dgm:t>
        <a:bodyPr/>
        <a:lstStyle/>
        <a:p>
          <a:endParaRPr lang="nb-NO"/>
        </a:p>
      </dgm:t>
    </dgm:pt>
    <dgm:pt modelId="{56AF8923-E85B-47E8-8A20-F901DF4EC424}">
      <dgm:prSet phldr="0"/>
      <dgm:spPr/>
      <dgm:t>
        <a:bodyPr/>
        <a:lstStyle/>
        <a:p>
          <a:pPr rtl="0"/>
          <a:r>
            <a:rPr lang="nb-NO">
              <a:latin typeface="Calibri Light" panose="020F0302020204030204"/>
            </a:rPr>
            <a:t>Holdninger og verdier</a:t>
          </a:r>
        </a:p>
      </dgm:t>
    </dgm:pt>
    <dgm:pt modelId="{6587C936-4289-4993-8B64-F812053FC4A9}" type="parTrans" cxnId="{DDE837DB-1112-4E04-A8FA-761190E1BC65}">
      <dgm:prSet/>
      <dgm:spPr/>
    </dgm:pt>
    <dgm:pt modelId="{BBB2E075-8A4F-4530-9122-4156B34C1A58}" type="sibTrans" cxnId="{DDE837DB-1112-4E04-A8FA-761190E1BC65}">
      <dgm:prSet/>
      <dgm:spPr/>
      <dgm:t>
        <a:bodyPr/>
        <a:lstStyle/>
        <a:p>
          <a:endParaRPr lang="nb-NO"/>
        </a:p>
      </dgm:t>
    </dgm:pt>
    <dgm:pt modelId="{2DE53AFA-50CB-41D6-96A2-EC4C8117927F}">
      <dgm:prSet phldr="0"/>
      <dgm:spPr/>
      <dgm:t>
        <a:bodyPr/>
        <a:lstStyle/>
        <a:p>
          <a:pPr rtl="0"/>
          <a:r>
            <a:rPr lang="nb-NO">
              <a:latin typeface="Calibri Light" panose="020F0302020204030204"/>
            </a:rPr>
            <a:t>Medvirkning</a:t>
          </a:r>
        </a:p>
      </dgm:t>
    </dgm:pt>
    <dgm:pt modelId="{9DF032F0-FF04-41BA-B10D-86872C405D72}" type="parTrans" cxnId="{01585439-D918-4612-82BE-68481194E98E}">
      <dgm:prSet/>
      <dgm:spPr/>
    </dgm:pt>
    <dgm:pt modelId="{DE3D3D27-2B48-4A95-94C6-AA02D95E9963}" type="sibTrans" cxnId="{01585439-D918-4612-82BE-68481194E98E}">
      <dgm:prSet/>
      <dgm:spPr/>
      <dgm:t>
        <a:bodyPr/>
        <a:lstStyle/>
        <a:p>
          <a:endParaRPr lang="nb-NO"/>
        </a:p>
      </dgm:t>
    </dgm:pt>
    <dgm:pt modelId="{38F5423F-44AE-4AF0-A886-C71079005329}" type="pres">
      <dgm:prSet presAssocID="{8988AAB2-E458-423D-A75E-F262FA93AC55}" presName="cycle" presStyleCnt="0">
        <dgm:presLayoutVars>
          <dgm:dir/>
          <dgm:resizeHandles val="exact"/>
        </dgm:presLayoutVars>
      </dgm:prSet>
      <dgm:spPr/>
    </dgm:pt>
    <dgm:pt modelId="{0BBDB2F7-F6BC-4F76-B837-0282C0B01A3A}" type="pres">
      <dgm:prSet presAssocID="{374C533F-9B65-430A-8254-75D6BCAFE0E2}" presName="node" presStyleLbl="node1" presStyleIdx="0" presStyleCnt="13">
        <dgm:presLayoutVars>
          <dgm:bulletEnabled val="1"/>
        </dgm:presLayoutVars>
      </dgm:prSet>
      <dgm:spPr/>
    </dgm:pt>
    <dgm:pt modelId="{C5E2AFA3-F75A-4A0B-A01A-EB0E75897236}" type="pres">
      <dgm:prSet presAssocID="{B3614E7B-FF97-4452-AA99-184C7D2F5D60}" presName="sibTrans" presStyleLbl="sibTrans2D1" presStyleIdx="0" presStyleCnt="13"/>
      <dgm:spPr/>
    </dgm:pt>
    <dgm:pt modelId="{CD1F0283-E792-4265-9BAC-3C3652CFBA7E}" type="pres">
      <dgm:prSet presAssocID="{B3614E7B-FF97-4452-AA99-184C7D2F5D60}" presName="connectorText" presStyleLbl="sibTrans2D1" presStyleIdx="0" presStyleCnt="13"/>
      <dgm:spPr/>
    </dgm:pt>
    <dgm:pt modelId="{898A82FA-47EB-41C5-BD90-D14AE09563DF}" type="pres">
      <dgm:prSet presAssocID="{314F8FE5-4976-477A-AED0-14965669827A}" presName="node" presStyleLbl="node1" presStyleIdx="1" presStyleCnt="13">
        <dgm:presLayoutVars>
          <dgm:bulletEnabled val="1"/>
        </dgm:presLayoutVars>
      </dgm:prSet>
      <dgm:spPr/>
    </dgm:pt>
    <dgm:pt modelId="{CE093CA8-A0D1-4059-B949-BA3E08A795C1}" type="pres">
      <dgm:prSet presAssocID="{8CFF154B-4494-4E4F-82A4-977A8D4DE5F2}" presName="sibTrans" presStyleLbl="sibTrans2D1" presStyleIdx="1" presStyleCnt="13"/>
      <dgm:spPr/>
    </dgm:pt>
    <dgm:pt modelId="{8EE7ABE9-4D82-4241-804B-D5DDE4280177}" type="pres">
      <dgm:prSet presAssocID="{8CFF154B-4494-4E4F-82A4-977A8D4DE5F2}" presName="connectorText" presStyleLbl="sibTrans2D1" presStyleIdx="1" presStyleCnt="13"/>
      <dgm:spPr/>
    </dgm:pt>
    <dgm:pt modelId="{4EBBC1EC-48B1-447F-B3D8-9C26B8DF0271}" type="pres">
      <dgm:prSet presAssocID="{0D7762BA-FF2D-4BFA-95D8-669D1DA0F567}" presName="node" presStyleLbl="node1" presStyleIdx="2" presStyleCnt="13">
        <dgm:presLayoutVars>
          <dgm:bulletEnabled val="1"/>
        </dgm:presLayoutVars>
      </dgm:prSet>
      <dgm:spPr/>
    </dgm:pt>
    <dgm:pt modelId="{5F96A3CE-B42C-446E-90B4-7CF148365BE0}" type="pres">
      <dgm:prSet presAssocID="{0C784009-B37A-4DBF-A995-1D984DCE4A0D}" presName="sibTrans" presStyleLbl="sibTrans2D1" presStyleIdx="2" presStyleCnt="13"/>
      <dgm:spPr/>
    </dgm:pt>
    <dgm:pt modelId="{AE25FCBD-08D2-4CB3-A4E4-E237436F2EB5}" type="pres">
      <dgm:prSet presAssocID="{0C784009-B37A-4DBF-A995-1D984DCE4A0D}" presName="connectorText" presStyleLbl="sibTrans2D1" presStyleIdx="2" presStyleCnt="13"/>
      <dgm:spPr/>
    </dgm:pt>
    <dgm:pt modelId="{6E582903-031C-4083-9928-D952C45351DE}" type="pres">
      <dgm:prSet presAssocID="{FCAAE1A8-D17A-4F6D-9EF1-558037525144}" presName="node" presStyleLbl="node1" presStyleIdx="3" presStyleCnt="13">
        <dgm:presLayoutVars>
          <dgm:bulletEnabled val="1"/>
        </dgm:presLayoutVars>
      </dgm:prSet>
      <dgm:spPr/>
    </dgm:pt>
    <dgm:pt modelId="{5D18E8E2-4A49-4323-A33B-303E74D45712}" type="pres">
      <dgm:prSet presAssocID="{3002D49E-A7C9-4EAE-9A08-1BF8ED515D54}" presName="sibTrans" presStyleLbl="sibTrans2D1" presStyleIdx="3" presStyleCnt="13"/>
      <dgm:spPr/>
    </dgm:pt>
    <dgm:pt modelId="{A1FE62E0-82E5-4860-A95E-CD25756EFD79}" type="pres">
      <dgm:prSet presAssocID="{3002D49E-A7C9-4EAE-9A08-1BF8ED515D54}" presName="connectorText" presStyleLbl="sibTrans2D1" presStyleIdx="3" presStyleCnt="13"/>
      <dgm:spPr/>
    </dgm:pt>
    <dgm:pt modelId="{15B4F86C-6407-4D28-9930-CAC729B9BE40}" type="pres">
      <dgm:prSet presAssocID="{130F85F6-2E3D-4D81-AE20-1647D8221A4F}" presName="node" presStyleLbl="node1" presStyleIdx="4" presStyleCnt="13">
        <dgm:presLayoutVars>
          <dgm:bulletEnabled val="1"/>
        </dgm:presLayoutVars>
      </dgm:prSet>
      <dgm:spPr/>
    </dgm:pt>
    <dgm:pt modelId="{A80A294D-2EA8-46CD-A9A4-E8013605BD65}" type="pres">
      <dgm:prSet presAssocID="{E7E18FE0-64BD-4893-9317-78D239E999DB}" presName="sibTrans" presStyleLbl="sibTrans2D1" presStyleIdx="4" presStyleCnt="13"/>
      <dgm:spPr/>
    </dgm:pt>
    <dgm:pt modelId="{61012CF7-4936-4A8E-BAB8-722A4ED17DED}" type="pres">
      <dgm:prSet presAssocID="{E7E18FE0-64BD-4893-9317-78D239E999DB}" presName="connectorText" presStyleLbl="sibTrans2D1" presStyleIdx="4" presStyleCnt="13"/>
      <dgm:spPr/>
    </dgm:pt>
    <dgm:pt modelId="{35D817BB-4B6F-48B5-8619-3443DECB5975}" type="pres">
      <dgm:prSet presAssocID="{799C2970-14AA-4A14-BFBB-46570D0E61FA}" presName="node" presStyleLbl="node1" presStyleIdx="5" presStyleCnt="13">
        <dgm:presLayoutVars>
          <dgm:bulletEnabled val="1"/>
        </dgm:presLayoutVars>
      </dgm:prSet>
      <dgm:spPr/>
    </dgm:pt>
    <dgm:pt modelId="{0E698064-522E-433F-A3E5-5166E91F67B1}" type="pres">
      <dgm:prSet presAssocID="{A6D67359-E067-4B28-B92D-F8DAC3DB5E68}" presName="sibTrans" presStyleLbl="sibTrans2D1" presStyleIdx="5" presStyleCnt="13"/>
      <dgm:spPr/>
    </dgm:pt>
    <dgm:pt modelId="{FC429C23-8D74-435D-B772-0207D7EBEFBF}" type="pres">
      <dgm:prSet presAssocID="{A6D67359-E067-4B28-B92D-F8DAC3DB5E68}" presName="connectorText" presStyleLbl="sibTrans2D1" presStyleIdx="5" presStyleCnt="13"/>
      <dgm:spPr/>
    </dgm:pt>
    <dgm:pt modelId="{E67657EB-6FA4-45A8-AC9B-72CE159E6C49}" type="pres">
      <dgm:prSet presAssocID="{9E154C67-99BC-4FD8-85DC-31767B83BF93}" presName="node" presStyleLbl="node1" presStyleIdx="6" presStyleCnt="13">
        <dgm:presLayoutVars>
          <dgm:bulletEnabled val="1"/>
        </dgm:presLayoutVars>
      </dgm:prSet>
      <dgm:spPr/>
    </dgm:pt>
    <dgm:pt modelId="{C6FCA5BD-3CED-44B0-B12B-925070F0E367}" type="pres">
      <dgm:prSet presAssocID="{9E8EC6F9-2AD1-45A4-97C8-AC426ED9BE0D}" presName="sibTrans" presStyleLbl="sibTrans2D1" presStyleIdx="6" presStyleCnt="13"/>
      <dgm:spPr/>
    </dgm:pt>
    <dgm:pt modelId="{F0FDAD27-1EF8-4DC1-9EF0-9F3612225C06}" type="pres">
      <dgm:prSet presAssocID="{9E8EC6F9-2AD1-45A4-97C8-AC426ED9BE0D}" presName="connectorText" presStyleLbl="sibTrans2D1" presStyleIdx="6" presStyleCnt="13"/>
      <dgm:spPr/>
    </dgm:pt>
    <dgm:pt modelId="{FDD2BD77-F516-4EDB-953E-2EFA510C93B9}" type="pres">
      <dgm:prSet presAssocID="{D603C5ED-D244-420E-A098-1A94031FEA0A}" presName="node" presStyleLbl="node1" presStyleIdx="7" presStyleCnt="13">
        <dgm:presLayoutVars>
          <dgm:bulletEnabled val="1"/>
        </dgm:presLayoutVars>
      </dgm:prSet>
      <dgm:spPr/>
    </dgm:pt>
    <dgm:pt modelId="{9605D406-F0F7-4A77-B794-B17CCC8C11BA}" type="pres">
      <dgm:prSet presAssocID="{79D44D89-DC30-4842-B893-F2FD70868F3B}" presName="sibTrans" presStyleLbl="sibTrans2D1" presStyleIdx="7" presStyleCnt="13"/>
      <dgm:spPr/>
    </dgm:pt>
    <dgm:pt modelId="{E2ED94CE-B372-4DEE-A543-916190BFFA9E}" type="pres">
      <dgm:prSet presAssocID="{79D44D89-DC30-4842-B893-F2FD70868F3B}" presName="connectorText" presStyleLbl="sibTrans2D1" presStyleIdx="7" presStyleCnt="13"/>
      <dgm:spPr/>
    </dgm:pt>
    <dgm:pt modelId="{67E4FDFB-A860-4C46-A62D-25B82031AFBF}" type="pres">
      <dgm:prSet presAssocID="{D3BD2318-8585-4B56-9B38-93C1411A51F8}" presName="node" presStyleLbl="node1" presStyleIdx="8" presStyleCnt="13">
        <dgm:presLayoutVars>
          <dgm:bulletEnabled val="1"/>
        </dgm:presLayoutVars>
      </dgm:prSet>
      <dgm:spPr/>
    </dgm:pt>
    <dgm:pt modelId="{354D5D34-A19A-4641-B505-79615869617E}" type="pres">
      <dgm:prSet presAssocID="{3792625E-D8E5-40F8-8686-719116744857}" presName="sibTrans" presStyleLbl="sibTrans2D1" presStyleIdx="8" presStyleCnt="13"/>
      <dgm:spPr/>
    </dgm:pt>
    <dgm:pt modelId="{306E7160-0D5B-4915-ABE4-CEA90A626199}" type="pres">
      <dgm:prSet presAssocID="{3792625E-D8E5-40F8-8686-719116744857}" presName="connectorText" presStyleLbl="sibTrans2D1" presStyleIdx="8" presStyleCnt="13"/>
      <dgm:spPr/>
    </dgm:pt>
    <dgm:pt modelId="{66236D5A-F2BB-4A64-80DA-CB4C497E74ED}" type="pres">
      <dgm:prSet presAssocID="{7F123939-BBBD-4B85-8315-A8BF24C56D39}" presName="node" presStyleLbl="node1" presStyleIdx="9" presStyleCnt="13">
        <dgm:presLayoutVars>
          <dgm:bulletEnabled val="1"/>
        </dgm:presLayoutVars>
      </dgm:prSet>
      <dgm:spPr/>
    </dgm:pt>
    <dgm:pt modelId="{B4DE2B8E-7344-480D-A44B-D10AC5E04F6A}" type="pres">
      <dgm:prSet presAssocID="{BB505531-D29E-4EC4-9470-EDD3379D3272}" presName="sibTrans" presStyleLbl="sibTrans2D1" presStyleIdx="9" presStyleCnt="13"/>
      <dgm:spPr/>
    </dgm:pt>
    <dgm:pt modelId="{CB658C41-2773-41BA-B8B3-3386A9CC29A2}" type="pres">
      <dgm:prSet presAssocID="{BB505531-D29E-4EC4-9470-EDD3379D3272}" presName="connectorText" presStyleLbl="sibTrans2D1" presStyleIdx="9" presStyleCnt="13"/>
      <dgm:spPr/>
    </dgm:pt>
    <dgm:pt modelId="{B7CCE722-CAEE-4388-9312-FFFC74D55B6D}" type="pres">
      <dgm:prSet presAssocID="{55F1C95E-FEFE-49A2-BD34-F562239A6F65}" presName="node" presStyleLbl="node1" presStyleIdx="10" presStyleCnt="13">
        <dgm:presLayoutVars>
          <dgm:bulletEnabled val="1"/>
        </dgm:presLayoutVars>
      </dgm:prSet>
      <dgm:spPr/>
    </dgm:pt>
    <dgm:pt modelId="{6EB121F7-C77F-4882-B1ED-F7503C313A49}" type="pres">
      <dgm:prSet presAssocID="{D3815102-ADD5-44EA-8D84-25150B2E8BA1}" presName="sibTrans" presStyleLbl="sibTrans2D1" presStyleIdx="10" presStyleCnt="13"/>
      <dgm:spPr/>
    </dgm:pt>
    <dgm:pt modelId="{F755B31E-4A39-4644-A0D1-3A642C351208}" type="pres">
      <dgm:prSet presAssocID="{D3815102-ADD5-44EA-8D84-25150B2E8BA1}" presName="connectorText" presStyleLbl="sibTrans2D1" presStyleIdx="10" presStyleCnt="13"/>
      <dgm:spPr/>
    </dgm:pt>
    <dgm:pt modelId="{D1938017-1D3A-4C29-8647-91B28A6DBA9A}" type="pres">
      <dgm:prSet presAssocID="{2DE53AFA-50CB-41D6-96A2-EC4C8117927F}" presName="node" presStyleLbl="node1" presStyleIdx="11" presStyleCnt="13">
        <dgm:presLayoutVars>
          <dgm:bulletEnabled val="1"/>
        </dgm:presLayoutVars>
      </dgm:prSet>
      <dgm:spPr/>
    </dgm:pt>
    <dgm:pt modelId="{285216E6-0901-46D9-997A-9C3C63812C7B}" type="pres">
      <dgm:prSet presAssocID="{DE3D3D27-2B48-4A95-94C6-AA02D95E9963}" presName="sibTrans" presStyleLbl="sibTrans2D1" presStyleIdx="11" presStyleCnt="13"/>
      <dgm:spPr/>
    </dgm:pt>
    <dgm:pt modelId="{AA3BC31C-43F5-456C-89E5-5CDC7BBAD139}" type="pres">
      <dgm:prSet presAssocID="{DE3D3D27-2B48-4A95-94C6-AA02D95E9963}" presName="connectorText" presStyleLbl="sibTrans2D1" presStyleIdx="11" presStyleCnt="13"/>
      <dgm:spPr/>
    </dgm:pt>
    <dgm:pt modelId="{E3AC5125-8CED-410D-A01A-B2E8B91F4324}" type="pres">
      <dgm:prSet presAssocID="{56AF8923-E85B-47E8-8A20-F901DF4EC424}" presName="node" presStyleLbl="node1" presStyleIdx="12" presStyleCnt="13">
        <dgm:presLayoutVars>
          <dgm:bulletEnabled val="1"/>
        </dgm:presLayoutVars>
      </dgm:prSet>
      <dgm:spPr/>
    </dgm:pt>
    <dgm:pt modelId="{47DD96C6-6905-41E5-B117-D6CE08B969FF}" type="pres">
      <dgm:prSet presAssocID="{BBB2E075-8A4F-4530-9122-4156B34C1A58}" presName="sibTrans" presStyleLbl="sibTrans2D1" presStyleIdx="12" presStyleCnt="13"/>
      <dgm:spPr/>
    </dgm:pt>
    <dgm:pt modelId="{4A98C4FF-C577-410E-B613-834AABEB155D}" type="pres">
      <dgm:prSet presAssocID="{BBB2E075-8A4F-4530-9122-4156B34C1A58}" presName="connectorText" presStyleLbl="sibTrans2D1" presStyleIdx="12" presStyleCnt="13"/>
      <dgm:spPr/>
    </dgm:pt>
  </dgm:ptLst>
  <dgm:cxnLst>
    <dgm:cxn modelId="{17686D02-483C-4BFE-ADF9-515B64E7AC9A}" type="presOf" srcId="{374C533F-9B65-430A-8254-75D6BCAFE0E2}" destId="{0BBDB2F7-F6BC-4F76-B837-0282C0B01A3A}" srcOrd="0" destOrd="0" presId="urn:microsoft.com/office/officeart/2005/8/layout/cycle2"/>
    <dgm:cxn modelId="{E5E4E504-C775-4E66-83F3-C0BFEB3AA389}" srcId="{8988AAB2-E458-423D-A75E-F262FA93AC55}" destId="{799C2970-14AA-4A14-BFBB-46570D0E61FA}" srcOrd="5" destOrd="0" parTransId="{C70A895E-1F74-4C01-A721-32E5B385BBD4}" sibTransId="{A6D67359-E067-4B28-B92D-F8DAC3DB5E68}"/>
    <dgm:cxn modelId="{04BF7307-C7CE-4F26-AD15-A4F357C38568}" type="presOf" srcId="{E7E18FE0-64BD-4893-9317-78D239E999DB}" destId="{A80A294D-2EA8-46CD-A9A4-E8013605BD65}" srcOrd="0" destOrd="0" presId="urn:microsoft.com/office/officeart/2005/8/layout/cycle2"/>
    <dgm:cxn modelId="{AA1FEB0B-0DFB-439A-85EF-9F369F720F01}" type="presOf" srcId="{9E8EC6F9-2AD1-45A4-97C8-AC426ED9BE0D}" destId="{F0FDAD27-1EF8-4DC1-9EF0-9F3612225C06}" srcOrd="1" destOrd="0" presId="urn:microsoft.com/office/officeart/2005/8/layout/cycle2"/>
    <dgm:cxn modelId="{FA1C071A-5C6E-42C0-90BE-B22A091EA949}" type="presOf" srcId="{DE3D3D27-2B48-4A95-94C6-AA02D95E9963}" destId="{AA3BC31C-43F5-456C-89E5-5CDC7BBAD139}" srcOrd="1" destOrd="0" presId="urn:microsoft.com/office/officeart/2005/8/layout/cycle2"/>
    <dgm:cxn modelId="{DC9ABA22-D194-4CD4-BEB3-A2C7BA57F62A}" type="presOf" srcId="{D3815102-ADD5-44EA-8D84-25150B2E8BA1}" destId="{F755B31E-4A39-4644-A0D1-3A642C351208}" srcOrd="1" destOrd="0" presId="urn:microsoft.com/office/officeart/2005/8/layout/cycle2"/>
    <dgm:cxn modelId="{8C30E527-C4A1-4A70-9E8F-BB5FFCA514B3}" type="presOf" srcId="{BB505531-D29E-4EC4-9470-EDD3379D3272}" destId="{CB658C41-2773-41BA-B8B3-3386A9CC29A2}" srcOrd="1" destOrd="0" presId="urn:microsoft.com/office/officeart/2005/8/layout/cycle2"/>
    <dgm:cxn modelId="{B1528535-4453-4FA2-BED6-10098C43283D}" type="presOf" srcId="{3002D49E-A7C9-4EAE-9A08-1BF8ED515D54}" destId="{5D18E8E2-4A49-4323-A33B-303E74D45712}" srcOrd="0" destOrd="0" presId="urn:microsoft.com/office/officeart/2005/8/layout/cycle2"/>
    <dgm:cxn modelId="{3961C838-392F-4A9B-B71A-060DADA6ACCA}" type="presOf" srcId="{8988AAB2-E458-423D-A75E-F262FA93AC55}" destId="{38F5423F-44AE-4AF0-A886-C71079005329}" srcOrd="0" destOrd="0" presId="urn:microsoft.com/office/officeart/2005/8/layout/cycle2"/>
    <dgm:cxn modelId="{01585439-D918-4612-82BE-68481194E98E}" srcId="{8988AAB2-E458-423D-A75E-F262FA93AC55}" destId="{2DE53AFA-50CB-41D6-96A2-EC4C8117927F}" srcOrd="11" destOrd="0" parTransId="{9DF032F0-FF04-41BA-B10D-86872C405D72}" sibTransId="{DE3D3D27-2B48-4A95-94C6-AA02D95E9963}"/>
    <dgm:cxn modelId="{4906123B-FBC4-4669-93AA-8B09C1EEE6C0}" type="presOf" srcId="{8CFF154B-4494-4E4F-82A4-977A8D4DE5F2}" destId="{CE093CA8-A0D1-4059-B949-BA3E08A795C1}" srcOrd="0" destOrd="0" presId="urn:microsoft.com/office/officeart/2005/8/layout/cycle2"/>
    <dgm:cxn modelId="{D3E1173B-0FBD-461C-978D-D14F48948B5D}" type="presOf" srcId="{0C784009-B37A-4DBF-A995-1D984DCE4A0D}" destId="{AE25FCBD-08D2-4CB3-A4E4-E237436F2EB5}" srcOrd="1" destOrd="0" presId="urn:microsoft.com/office/officeart/2005/8/layout/cycle2"/>
    <dgm:cxn modelId="{CCF4605B-47D6-42B7-9397-BED718BF09A6}" srcId="{8988AAB2-E458-423D-A75E-F262FA93AC55}" destId="{7F123939-BBBD-4B85-8315-A8BF24C56D39}" srcOrd="9" destOrd="0" parTransId="{BD521115-D238-4933-8B86-C413FBA47E7F}" sibTransId="{BB505531-D29E-4EC4-9470-EDD3379D3272}"/>
    <dgm:cxn modelId="{70F80B62-8D47-40F1-AF9E-E3480CE4E31A}" type="presOf" srcId="{A6D67359-E067-4B28-B92D-F8DAC3DB5E68}" destId="{0E698064-522E-433F-A3E5-5166E91F67B1}" srcOrd="0" destOrd="0" presId="urn:microsoft.com/office/officeart/2005/8/layout/cycle2"/>
    <dgm:cxn modelId="{D33F9B63-DDE1-460D-8A80-36FA7AA63737}" type="presOf" srcId="{56AF8923-E85B-47E8-8A20-F901DF4EC424}" destId="{E3AC5125-8CED-410D-A01A-B2E8B91F4324}" srcOrd="0" destOrd="0" presId="urn:microsoft.com/office/officeart/2005/8/layout/cycle2"/>
    <dgm:cxn modelId="{0F468D48-41EA-4403-88AF-B72C20A768D4}" srcId="{8988AAB2-E458-423D-A75E-F262FA93AC55}" destId="{FCAAE1A8-D17A-4F6D-9EF1-558037525144}" srcOrd="3" destOrd="0" parTransId="{67417D23-8F60-4574-94DD-E625541CF01D}" sibTransId="{3002D49E-A7C9-4EAE-9A08-1BF8ED515D54}"/>
    <dgm:cxn modelId="{59C5CC49-E4F7-4AD5-BAE0-1FD017190124}" type="presOf" srcId="{BBB2E075-8A4F-4530-9122-4156B34C1A58}" destId="{47DD96C6-6905-41E5-B117-D6CE08B969FF}" srcOrd="0" destOrd="0" presId="urn:microsoft.com/office/officeart/2005/8/layout/cycle2"/>
    <dgm:cxn modelId="{BF5C124D-19C4-4C7F-89A6-D92BCAECC3A7}" type="presOf" srcId="{9E154C67-99BC-4FD8-85DC-31767B83BF93}" destId="{E67657EB-6FA4-45A8-AC9B-72CE159E6C49}" srcOrd="0" destOrd="0" presId="urn:microsoft.com/office/officeart/2005/8/layout/cycle2"/>
    <dgm:cxn modelId="{8DE2966E-45C9-4DBA-96AC-63006F4AA36E}" type="presOf" srcId="{799C2970-14AA-4A14-BFBB-46570D0E61FA}" destId="{35D817BB-4B6F-48B5-8619-3443DECB5975}" srcOrd="0" destOrd="0" presId="urn:microsoft.com/office/officeart/2005/8/layout/cycle2"/>
    <dgm:cxn modelId="{B0FF9150-8B29-4601-8464-6FCC472F4980}" type="presOf" srcId="{3002D49E-A7C9-4EAE-9A08-1BF8ED515D54}" destId="{A1FE62E0-82E5-4860-A95E-CD25756EFD79}" srcOrd="1" destOrd="0" presId="urn:microsoft.com/office/officeart/2005/8/layout/cycle2"/>
    <dgm:cxn modelId="{D48DFB74-016B-4F39-B722-BBFE1478800A}" type="presOf" srcId="{A6D67359-E067-4B28-B92D-F8DAC3DB5E68}" destId="{FC429C23-8D74-435D-B772-0207D7EBEFBF}" srcOrd="1" destOrd="0" presId="urn:microsoft.com/office/officeart/2005/8/layout/cycle2"/>
    <dgm:cxn modelId="{15CED255-171A-4B0C-BDAD-41465A46DE27}" srcId="{8988AAB2-E458-423D-A75E-F262FA93AC55}" destId="{0D7762BA-FF2D-4BFA-95D8-669D1DA0F567}" srcOrd="2" destOrd="0" parTransId="{F4FDF93B-944B-43F2-9B42-6629B46166EF}" sibTransId="{0C784009-B37A-4DBF-A995-1D984DCE4A0D}"/>
    <dgm:cxn modelId="{988E3758-D965-4313-88C6-57D81200D8A5}" srcId="{8988AAB2-E458-423D-A75E-F262FA93AC55}" destId="{D3BD2318-8585-4B56-9B38-93C1411A51F8}" srcOrd="8" destOrd="0" parTransId="{B8A4F0FA-7C26-4050-B83C-181985C1A570}" sibTransId="{3792625E-D8E5-40F8-8686-719116744857}"/>
    <dgm:cxn modelId="{5C1FC679-3FA4-46DC-99B6-BC14F86E32D9}" type="presOf" srcId="{79D44D89-DC30-4842-B893-F2FD70868F3B}" destId="{E2ED94CE-B372-4DEE-A543-916190BFFA9E}" srcOrd="1" destOrd="0" presId="urn:microsoft.com/office/officeart/2005/8/layout/cycle2"/>
    <dgm:cxn modelId="{B1E3F985-D45F-4253-8F89-71A1DEE64CCF}" type="presOf" srcId="{B3614E7B-FF97-4452-AA99-184C7D2F5D60}" destId="{C5E2AFA3-F75A-4A0B-A01A-EB0E75897236}" srcOrd="0" destOrd="0" presId="urn:microsoft.com/office/officeart/2005/8/layout/cycle2"/>
    <dgm:cxn modelId="{B85F5F91-1A7D-4D2E-85A0-E92678D1848D}" type="presOf" srcId="{D3BD2318-8585-4B56-9B38-93C1411A51F8}" destId="{67E4FDFB-A860-4C46-A62D-25B82031AFBF}" srcOrd="0" destOrd="0" presId="urn:microsoft.com/office/officeart/2005/8/layout/cycle2"/>
    <dgm:cxn modelId="{C29DE39C-6BEE-41E4-B7A3-6839EB1F2AF3}" type="presOf" srcId="{B3614E7B-FF97-4452-AA99-184C7D2F5D60}" destId="{CD1F0283-E792-4265-9BAC-3C3652CFBA7E}" srcOrd="1" destOrd="0" presId="urn:microsoft.com/office/officeart/2005/8/layout/cycle2"/>
    <dgm:cxn modelId="{B47C26AE-6E18-49AD-A33F-6EE9C6C41C99}" type="presOf" srcId="{BB505531-D29E-4EC4-9470-EDD3379D3272}" destId="{B4DE2B8E-7344-480D-A44B-D10AC5E04F6A}" srcOrd="0" destOrd="0" presId="urn:microsoft.com/office/officeart/2005/8/layout/cycle2"/>
    <dgm:cxn modelId="{6698A4B3-8B1A-40DC-B915-CC8F8E6E33E2}" srcId="{8988AAB2-E458-423D-A75E-F262FA93AC55}" destId="{D603C5ED-D244-420E-A098-1A94031FEA0A}" srcOrd="7" destOrd="0" parTransId="{A0C1ED38-A652-4B3B-A599-1D6B65303B38}" sibTransId="{79D44D89-DC30-4842-B893-F2FD70868F3B}"/>
    <dgm:cxn modelId="{5F310EB6-CD8B-4933-A153-43B6CF6A555A}" type="presOf" srcId="{55F1C95E-FEFE-49A2-BD34-F562239A6F65}" destId="{B7CCE722-CAEE-4388-9312-FFFC74D55B6D}" srcOrd="0" destOrd="0" presId="urn:microsoft.com/office/officeart/2005/8/layout/cycle2"/>
    <dgm:cxn modelId="{453FE2B6-2812-4F80-BFEB-4A606A958BF0}" type="presOf" srcId="{314F8FE5-4976-477A-AED0-14965669827A}" destId="{898A82FA-47EB-41C5-BD90-D14AE09563DF}" srcOrd="0" destOrd="0" presId="urn:microsoft.com/office/officeart/2005/8/layout/cycle2"/>
    <dgm:cxn modelId="{DAB4D1B7-0E82-47EA-8A70-4A6526D6C74F}" srcId="{8988AAB2-E458-423D-A75E-F262FA93AC55}" destId="{9E154C67-99BC-4FD8-85DC-31767B83BF93}" srcOrd="6" destOrd="0" parTransId="{3D6970B3-6DF0-45FB-A292-DD5E1B3A0093}" sibTransId="{9E8EC6F9-2AD1-45A4-97C8-AC426ED9BE0D}"/>
    <dgm:cxn modelId="{9611DBB7-D0F4-451B-B72E-151739F7D4A9}" srcId="{8988AAB2-E458-423D-A75E-F262FA93AC55}" destId="{314F8FE5-4976-477A-AED0-14965669827A}" srcOrd="1" destOrd="0" parTransId="{39999E20-0E71-41E2-9B84-90CB342356A1}" sibTransId="{8CFF154B-4494-4E4F-82A4-977A8D4DE5F2}"/>
    <dgm:cxn modelId="{AE52BFBB-A637-4E53-9778-ADBB34F6B80E}" srcId="{8988AAB2-E458-423D-A75E-F262FA93AC55}" destId="{374C533F-9B65-430A-8254-75D6BCAFE0E2}" srcOrd="0" destOrd="0" parTransId="{193370CB-7D41-47AB-B381-5B3E5A5B2ECF}" sibTransId="{B3614E7B-FF97-4452-AA99-184C7D2F5D60}"/>
    <dgm:cxn modelId="{A45011BC-A128-4E34-81EA-EF667A2C0887}" type="presOf" srcId="{2DE53AFA-50CB-41D6-96A2-EC4C8117927F}" destId="{D1938017-1D3A-4C29-8647-91B28A6DBA9A}" srcOrd="0" destOrd="0" presId="urn:microsoft.com/office/officeart/2005/8/layout/cycle2"/>
    <dgm:cxn modelId="{839864C1-49EB-4F77-A2DA-1467EDC8F245}" srcId="{8988AAB2-E458-423D-A75E-F262FA93AC55}" destId="{55F1C95E-FEFE-49A2-BD34-F562239A6F65}" srcOrd="10" destOrd="0" parTransId="{37F72D92-8A40-4503-BBCD-9D2DC59C59FC}" sibTransId="{D3815102-ADD5-44EA-8D84-25150B2E8BA1}"/>
    <dgm:cxn modelId="{4821D3C3-D558-47FC-89A5-747C4467192A}" type="presOf" srcId="{BBB2E075-8A4F-4530-9122-4156B34C1A58}" destId="{4A98C4FF-C577-410E-B613-834AABEB155D}" srcOrd="1" destOrd="0" presId="urn:microsoft.com/office/officeart/2005/8/layout/cycle2"/>
    <dgm:cxn modelId="{A52FD3C4-F951-4BE1-A4E8-29A15E4C484A}" type="presOf" srcId="{FCAAE1A8-D17A-4F6D-9EF1-558037525144}" destId="{6E582903-031C-4083-9928-D952C45351DE}" srcOrd="0" destOrd="0" presId="urn:microsoft.com/office/officeart/2005/8/layout/cycle2"/>
    <dgm:cxn modelId="{DF21FFC8-284F-4CE6-9648-FB20EF8E418E}" srcId="{8988AAB2-E458-423D-A75E-F262FA93AC55}" destId="{130F85F6-2E3D-4D81-AE20-1647D8221A4F}" srcOrd="4" destOrd="0" parTransId="{15C67A89-B5E6-440D-9FA0-0B36763DAAFB}" sibTransId="{E7E18FE0-64BD-4893-9317-78D239E999DB}"/>
    <dgm:cxn modelId="{838E51C9-DFC6-44BB-805E-FBE1DB6657AD}" type="presOf" srcId="{DE3D3D27-2B48-4A95-94C6-AA02D95E9963}" destId="{285216E6-0901-46D9-997A-9C3C63812C7B}" srcOrd="0" destOrd="0" presId="urn:microsoft.com/office/officeart/2005/8/layout/cycle2"/>
    <dgm:cxn modelId="{3B076CCC-2784-4022-82D2-3337B7CD7CE1}" type="presOf" srcId="{7F123939-BBBD-4B85-8315-A8BF24C56D39}" destId="{66236D5A-F2BB-4A64-80DA-CB4C497E74ED}" srcOrd="0" destOrd="0" presId="urn:microsoft.com/office/officeart/2005/8/layout/cycle2"/>
    <dgm:cxn modelId="{AA7FFBD1-18D3-4326-ADD9-BD52D3FE4AD0}" type="presOf" srcId="{E7E18FE0-64BD-4893-9317-78D239E999DB}" destId="{61012CF7-4936-4A8E-BAB8-722A4ED17DED}" srcOrd="1" destOrd="0" presId="urn:microsoft.com/office/officeart/2005/8/layout/cycle2"/>
    <dgm:cxn modelId="{60A40FD2-5C5F-49F7-8312-BA343DB26489}" type="presOf" srcId="{8CFF154B-4494-4E4F-82A4-977A8D4DE5F2}" destId="{8EE7ABE9-4D82-4241-804B-D5DDE4280177}" srcOrd="1" destOrd="0" presId="urn:microsoft.com/office/officeart/2005/8/layout/cycle2"/>
    <dgm:cxn modelId="{DDE837DB-1112-4E04-A8FA-761190E1BC65}" srcId="{8988AAB2-E458-423D-A75E-F262FA93AC55}" destId="{56AF8923-E85B-47E8-8A20-F901DF4EC424}" srcOrd="12" destOrd="0" parTransId="{6587C936-4289-4993-8B64-F812053FC4A9}" sibTransId="{BBB2E075-8A4F-4530-9122-4156B34C1A58}"/>
    <dgm:cxn modelId="{B47F07DE-B39C-479C-9510-5B36C3D2BBFA}" type="presOf" srcId="{3792625E-D8E5-40F8-8686-719116744857}" destId="{354D5D34-A19A-4641-B505-79615869617E}" srcOrd="0" destOrd="0" presId="urn:microsoft.com/office/officeart/2005/8/layout/cycle2"/>
    <dgm:cxn modelId="{0DDBB9E3-E917-4C2A-94A4-A1C7F0184111}" type="presOf" srcId="{79D44D89-DC30-4842-B893-F2FD70868F3B}" destId="{9605D406-F0F7-4A77-B794-B17CCC8C11BA}" srcOrd="0" destOrd="0" presId="urn:microsoft.com/office/officeart/2005/8/layout/cycle2"/>
    <dgm:cxn modelId="{D6F681EB-BA37-4AF8-9A46-7D96F1F86310}" type="presOf" srcId="{0D7762BA-FF2D-4BFA-95D8-669D1DA0F567}" destId="{4EBBC1EC-48B1-447F-B3D8-9C26B8DF0271}" srcOrd="0" destOrd="0" presId="urn:microsoft.com/office/officeart/2005/8/layout/cycle2"/>
    <dgm:cxn modelId="{998625ED-0B95-4115-B23A-E3126D18E267}" type="presOf" srcId="{0C784009-B37A-4DBF-A995-1D984DCE4A0D}" destId="{5F96A3CE-B42C-446E-90B4-7CF148365BE0}" srcOrd="0" destOrd="0" presId="urn:microsoft.com/office/officeart/2005/8/layout/cycle2"/>
    <dgm:cxn modelId="{992F5AF2-FE6E-4F92-BF7B-18E1C289EC87}" type="presOf" srcId="{3792625E-D8E5-40F8-8686-719116744857}" destId="{306E7160-0D5B-4915-ABE4-CEA90A626199}" srcOrd="1" destOrd="0" presId="urn:microsoft.com/office/officeart/2005/8/layout/cycle2"/>
    <dgm:cxn modelId="{312E5BF3-41F9-4CC1-A6DE-E7026FBDB0EE}" type="presOf" srcId="{9E8EC6F9-2AD1-45A4-97C8-AC426ED9BE0D}" destId="{C6FCA5BD-3CED-44B0-B12B-925070F0E367}" srcOrd="0" destOrd="0" presId="urn:microsoft.com/office/officeart/2005/8/layout/cycle2"/>
    <dgm:cxn modelId="{A19BB0F3-B542-4516-8267-26173AAA8FF0}" type="presOf" srcId="{D603C5ED-D244-420E-A098-1A94031FEA0A}" destId="{FDD2BD77-F516-4EDB-953E-2EFA510C93B9}" srcOrd="0" destOrd="0" presId="urn:microsoft.com/office/officeart/2005/8/layout/cycle2"/>
    <dgm:cxn modelId="{465E51FA-0E6F-43BC-BEB9-AE9CFDC0ED6D}" type="presOf" srcId="{130F85F6-2E3D-4D81-AE20-1647D8221A4F}" destId="{15B4F86C-6407-4D28-9930-CAC729B9BE40}" srcOrd="0" destOrd="0" presId="urn:microsoft.com/office/officeart/2005/8/layout/cycle2"/>
    <dgm:cxn modelId="{1A941EFC-D6A5-4116-85A1-F8327D5782DB}" type="presOf" srcId="{D3815102-ADD5-44EA-8D84-25150B2E8BA1}" destId="{6EB121F7-C77F-4882-B1ED-F7503C313A49}" srcOrd="0" destOrd="0" presId="urn:microsoft.com/office/officeart/2005/8/layout/cycle2"/>
    <dgm:cxn modelId="{11FFC725-B5BF-4B2F-86F4-ACA917B39253}" type="presParOf" srcId="{38F5423F-44AE-4AF0-A886-C71079005329}" destId="{0BBDB2F7-F6BC-4F76-B837-0282C0B01A3A}" srcOrd="0" destOrd="0" presId="urn:microsoft.com/office/officeart/2005/8/layout/cycle2"/>
    <dgm:cxn modelId="{BFC2E0D6-BA49-4286-81B7-D145EE4D1E33}" type="presParOf" srcId="{38F5423F-44AE-4AF0-A886-C71079005329}" destId="{C5E2AFA3-F75A-4A0B-A01A-EB0E75897236}" srcOrd="1" destOrd="0" presId="urn:microsoft.com/office/officeart/2005/8/layout/cycle2"/>
    <dgm:cxn modelId="{FD0545DC-AA59-41BF-A9C4-DE50E7D62EFB}" type="presParOf" srcId="{C5E2AFA3-F75A-4A0B-A01A-EB0E75897236}" destId="{CD1F0283-E792-4265-9BAC-3C3652CFBA7E}" srcOrd="0" destOrd="0" presId="urn:microsoft.com/office/officeart/2005/8/layout/cycle2"/>
    <dgm:cxn modelId="{30236F3B-E919-466C-B20E-1835A7FC8BA7}" type="presParOf" srcId="{38F5423F-44AE-4AF0-A886-C71079005329}" destId="{898A82FA-47EB-41C5-BD90-D14AE09563DF}" srcOrd="2" destOrd="0" presId="urn:microsoft.com/office/officeart/2005/8/layout/cycle2"/>
    <dgm:cxn modelId="{E10F7C9C-EE7E-4E05-9F99-DBC2185F5217}" type="presParOf" srcId="{38F5423F-44AE-4AF0-A886-C71079005329}" destId="{CE093CA8-A0D1-4059-B949-BA3E08A795C1}" srcOrd="3" destOrd="0" presId="urn:microsoft.com/office/officeart/2005/8/layout/cycle2"/>
    <dgm:cxn modelId="{99234A52-587E-4C02-A558-FD4864934131}" type="presParOf" srcId="{CE093CA8-A0D1-4059-B949-BA3E08A795C1}" destId="{8EE7ABE9-4D82-4241-804B-D5DDE4280177}" srcOrd="0" destOrd="0" presId="urn:microsoft.com/office/officeart/2005/8/layout/cycle2"/>
    <dgm:cxn modelId="{3BAD96BA-7B75-4236-B2C2-9F93261B201D}" type="presParOf" srcId="{38F5423F-44AE-4AF0-A886-C71079005329}" destId="{4EBBC1EC-48B1-447F-B3D8-9C26B8DF0271}" srcOrd="4" destOrd="0" presId="urn:microsoft.com/office/officeart/2005/8/layout/cycle2"/>
    <dgm:cxn modelId="{5EE2F578-8104-4C84-A201-5F31CA0B087B}" type="presParOf" srcId="{38F5423F-44AE-4AF0-A886-C71079005329}" destId="{5F96A3CE-B42C-446E-90B4-7CF148365BE0}" srcOrd="5" destOrd="0" presId="urn:microsoft.com/office/officeart/2005/8/layout/cycle2"/>
    <dgm:cxn modelId="{2D5280E0-8B31-4B52-8017-44AF93BD6347}" type="presParOf" srcId="{5F96A3CE-B42C-446E-90B4-7CF148365BE0}" destId="{AE25FCBD-08D2-4CB3-A4E4-E237436F2EB5}" srcOrd="0" destOrd="0" presId="urn:microsoft.com/office/officeart/2005/8/layout/cycle2"/>
    <dgm:cxn modelId="{B4EE8898-EE9B-40FB-91A3-A7927F76BB8A}" type="presParOf" srcId="{38F5423F-44AE-4AF0-A886-C71079005329}" destId="{6E582903-031C-4083-9928-D952C45351DE}" srcOrd="6" destOrd="0" presId="urn:microsoft.com/office/officeart/2005/8/layout/cycle2"/>
    <dgm:cxn modelId="{EB9D9365-4868-405E-9650-D083682626FF}" type="presParOf" srcId="{38F5423F-44AE-4AF0-A886-C71079005329}" destId="{5D18E8E2-4A49-4323-A33B-303E74D45712}" srcOrd="7" destOrd="0" presId="urn:microsoft.com/office/officeart/2005/8/layout/cycle2"/>
    <dgm:cxn modelId="{3DB852AD-CE89-4324-A0F2-C5D7C556258D}" type="presParOf" srcId="{5D18E8E2-4A49-4323-A33B-303E74D45712}" destId="{A1FE62E0-82E5-4860-A95E-CD25756EFD79}" srcOrd="0" destOrd="0" presId="urn:microsoft.com/office/officeart/2005/8/layout/cycle2"/>
    <dgm:cxn modelId="{9D7C827A-CE8B-4E6E-8AA6-C465AE63B096}" type="presParOf" srcId="{38F5423F-44AE-4AF0-A886-C71079005329}" destId="{15B4F86C-6407-4D28-9930-CAC729B9BE40}" srcOrd="8" destOrd="0" presId="urn:microsoft.com/office/officeart/2005/8/layout/cycle2"/>
    <dgm:cxn modelId="{44BD5D18-7E52-41A4-8C49-FBC9B4F2D7A2}" type="presParOf" srcId="{38F5423F-44AE-4AF0-A886-C71079005329}" destId="{A80A294D-2EA8-46CD-A9A4-E8013605BD65}" srcOrd="9" destOrd="0" presId="urn:microsoft.com/office/officeart/2005/8/layout/cycle2"/>
    <dgm:cxn modelId="{DC915DD0-13E8-43E7-912B-7F768730416C}" type="presParOf" srcId="{A80A294D-2EA8-46CD-A9A4-E8013605BD65}" destId="{61012CF7-4936-4A8E-BAB8-722A4ED17DED}" srcOrd="0" destOrd="0" presId="urn:microsoft.com/office/officeart/2005/8/layout/cycle2"/>
    <dgm:cxn modelId="{0C359D3D-81CB-483C-8FDB-A2DD845B03A1}" type="presParOf" srcId="{38F5423F-44AE-4AF0-A886-C71079005329}" destId="{35D817BB-4B6F-48B5-8619-3443DECB5975}" srcOrd="10" destOrd="0" presId="urn:microsoft.com/office/officeart/2005/8/layout/cycle2"/>
    <dgm:cxn modelId="{40B28933-F148-4FF4-A2A3-A9990CBE3714}" type="presParOf" srcId="{38F5423F-44AE-4AF0-A886-C71079005329}" destId="{0E698064-522E-433F-A3E5-5166E91F67B1}" srcOrd="11" destOrd="0" presId="urn:microsoft.com/office/officeart/2005/8/layout/cycle2"/>
    <dgm:cxn modelId="{4DF11580-7788-4E30-849B-53B9CD008A56}" type="presParOf" srcId="{0E698064-522E-433F-A3E5-5166E91F67B1}" destId="{FC429C23-8D74-435D-B772-0207D7EBEFBF}" srcOrd="0" destOrd="0" presId="urn:microsoft.com/office/officeart/2005/8/layout/cycle2"/>
    <dgm:cxn modelId="{099002CE-1159-4C3C-B63C-6C7E7E4210DD}" type="presParOf" srcId="{38F5423F-44AE-4AF0-A886-C71079005329}" destId="{E67657EB-6FA4-45A8-AC9B-72CE159E6C49}" srcOrd="12" destOrd="0" presId="urn:microsoft.com/office/officeart/2005/8/layout/cycle2"/>
    <dgm:cxn modelId="{AEB6C04B-F042-488C-874E-ABA9DDA643C9}" type="presParOf" srcId="{38F5423F-44AE-4AF0-A886-C71079005329}" destId="{C6FCA5BD-3CED-44B0-B12B-925070F0E367}" srcOrd="13" destOrd="0" presId="urn:microsoft.com/office/officeart/2005/8/layout/cycle2"/>
    <dgm:cxn modelId="{5715E32A-D8D9-4682-B24B-5B5AA34F3B0A}" type="presParOf" srcId="{C6FCA5BD-3CED-44B0-B12B-925070F0E367}" destId="{F0FDAD27-1EF8-4DC1-9EF0-9F3612225C06}" srcOrd="0" destOrd="0" presId="urn:microsoft.com/office/officeart/2005/8/layout/cycle2"/>
    <dgm:cxn modelId="{E66AFAB7-5272-4167-9F60-ABD26C46624D}" type="presParOf" srcId="{38F5423F-44AE-4AF0-A886-C71079005329}" destId="{FDD2BD77-F516-4EDB-953E-2EFA510C93B9}" srcOrd="14" destOrd="0" presId="urn:microsoft.com/office/officeart/2005/8/layout/cycle2"/>
    <dgm:cxn modelId="{87250907-1F91-4339-91F5-1169290811D4}" type="presParOf" srcId="{38F5423F-44AE-4AF0-A886-C71079005329}" destId="{9605D406-F0F7-4A77-B794-B17CCC8C11BA}" srcOrd="15" destOrd="0" presId="urn:microsoft.com/office/officeart/2005/8/layout/cycle2"/>
    <dgm:cxn modelId="{E4EB26A9-45EA-4EAC-89E0-2FEB202B7A09}" type="presParOf" srcId="{9605D406-F0F7-4A77-B794-B17CCC8C11BA}" destId="{E2ED94CE-B372-4DEE-A543-916190BFFA9E}" srcOrd="0" destOrd="0" presId="urn:microsoft.com/office/officeart/2005/8/layout/cycle2"/>
    <dgm:cxn modelId="{25C89EF6-6F16-4FCB-B31A-233CA4D40628}" type="presParOf" srcId="{38F5423F-44AE-4AF0-A886-C71079005329}" destId="{67E4FDFB-A860-4C46-A62D-25B82031AFBF}" srcOrd="16" destOrd="0" presId="urn:microsoft.com/office/officeart/2005/8/layout/cycle2"/>
    <dgm:cxn modelId="{74B09931-B4B1-4517-9A33-12063010BF16}" type="presParOf" srcId="{38F5423F-44AE-4AF0-A886-C71079005329}" destId="{354D5D34-A19A-4641-B505-79615869617E}" srcOrd="17" destOrd="0" presId="urn:microsoft.com/office/officeart/2005/8/layout/cycle2"/>
    <dgm:cxn modelId="{A829B5E8-98E5-4217-A854-DC451579A900}" type="presParOf" srcId="{354D5D34-A19A-4641-B505-79615869617E}" destId="{306E7160-0D5B-4915-ABE4-CEA90A626199}" srcOrd="0" destOrd="0" presId="urn:microsoft.com/office/officeart/2005/8/layout/cycle2"/>
    <dgm:cxn modelId="{E6FE21D3-A112-4787-9FBB-03338847BFB2}" type="presParOf" srcId="{38F5423F-44AE-4AF0-A886-C71079005329}" destId="{66236D5A-F2BB-4A64-80DA-CB4C497E74ED}" srcOrd="18" destOrd="0" presId="urn:microsoft.com/office/officeart/2005/8/layout/cycle2"/>
    <dgm:cxn modelId="{26B8B2EE-FA1D-4581-A6B9-DCF71EEE221A}" type="presParOf" srcId="{38F5423F-44AE-4AF0-A886-C71079005329}" destId="{B4DE2B8E-7344-480D-A44B-D10AC5E04F6A}" srcOrd="19" destOrd="0" presId="urn:microsoft.com/office/officeart/2005/8/layout/cycle2"/>
    <dgm:cxn modelId="{0FC71811-8918-465D-9580-925487876596}" type="presParOf" srcId="{B4DE2B8E-7344-480D-A44B-D10AC5E04F6A}" destId="{CB658C41-2773-41BA-B8B3-3386A9CC29A2}" srcOrd="0" destOrd="0" presId="urn:microsoft.com/office/officeart/2005/8/layout/cycle2"/>
    <dgm:cxn modelId="{D43A38E0-A401-41A4-AF00-43E4315A866F}" type="presParOf" srcId="{38F5423F-44AE-4AF0-A886-C71079005329}" destId="{B7CCE722-CAEE-4388-9312-FFFC74D55B6D}" srcOrd="20" destOrd="0" presId="urn:microsoft.com/office/officeart/2005/8/layout/cycle2"/>
    <dgm:cxn modelId="{AA57670A-E37B-4B97-AE53-9A6100D806A3}" type="presParOf" srcId="{38F5423F-44AE-4AF0-A886-C71079005329}" destId="{6EB121F7-C77F-4882-B1ED-F7503C313A49}" srcOrd="21" destOrd="0" presId="urn:microsoft.com/office/officeart/2005/8/layout/cycle2"/>
    <dgm:cxn modelId="{D30CE72D-3E20-4691-8970-AE840D0F66BD}" type="presParOf" srcId="{6EB121F7-C77F-4882-B1ED-F7503C313A49}" destId="{F755B31E-4A39-4644-A0D1-3A642C351208}" srcOrd="0" destOrd="0" presId="urn:microsoft.com/office/officeart/2005/8/layout/cycle2"/>
    <dgm:cxn modelId="{721DB1F9-1C06-4A6B-99FC-A66DCB58785B}" type="presParOf" srcId="{38F5423F-44AE-4AF0-A886-C71079005329}" destId="{D1938017-1D3A-4C29-8647-91B28A6DBA9A}" srcOrd="22" destOrd="0" presId="urn:microsoft.com/office/officeart/2005/8/layout/cycle2"/>
    <dgm:cxn modelId="{61686110-7A15-4FCC-83D6-2F8F13CB4D8C}" type="presParOf" srcId="{38F5423F-44AE-4AF0-A886-C71079005329}" destId="{285216E6-0901-46D9-997A-9C3C63812C7B}" srcOrd="23" destOrd="0" presId="urn:microsoft.com/office/officeart/2005/8/layout/cycle2"/>
    <dgm:cxn modelId="{34D30647-602E-451A-AD90-ADCF67A3C8A2}" type="presParOf" srcId="{285216E6-0901-46D9-997A-9C3C63812C7B}" destId="{AA3BC31C-43F5-456C-89E5-5CDC7BBAD139}" srcOrd="0" destOrd="0" presId="urn:microsoft.com/office/officeart/2005/8/layout/cycle2"/>
    <dgm:cxn modelId="{4FD15C81-7ADD-46C5-8CE9-5D40F5D169CA}" type="presParOf" srcId="{38F5423F-44AE-4AF0-A886-C71079005329}" destId="{E3AC5125-8CED-410D-A01A-B2E8B91F4324}" srcOrd="24" destOrd="0" presId="urn:microsoft.com/office/officeart/2005/8/layout/cycle2"/>
    <dgm:cxn modelId="{2C212385-789A-4956-9C18-029F4088AE67}" type="presParOf" srcId="{38F5423F-44AE-4AF0-A886-C71079005329}" destId="{47DD96C6-6905-41E5-B117-D6CE08B969FF}" srcOrd="25" destOrd="0" presId="urn:microsoft.com/office/officeart/2005/8/layout/cycle2"/>
    <dgm:cxn modelId="{27E65A09-672F-4703-B1D3-98E78A7CCB5E}" type="presParOf" srcId="{47DD96C6-6905-41E5-B117-D6CE08B969FF}" destId="{4A98C4FF-C577-410E-B613-834AABEB155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DB2F7-F6BC-4F76-B837-0282C0B01A3A}">
      <dsp:nvSpPr>
        <dsp:cNvPr id="0" name=""/>
        <dsp:cNvSpPr/>
      </dsp:nvSpPr>
      <dsp:spPr>
        <a:xfrm>
          <a:off x="3778803" y="3016"/>
          <a:ext cx="921154" cy="921154"/>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nb-NO" sz="600" kern="1200">
              <a:latin typeface="Calibri Light" panose="020F0302020204030204"/>
            </a:rPr>
            <a:t>Ressurser</a:t>
          </a:r>
          <a:endParaRPr lang="nb-NO" sz="600" kern="1200"/>
        </a:p>
      </dsp:txBody>
      <dsp:txXfrm>
        <a:off x="3913703" y="137916"/>
        <a:ext cx="651354" cy="651354"/>
      </dsp:txXfrm>
    </dsp:sp>
    <dsp:sp modelId="{C5E2AFA3-F75A-4A0B-A01A-EB0E75897236}">
      <dsp:nvSpPr>
        <dsp:cNvPr id="0" name=""/>
        <dsp:cNvSpPr/>
      </dsp:nvSpPr>
      <dsp:spPr>
        <a:xfrm rot="830769">
          <a:off x="4781607" y="471942"/>
          <a:ext cx="244614" cy="310889"/>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a:off x="4782673" y="525339"/>
        <a:ext cx="171230" cy="186533"/>
      </dsp:txXfrm>
    </dsp:sp>
    <dsp:sp modelId="{898A82FA-47EB-41C5-BD90-D14AE09563DF}">
      <dsp:nvSpPr>
        <dsp:cNvPr id="0" name=""/>
        <dsp:cNvSpPr/>
      </dsp:nvSpPr>
      <dsp:spPr>
        <a:xfrm>
          <a:off x="5121316" y="333916"/>
          <a:ext cx="921154" cy="921154"/>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nb-NO" sz="600" kern="1200">
              <a:latin typeface="Calibri Light" panose="020F0302020204030204"/>
            </a:rPr>
            <a:t>Leke- og oppholdsarealer</a:t>
          </a:r>
          <a:endParaRPr lang="nb-NO" sz="600" kern="1200"/>
        </a:p>
      </dsp:txBody>
      <dsp:txXfrm>
        <a:off x="5256216" y="468816"/>
        <a:ext cx="651354" cy="651354"/>
      </dsp:txXfrm>
    </dsp:sp>
    <dsp:sp modelId="{CE093CA8-A0D1-4059-B949-BA3E08A795C1}">
      <dsp:nvSpPr>
        <dsp:cNvPr id="0" name=""/>
        <dsp:cNvSpPr/>
      </dsp:nvSpPr>
      <dsp:spPr>
        <a:xfrm rot="2492308">
          <a:off x="5971884" y="1092904"/>
          <a:ext cx="244614" cy="310889"/>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a:off x="5981112" y="1130751"/>
        <a:ext cx="171230" cy="186533"/>
      </dsp:txXfrm>
    </dsp:sp>
    <dsp:sp modelId="{4EBBC1EC-48B1-447F-B3D8-9C26B8DF0271}">
      <dsp:nvSpPr>
        <dsp:cNvPr id="0" name=""/>
        <dsp:cNvSpPr/>
      </dsp:nvSpPr>
      <dsp:spPr>
        <a:xfrm>
          <a:off x="6156276" y="1250810"/>
          <a:ext cx="921154" cy="921154"/>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nb-NO" sz="600" kern="1200">
              <a:latin typeface="Calibri Light" panose="020F0302020204030204"/>
            </a:rPr>
            <a:t>Spesialrom </a:t>
          </a:r>
          <a:endParaRPr lang="nb-NO" sz="600" kern="1200"/>
        </a:p>
      </dsp:txBody>
      <dsp:txXfrm>
        <a:off x="6291176" y="1385710"/>
        <a:ext cx="651354" cy="651354"/>
      </dsp:txXfrm>
    </dsp:sp>
    <dsp:sp modelId="{5F96A3CE-B42C-446E-90B4-7CF148365BE0}">
      <dsp:nvSpPr>
        <dsp:cNvPr id="0" name=""/>
        <dsp:cNvSpPr/>
      </dsp:nvSpPr>
      <dsp:spPr>
        <a:xfrm rot="4153846">
          <a:off x="6737245" y="2195889"/>
          <a:ext cx="244614" cy="310889"/>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a:off x="6760926" y="2223759"/>
        <a:ext cx="171230" cy="186533"/>
      </dsp:txXfrm>
    </dsp:sp>
    <dsp:sp modelId="{6E582903-031C-4083-9928-D952C45351DE}">
      <dsp:nvSpPr>
        <dsp:cNvPr id="0" name=""/>
        <dsp:cNvSpPr/>
      </dsp:nvSpPr>
      <dsp:spPr>
        <a:xfrm>
          <a:off x="6646585" y="2543649"/>
          <a:ext cx="921154" cy="921154"/>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nb-NO" sz="600" kern="1200">
              <a:latin typeface="Calibri Light" panose="020F0302020204030204"/>
            </a:rPr>
            <a:t>gymsal/svømmehall</a:t>
          </a:r>
          <a:endParaRPr lang="nb-NO" sz="600" kern="1200"/>
        </a:p>
      </dsp:txBody>
      <dsp:txXfrm>
        <a:off x="6781485" y="2678549"/>
        <a:ext cx="651354" cy="651354"/>
      </dsp:txXfrm>
    </dsp:sp>
    <dsp:sp modelId="{5D18E8E2-4A49-4323-A33B-303E74D45712}">
      <dsp:nvSpPr>
        <dsp:cNvPr id="0" name=""/>
        <dsp:cNvSpPr/>
      </dsp:nvSpPr>
      <dsp:spPr>
        <a:xfrm rot="5815385">
          <a:off x="6902357" y="3528214"/>
          <a:ext cx="244614" cy="310889"/>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rot="10800000">
        <a:off x="6943472" y="3553968"/>
        <a:ext cx="171230" cy="186533"/>
      </dsp:txXfrm>
    </dsp:sp>
    <dsp:sp modelId="{15B4F86C-6407-4D28-9930-CAC729B9BE40}">
      <dsp:nvSpPr>
        <dsp:cNvPr id="0" name=""/>
        <dsp:cNvSpPr/>
      </dsp:nvSpPr>
      <dsp:spPr>
        <a:xfrm>
          <a:off x="6479920" y="3916260"/>
          <a:ext cx="921154" cy="921154"/>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nb-NO" sz="600" kern="1200">
              <a:latin typeface="Calibri Light" panose="020F0302020204030204"/>
            </a:rPr>
            <a:t>Gode klasserom og grupperom</a:t>
          </a:r>
          <a:endParaRPr lang="nb-NO" sz="600" kern="1200"/>
        </a:p>
      </dsp:txBody>
      <dsp:txXfrm>
        <a:off x="6614820" y="4051160"/>
        <a:ext cx="651354" cy="651354"/>
      </dsp:txXfrm>
    </dsp:sp>
    <dsp:sp modelId="{A80A294D-2EA8-46CD-A9A4-E8013605BD65}">
      <dsp:nvSpPr>
        <dsp:cNvPr id="0" name=""/>
        <dsp:cNvSpPr/>
      </dsp:nvSpPr>
      <dsp:spPr>
        <a:xfrm rot="7476923">
          <a:off x="6429393" y="4784661"/>
          <a:ext cx="244614" cy="310889"/>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rot="10800000">
        <a:off x="6486928" y="4816642"/>
        <a:ext cx="171230" cy="186533"/>
      </dsp:txXfrm>
    </dsp:sp>
    <dsp:sp modelId="{35D817BB-4B6F-48B5-8619-3443DECB5975}">
      <dsp:nvSpPr>
        <dsp:cNvPr id="0" name=""/>
        <dsp:cNvSpPr/>
      </dsp:nvSpPr>
      <dsp:spPr>
        <a:xfrm>
          <a:off x="5694461" y="5054193"/>
          <a:ext cx="921154" cy="921154"/>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nb-NO" sz="600" kern="1200">
              <a:latin typeface="Calibri Light" panose="020F0302020204030204"/>
            </a:rPr>
            <a:t>Alternative opplæringsarenaer</a:t>
          </a:r>
        </a:p>
      </dsp:txBody>
      <dsp:txXfrm>
        <a:off x="5829361" y="5189093"/>
        <a:ext cx="651354" cy="651354"/>
      </dsp:txXfrm>
    </dsp:sp>
    <dsp:sp modelId="{0E698064-522E-433F-A3E5-5166E91F67B1}">
      <dsp:nvSpPr>
        <dsp:cNvPr id="0" name=""/>
        <dsp:cNvSpPr/>
      </dsp:nvSpPr>
      <dsp:spPr>
        <a:xfrm rot="9138462">
          <a:off x="5426705" y="5677392"/>
          <a:ext cx="244614" cy="310889"/>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rot="10800000">
        <a:off x="5495886" y="5722518"/>
        <a:ext cx="171230" cy="186533"/>
      </dsp:txXfrm>
    </dsp:sp>
    <dsp:sp modelId="{E67657EB-6FA4-45A8-AC9B-72CE159E6C49}">
      <dsp:nvSpPr>
        <dsp:cNvPr id="0" name=""/>
        <dsp:cNvSpPr/>
      </dsp:nvSpPr>
      <dsp:spPr>
        <a:xfrm>
          <a:off x="4470149" y="5696762"/>
          <a:ext cx="921154" cy="921154"/>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nb-NO" sz="600" kern="1200">
              <a:latin typeface="Calibri Light" panose="020F0302020204030204"/>
            </a:rPr>
            <a:t>Trygge trafikkforhold</a:t>
          </a:r>
        </a:p>
      </dsp:txBody>
      <dsp:txXfrm>
        <a:off x="4605049" y="5831662"/>
        <a:ext cx="651354" cy="651354"/>
      </dsp:txXfrm>
    </dsp:sp>
    <dsp:sp modelId="{C6FCA5BD-3CED-44B0-B12B-925070F0E367}">
      <dsp:nvSpPr>
        <dsp:cNvPr id="0" name=""/>
        <dsp:cNvSpPr/>
      </dsp:nvSpPr>
      <dsp:spPr>
        <a:xfrm rot="10800000">
          <a:off x="4123996" y="6001894"/>
          <a:ext cx="244614" cy="310889"/>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rot="10800000">
        <a:off x="4197380" y="6064072"/>
        <a:ext cx="171230" cy="186533"/>
      </dsp:txXfrm>
    </dsp:sp>
    <dsp:sp modelId="{FDD2BD77-F516-4EDB-953E-2EFA510C93B9}">
      <dsp:nvSpPr>
        <dsp:cNvPr id="0" name=""/>
        <dsp:cNvSpPr/>
      </dsp:nvSpPr>
      <dsp:spPr>
        <a:xfrm>
          <a:off x="3087457" y="5696762"/>
          <a:ext cx="921154" cy="921154"/>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nb-NO" sz="600" kern="1200">
              <a:latin typeface="Calibri Light" panose="020F0302020204030204"/>
            </a:rPr>
            <a:t>Gode profesjonsfellesskap</a:t>
          </a:r>
        </a:p>
      </dsp:txBody>
      <dsp:txXfrm>
        <a:off x="3222357" y="5831662"/>
        <a:ext cx="651354" cy="651354"/>
      </dsp:txXfrm>
    </dsp:sp>
    <dsp:sp modelId="{9605D406-F0F7-4A77-B794-B17CCC8C11BA}">
      <dsp:nvSpPr>
        <dsp:cNvPr id="0" name=""/>
        <dsp:cNvSpPr/>
      </dsp:nvSpPr>
      <dsp:spPr>
        <a:xfrm rot="12461538">
          <a:off x="2819700" y="5683827"/>
          <a:ext cx="244614" cy="310889"/>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rot="10800000">
        <a:off x="2888881" y="5763057"/>
        <a:ext cx="171230" cy="186533"/>
      </dsp:txXfrm>
    </dsp:sp>
    <dsp:sp modelId="{67E4FDFB-A860-4C46-A62D-25B82031AFBF}">
      <dsp:nvSpPr>
        <dsp:cNvPr id="0" name=""/>
        <dsp:cNvSpPr/>
      </dsp:nvSpPr>
      <dsp:spPr>
        <a:xfrm>
          <a:off x="1863144" y="5054193"/>
          <a:ext cx="921154" cy="921154"/>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nb-NO" sz="600" kern="1200">
              <a:latin typeface="Calibri Light" panose="020F0302020204030204"/>
            </a:rPr>
            <a:t>Faglige nettverk</a:t>
          </a:r>
        </a:p>
      </dsp:txBody>
      <dsp:txXfrm>
        <a:off x="1998044" y="5189093"/>
        <a:ext cx="651354" cy="651354"/>
      </dsp:txXfrm>
    </dsp:sp>
    <dsp:sp modelId="{354D5D34-A19A-4641-B505-79615869617E}">
      <dsp:nvSpPr>
        <dsp:cNvPr id="0" name=""/>
        <dsp:cNvSpPr/>
      </dsp:nvSpPr>
      <dsp:spPr>
        <a:xfrm rot="14123077">
          <a:off x="1812618" y="4796056"/>
          <a:ext cx="244614" cy="310889"/>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rot="10800000">
        <a:off x="1870153" y="4888431"/>
        <a:ext cx="171230" cy="186533"/>
      </dsp:txXfrm>
    </dsp:sp>
    <dsp:sp modelId="{66236D5A-F2BB-4A64-80DA-CB4C497E74ED}">
      <dsp:nvSpPr>
        <dsp:cNvPr id="0" name=""/>
        <dsp:cNvSpPr/>
      </dsp:nvSpPr>
      <dsp:spPr>
        <a:xfrm>
          <a:off x="1077686" y="3916260"/>
          <a:ext cx="921154" cy="921154"/>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nb-NO" sz="600" kern="1200">
              <a:latin typeface="Calibri Light" panose="020F0302020204030204"/>
            </a:rPr>
            <a:t>Kvalifiserte lærere</a:t>
          </a:r>
        </a:p>
      </dsp:txBody>
      <dsp:txXfrm>
        <a:off x="1212586" y="4051160"/>
        <a:ext cx="651354" cy="651354"/>
      </dsp:txXfrm>
    </dsp:sp>
    <dsp:sp modelId="{B4DE2B8E-7344-480D-A44B-D10AC5E04F6A}">
      <dsp:nvSpPr>
        <dsp:cNvPr id="0" name=""/>
        <dsp:cNvSpPr/>
      </dsp:nvSpPr>
      <dsp:spPr>
        <a:xfrm rot="15784615">
          <a:off x="1333458" y="3541959"/>
          <a:ext cx="244614" cy="310889"/>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rot="10800000">
        <a:off x="1374573" y="3640561"/>
        <a:ext cx="171230" cy="186533"/>
      </dsp:txXfrm>
    </dsp:sp>
    <dsp:sp modelId="{B7CCE722-CAEE-4388-9312-FFFC74D55B6D}">
      <dsp:nvSpPr>
        <dsp:cNvPr id="0" name=""/>
        <dsp:cNvSpPr/>
      </dsp:nvSpPr>
      <dsp:spPr>
        <a:xfrm>
          <a:off x="911021" y="2543649"/>
          <a:ext cx="921154" cy="921154"/>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nb-NO" sz="600" kern="1200">
              <a:latin typeface="Calibri Light" panose="020F0302020204030204"/>
            </a:rPr>
            <a:t>Aktiv og kompetent skoleeier</a:t>
          </a:r>
        </a:p>
      </dsp:txBody>
      <dsp:txXfrm>
        <a:off x="1045921" y="2678549"/>
        <a:ext cx="651354" cy="651354"/>
      </dsp:txXfrm>
    </dsp:sp>
    <dsp:sp modelId="{6EB121F7-C77F-4882-B1ED-F7503C313A49}">
      <dsp:nvSpPr>
        <dsp:cNvPr id="0" name=""/>
        <dsp:cNvSpPr/>
      </dsp:nvSpPr>
      <dsp:spPr>
        <a:xfrm rot="17446154">
          <a:off x="1491990" y="2208835"/>
          <a:ext cx="244614" cy="310889"/>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a:off x="1515671" y="2305321"/>
        <a:ext cx="171230" cy="186533"/>
      </dsp:txXfrm>
    </dsp:sp>
    <dsp:sp modelId="{D1938017-1D3A-4C29-8647-91B28A6DBA9A}">
      <dsp:nvSpPr>
        <dsp:cNvPr id="0" name=""/>
        <dsp:cNvSpPr/>
      </dsp:nvSpPr>
      <dsp:spPr>
        <a:xfrm>
          <a:off x="1401330" y="1250810"/>
          <a:ext cx="921154" cy="921154"/>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nb-NO" sz="600" kern="1200">
              <a:latin typeface="Calibri Light" panose="020F0302020204030204"/>
            </a:rPr>
            <a:t>Medvirkning</a:t>
          </a:r>
        </a:p>
      </dsp:txBody>
      <dsp:txXfrm>
        <a:off x="1536230" y="1385710"/>
        <a:ext cx="651354" cy="651354"/>
      </dsp:txXfrm>
    </dsp:sp>
    <dsp:sp modelId="{285216E6-0901-46D9-997A-9C3C63812C7B}">
      <dsp:nvSpPr>
        <dsp:cNvPr id="0" name=""/>
        <dsp:cNvSpPr/>
      </dsp:nvSpPr>
      <dsp:spPr>
        <a:xfrm rot="19107692">
          <a:off x="2251898" y="1102086"/>
          <a:ext cx="244614" cy="310889"/>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a:off x="2261126" y="1188595"/>
        <a:ext cx="171230" cy="186533"/>
      </dsp:txXfrm>
    </dsp:sp>
    <dsp:sp modelId="{E3AC5125-8CED-410D-A01A-B2E8B91F4324}">
      <dsp:nvSpPr>
        <dsp:cNvPr id="0" name=""/>
        <dsp:cNvSpPr/>
      </dsp:nvSpPr>
      <dsp:spPr>
        <a:xfrm>
          <a:off x="2436290" y="333916"/>
          <a:ext cx="921154" cy="921154"/>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nb-NO" sz="600" kern="1200">
              <a:latin typeface="Calibri Light" panose="020F0302020204030204"/>
            </a:rPr>
            <a:t>Holdninger og verdier</a:t>
          </a:r>
        </a:p>
      </dsp:txBody>
      <dsp:txXfrm>
        <a:off x="2571190" y="468816"/>
        <a:ext cx="651354" cy="651354"/>
      </dsp:txXfrm>
    </dsp:sp>
    <dsp:sp modelId="{47DD96C6-6905-41E5-B117-D6CE08B969FF}">
      <dsp:nvSpPr>
        <dsp:cNvPr id="0" name=""/>
        <dsp:cNvSpPr/>
      </dsp:nvSpPr>
      <dsp:spPr>
        <a:xfrm rot="20769231">
          <a:off x="3439094" y="475255"/>
          <a:ext cx="244614" cy="310889"/>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a:off x="3440160" y="546214"/>
        <a:ext cx="171230" cy="18653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CD94CE8F-646D-4621-A3E4-5B94BC76E5D6}" type="datetimeFigureOut">
              <a:rPr lang="nb-NO" smtClean="0"/>
              <a:t>28.09.2023</a:t>
            </a:fld>
            <a:endParaRPr lang="nb-NO"/>
          </a:p>
        </p:txBody>
      </p:sp>
      <p:sp>
        <p:nvSpPr>
          <p:cNvPr id="4" name="Plassholder for lysbilde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91A5B792-62C1-4315-A0A2-8D1A4E31B549}" type="slidenum">
              <a:rPr lang="nb-NO" smtClean="0"/>
              <a:t>‹#›</a:t>
            </a:fld>
            <a:endParaRPr lang="nb-NO"/>
          </a:p>
        </p:txBody>
      </p:sp>
    </p:spTree>
    <p:extLst>
      <p:ext uri="{BB962C8B-B14F-4D97-AF65-F5344CB8AC3E}">
        <p14:creationId xmlns:p14="http://schemas.microsoft.com/office/powerpoint/2010/main" val="3329246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Leie av moduler medfører en kostnad på 1 200 000 per år, frem til 2027. Det vil være ønskelig å beholde noen moduler i perioden 2027 – 2031, for at elevene på 1.-7. trinn og 8.-10.trinn kan fortsette å oppholde seg i hver sine bygg. I perioden vil kostnaden til dette reduseres til 800 000 i 2027 og 600 000 i 3031. </a:t>
            </a:r>
            <a:endParaRPr lang="en-US"/>
          </a:p>
        </p:txBody>
      </p:sp>
      <p:sp>
        <p:nvSpPr>
          <p:cNvPr id="4" name="Plassholder for lysbildenummer 3"/>
          <p:cNvSpPr>
            <a:spLocks noGrp="1"/>
          </p:cNvSpPr>
          <p:nvPr>
            <p:ph type="sldNum" sz="quarter" idx="5"/>
          </p:nvPr>
        </p:nvSpPr>
        <p:spPr/>
        <p:txBody>
          <a:bodyPr/>
          <a:lstStyle/>
          <a:p>
            <a:fld id="{91A5B792-62C1-4315-A0A2-8D1A4E31B549}" type="slidenum">
              <a:rPr lang="nb-NO" smtClean="0"/>
              <a:t>39</a:t>
            </a:fld>
            <a:endParaRPr lang="nb-NO"/>
          </a:p>
        </p:txBody>
      </p:sp>
    </p:spTree>
    <p:extLst>
      <p:ext uri="{BB962C8B-B14F-4D97-AF65-F5344CB8AC3E}">
        <p14:creationId xmlns:p14="http://schemas.microsoft.com/office/powerpoint/2010/main" val="3489931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767EF255-B1B4-4005-BDCF-D59B6E0E176C}" type="slidenum">
              <a:rPr lang="nb-NO" smtClean="0"/>
              <a:t>62</a:t>
            </a:fld>
            <a:endParaRPr lang="nb-NO"/>
          </a:p>
        </p:txBody>
      </p:sp>
    </p:spTree>
    <p:extLst>
      <p:ext uri="{BB962C8B-B14F-4D97-AF65-F5344CB8AC3E}">
        <p14:creationId xmlns:p14="http://schemas.microsoft.com/office/powerpoint/2010/main" val="140702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a:solidFill>
                  <a:srgbClr val="000000"/>
                </a:solidFill>
                <a:effectLst/>
                <a:latin typeface="Calibri" panose="020F0502020204030204" pitchFamily="34" charset="0"/>
              </a:rPr>
              <a:t>Disse kjennetegnene vil kunne finnes i alle barnehagene uavhengig av plassering og størrelse. Det er personalet som skaper kvaliteten, samtidig som gode fysiske og økonomiske rammer er premisser for å få det til. </a:t>
            </a:r>
            <a:r>
              <a:rPr lang="nb-NO" sz="1200" b="0" i="0" baseline="30000">
                <a:solidFill>
                  <a:srgbClr val="000000"/>
                </a:solidFill>
                <a:effectLst/>
                <a:latin typeface="Calibri" panose="020F0502020204030204" pitchFamily="34" charset="0"/>
              </a:rPr>
              <a:t>4</a:t>
            </a:r>
            <a:endParaRPr lang="nb-NO"/>
          </a:p>
          <a:p>
            <a:endParaRPr lang="nb-NO"/>
          </a:p>
        </p:txBody>
      </p:sp>
      <p:sp>
        <p:nvSpPr>
          <p:cNvPr id="4" name="Plassholder for lysbildenummer 3"/>
          <p:cNvSpPr>
            <a:spLocks noGrp="1"/>
          </p:cNvSpPr>
          <p:nvPr>
            <p:ph type="sldNum" sz="quarter" idx="5"/>
          </p:nvPr>
        </p:nvSpPr>
        <p:spPr/>
        <p:txBody>
          <a:bodyPr/>
          <a:lstStyle/>
          <a:p>
            <a:fld id="{70EB231F-7170-4123-8AB3-6872DD7BC2EC}" type="slidenum">
              <a:rPr lang="nb-NO" smtClean="0"/>
              <a:t>50</a:t>
            </a:fld>
            <a:endParaRPr lang="nb-NO"/>
          </a:p>
        </p:txBody>
      </p:sp>
    </p:spTree>
    <p:extLst>
      <p:ext uri="{BB962C8B-B14F-4D97-AF65-F5344CB8AC3E}">
        <p14:creationId xmlns:p14="http://schemas.microsoft.com/office/powerpoint/2010/main" val="3900101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70EB231F-7170-4123-8AB3-6872DD7BC2EC}" type="slidenum">
              <a:rPr lang="nb-NO" smtClean="0"/>
              <a:t>51</a:t>
            </a:fld>
            <a:endParaRPr lang="nb-NO"/>
          </a:p>
        </p:txBody>
      </p:sp>
    </p:spTree>
    <p:extLst>
      <p:ext uri="{BB962C8B-B14F-4D97-AF65-F5344CB8AC3E}">
        <p14:creationId xmlns:p14="http://schemas.microsoft.com/office/powerpoint/2010/main" val="1239238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Vurdert andre alternativer; ombygging men ting tar tid så administrasjonen har tatt avgjørelsen at det settes opp en midlertidig barnehage som står klar før 1. april</a:t>
            </a:r>
          </a:p>
        </p:txBody>
      </p:sp>
      <p:sp>
        <p:nvSpPr>
          <p:cNvPr id="4" name="Plassholder for lysbildenummer 3"/>
          <p:cNvSpPr>
            <a:spLocks noGrp="1"/>
          </p:cNvSpPr>
          <p:nvPr>
            <p:ph type="sldNum" sz="quarter" idx="5"/>
          </p:nvPr>
        </p:nvSpPr>
        <p:spPr/>
        <p:txBody>
          <a:bodyPr/>
          <a:lstStyle/>
          <a:p>
            <a:fld id="{91A5B792-62C1-4315-A0A2-8D1A4E31B549}" type="slidenum">
              <a:rPr lang="nb-NO" smtClean="0"/>
              <a:t>55</a:t>
            </a:fld>
            <a:endParaRPr lang="nb-NO"/>
          </a:p>
        </p:txBody>
      </p:sp>
    </p:spTree>
    <p:extLst>
      <p:ext uri="{BB962C8B-B14F-4D97-AF65-F5344CB8AC3E}">
        <p14:creationId xmlns:p14="http://schemas.microsoft.com/office/powerpoint/2010/main" val="1233862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a:effectLst/>
                <a:latin typeface="Calibri" panose="020F0502020204030204" pitchFamily="34" charset="0"/>
                <a:ea typeface="Calibri" panose="020F0502020204030204" pitchFamily="34" charset="0"/>
                <a:cs typeface="Calibri" panose="020F0502020204030204" pitchFamily="34" charset="0"/>
              </a:rPr>
              <a:t>Det vil altså være behov for flere barnehageplasser fram til 2025, og færre plasser i barnehagene fra 2026.</a:t>
            </a:r>
            <a:endParaRPr lang="nb-NO"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sz="1800">
                <a:effectLst/>
                <a:latin typeface="Calibri" panose="020F0502020204030204" pitchFamily="34" charset="0"/>
                <a:ea typeface="Calibri" panose="020F0502020204030204" pitchFamily="34" charset="0"/>
                <a:cs typeface="Calibri" panose="020F0502020204030204" pitchFamily="34" charset="0"/>
              </a:rPr>
              <a:t>Dette reduserte behovet vil gi seg utslag i hele kommunen.  Hvis vi tar utgangspunkt i hvor småbarnsfamiliene bor i dag, vil ca. 55 % av barnehagebarna ha plass på Kragerøhalvøya, 45% Helle, Sannidal, Levangsheia. Det er selvfølgelig mulig at det vil bli endringer i dette, alt etter hvor det vil være ledige hus og hvor arbeidsplassene vil ligge i de kommende årene.</a:t>
            </a:r>
            <a:endParaRPr lang="nb-NO" sz="1800">
              <a:effectLst/>
              <a:latin typeface="Calibri" panose="020F0502020204030204" pitchFamily="34" charset="0"/>
              <a:ea typeface="Calibri" panose="020F0502020204030204" pitchFamily="34" charset="0"/>
              <a:cs typeface="Arial" panose="020B0604020202020204" pitchFamily="34" charset="0"/>
            </a:endParaRPr>
          </a:p>
          <a:p>
            <a:endParaRPr lang="nb-NO"/>
          </a:p>
        </p:txBody>
      </p:sp>
      <p:sp>
        <p:nvSpPr>
          <p:cNvPr id="4" name="Plassholder for lysbildenummer 3"/>
          <p:cNvSpPr>
            <a:spLocks noGrp="1"/>
          </p:cNvSpPr>
          <p:nvPr>
            <p:ph type="sldNum" sz="quarter" idx="5"/>
          </p:nvPr>
        </p:nvSpPr>
        <p:spPr/>
        <p:txBody>
          <a:bodyPr/>
          <a:lstStyle/>
          <a:p>
            <a:fld id="{91A5B792-62C1-4315-A0A2-8D1A4E31B549}" type="slidenum">
              <a:rPr lang="nb-NO" smtClean="0"/>
              <a:t>56</a:t>
            </a:fld>
            <a:endParaRPr lang="nb-NO"/>
          </a:p>
        </p:txBody>
      </p:sp>
    </p:spTree>
    <p:extLst>
      <p:ext uri="{BB962C8B-B14F-4D97-AF65-F5344CB8AC3E}">
        <p14:creationId xmlns:p14="http://schemas.microsoft.com/office/powerpoint/2010/main" val="1665606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Oppdraget er å se på muligheter for en permanent barnehage på </a:t>
            </a:r>
            <a:r>
              <a:rPr lang="nb-NO" err="1"/>
              <a:t>kalstad</a:t>
            </a:r>
            <a:r>
              <a:rPr lang="nb-NO"/>
              <a:t> samtidig som barnehage også må bidra med bærekraftig og ressurseffektiv drift.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a:effectLst/>
                <a:latin typeface="Calibri" panose="020F0502020204030204" pitchFamily="34" charset="0"/>
                <a:ea typeface="Calibri" panose="020F0502020204030204" pitchFamily="34" charset="0"/>
                <a:cs typeface="Arial" panose="020B0604020202020204" pitchFamily="34" charset="0"/>
              </a:rPr>
              <a:t>Dersom det skal etableres en permanent barnehage på Kalstad, må en eller flere av de eksisterende barnehagene slås sammen og flyttes. Dette for å få gevinstene av stordrift som fører til en mer bærekraftig økonomi. Det vil da kunne selges bygg og tomter på Siritun og Rømerverven som kan være med å finansiere en 10 avdelings barnehage. Hvis alle barnehagene skal bestå i tillegg til en barnehage på Kalstad vil det på sikt være flere betydelig flere barnehageplasser enn det er behov for. </a:t>
            </a:r>
          </a:p>
          <a:p>
            <a:endParaRPr lang="nb-NO"/>
          </a:p>
        </p:txBody>
      </p:sp>
      <p:sp>
        <p:nvSpPr>
          <p:cNvPr id="4" name="Plassholder for lysbildenummer 3"/>
          <p:cNvSpPr>
            <a:spLocks noGrp="1"/>
          </p:cNvSpPr>
          <p:nvPr>
            <p:ph type="sldNum" sz="quarter" idx="5"/>
          </p:nvPr>
        </p:nvSpPr>
        <p:spPr/>
        <p:txBody>
          <a:bodyPr/>
          <a:lstStyle/>
          <a:p>
            <a:fld id="{91A5B792-62C1-4315-A0A2-8D1A4E31B549}" type="slidenum">
              <a:rPr lang="nb-NO" smtClean="0"/>
              <a:t>57</a:t>
            </a:fld>
            <a:endParaRPr lang="nb-NO"/>
          </a:p>
        </p:txBody>
      </p:sp>
    </p:spTree>
    <p:extLst>
      <p:ext uri="{BB962C8B-B14F-4D97-AF65-F5344CB8AC3E}">
        <p14:creationId xmlns:p14="http://schemas.microsoft.com/office/powerpoint/2010/main" val="2769866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Krever ombygging ute og inne </a:t>
            </a:r>
          </a:p>
        </p:txBody>
      </p:sp>
      <p:sp>
        <p:nvSpPr>
          <p:cNvPr id="4" name="Plassholder for lysbildenummer 3"/>
          <p:cNvSpPr>
            <a:spLocks noGrp="1"/>
          </p:cNvSpPr>
          <p:nvPr>
            <p:ph type="sldNum" sz="quarter" idx="5"/>
          </p:nvPr>
        </p:nvSpPr>
        <p:spPr/>
        <p:txBody>
          <a:bodyPr/>
          <a:lstStyle/>
          <a:p>
            <a:fld id="{91A5B792-62C1-4315-A0A2-8D1A4E31B549}" type="slidenum">
              <a:rPr lang="nb-NO" smtClean="0"/>
              <a:t>59</a:t>
            </a:fld>
            <a:endParaRPr lang="nb-NO"/>
          </a:p>
        </p:txBody>
      </p:sp>
    </p:spTree>
    <p:extLst>
      <p:ext uri="{BB962C8B-B14F-4D97-AF65-F5344CB8AC3E}">
        <p14:creationId xmlns:p14="http://schemas.microsoft.com/office/powerpoint/2010/main" val="4032586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Relativt stor ombygging ute og inne</a:t>
            </a:r>
          </a:p>
        </p:txBody>
      </p:sp>
      <p:sp>
        <p:nvSpPr>
          <p:cNvPr id="4" name="Plassholder for lysbildenummer 3"/>
          <p:cNvSpPr>
            <a:spLocks noGrp="1"/>
          </p:cNvSpPr>
          <p:nvPr>
            <p:ph type="sldNum" sz="quarter" idx="5"/>
          </p:nvPr>
        </p:nvSpPr>
        <p:spPr/>
        <p:txBody>
          <a:bodyPr/>
          <a:lstStyle/>
          <a:p>
            <a:fld id="{91A5B792-62C1-4315-A0A2-8D1A4E31B549}" type="slidenum">
              <a:rPr lang="nb-NO" smtClean="0"/>
              <a:t>60</a:t>
            </a:fld>
            <a:endParaRPr lang="nb-NO"/>
          </a:p>
        </p:txBody>
      </p:sp>
    </p:spTree>
    <p:extLst>
      <p:ext uri="{BB962C8B-B14F-4D97-AF65-F5344CB8AC3E}">
        <p14:creationId xmlns:p14="http://schemas.microsoft.com/office/powerpoint/2010/main" val="1035565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a:effectLst/>
                <a:latin typeface="Calibri" panose="020F0502020204030204" pitchFamily="34" charset="0"/>
                <a:ea typeface="Calibri" panose="020F0502020204030204" pitchFamily="34" charset="0"/>
                <a:cs typeface="Arial" panose="020B0604020202020204" pitchFamily="34" charset="0"/>
              </a:rPr>
              <a:t>Dette alternativet betyr en stor endring i </a:t>
            </a:r>
            <a:r>
              <a:rPr lang="nb-NO" sz="1800" err="1">
                <a:effectLst/>
                <a:latin typeface="Calibri" panose="020F0502020204030204" pitchFamily="34" charset="0"/>
                <a:ea typeface="Calibri" panose="020F0502020204030204" pitchFamily="34" charset="0"/>
                <a:cs typeface="Arial" panose="020B0604020202020204" pitchFamily="34" charset="0"/>
              </a:rPr>
              <a:t>barnehagestrukturen</a:t>
            </a:r>
            <a:r>
              <a:rPr lang="nb-NO" sz="1800">
                <a:effectLst/>
                <a:latin typeface="Calibri" panose="020F0502020204030204" pitchFamily="34" charset="0"/>
                <a:ea typeface="Calibri" panose="020F0502020204030204" pitchFamily="34" charset="0"/>
                <a:cs typeface="Arial" panose="020B0604020202020204" pitchFamily="34" charset="0"/>
              </a:rPr>
              <a:t>, da de tre kommunale barnehagene på Kragerøhalvøya flyttes inn i den nye barnehagen når denne står klar. </a:t>
            </a:r>
          </a:p>
          <a:p>
            <a:pPr>
              <a:lnSpc>
                <a:spcPct val="107000"/>
              </a:lnSpc>
              <a:spcAft>
                <a:spcPts val="800"/>
              </a:spcAft>
            </a:pPr>
            <a:r>
              <a:rPr lang="nb-NO" sz="1800">
                <a:effectLst/>
                <a:latin typeface="Calibri" panose="020F0502020204030204" pitchFamily="34" charset="0"/>
                <a:ea typeface="Calibri" panose="020F0502020204030204" pitchFamily="34" charset="0"/>
                <a:cs typeface="Arial" panose="020B0604020202020204" pitchFamily="34" charset="0"/>
              </a:rPr>
              <a:t>Alternativet medfører at Kragerøhalvøya vil ha barnehager plassert på Kalstad og i Kilenområdet</a:t>
            </a:r>
          </a:p>
        </p:txBody>
      </p:sp>
      <p:sp>
        <p:nvSpPr>
          <p:cNvPr id="4" name="Plassholder for lysbildenummer 3"/>
          <p:cNvSpPr>
            <a:spLocks noGrp="1"/>
          </p:cNvSpPr>
          <p:nvPr>
            <p:ph type="sldNum" sz="quarter" idx="5"/>
          </p:nvPr>
        </p:nvSpPr>
        <p:spPr/>
        <p:txBody>
          <a:bodyPr/>
          <a:lstStyle/>
          <a:p>
            <a:fld id="{91A5B792-62C1-4315-A0A2-8D1A4E31B549}" type="slidenum">
              <a:rPr lang="nb-NO" smtClean="0"/>
              <a:t>61</a:t>
            </a:fld>
            <a:endParaRPr lang="nb-NO"/>
          </a:p>
        </p:txBody>
      </p:sp>
    </p:spTree>
    <p:extLst>
      <p:ext uri="{BB962C8B-B14F-4D97-AF65-F5344CB8AC3E}">
        <p14:creationId xmlns:p14="http://schemas.microsoft.com/office/powerpoint/2010/main" val="3568309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b-NO"/>
              <a:t>Klikk for å redigere tittelstil</a:t>
            </a:r>
            <a:endParaRPr lang="en-US"/>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b-NO"/>
              <a:t>Klikk for å redigere undertittelstil i malen</a:t>
            </a:r>
            <a:endParaRPr lang="en-US"/>
          </a:p>
        </p:txBody>
      </p:sp>
      <p:sp>
        <p:nvSpPr>
          <p:cNvPr id="4" name="Date Placeholder 3"/>
          <p:cNvSpPr>
            <a:spLocks noGrp="1"/>
          </p:cNvSpPr>
          <p:nvPr>
            <p:ph type="dt" sz="half" idx="10"/>
          </p:nvPr>
        </p:nvSpPr>
        <p:spPr/>
        <p:txBody>
          <a:bodyPr/>
          <a:lstStyle/>
          <a:p>
            <a:fld id="{4BDF68E2-58F2-4D09-BE8B-E3BD06533059}" type="datetimeFigureOut">
              <a:rPr lang="en-US" dirty="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896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b-NO"/>
              <a:t>Klikk for å redigere tittelstil</a:t>
            </a:r>
            <a:endParaRPr lang="en-US"/>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528FC5F6-F338-4AE4-BB23-26385BCFC423}" type="datetimeFigureOut">
              <a:rPr lang="en-US" dirty="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a:p>
        </p:txBody>
      </p:sp>
    </p:spTree>
    <p:extLst>
      <p:ext uri="{BB962C8B-B14F-4D97-AF65-F5344CB8AC3E}">
        <p14:creationId xmlns:p14="http://schemas.microsoft.com/office/powerpoint/2010/main" val="474491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Deloversk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b-NO"/>
              <a:t>Klikk for å redigere tittelstil</a:t>
            </a:r>
            <a:endParaRPr lang="en-US"/>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20EBB0C4-6273-4C6E-B9BD-2EDC30F1CD52}" type="datetimeFigureOut">
              <a:rPr lang="en-US" dirty="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977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b-NO"/>
              <a:t>Klikk for å redigere tittelstil</a:t>
            </a:r>
            <a:endParaRPr lang="en-US"/>
          </a:p>
        </p:txBody>
      </p:sp>
      <p:sp>
        <p:nvSpPr>
          <p:cNvPr id="3" name="Content Placeholder 2"/>
          <p:cNvSpPr>
            <a:spLocks noGrp="1"/>
          </p:cNvSpPr>
          <p:nvPr>
            <p:ph sz="half" idx="1"/>
          </p:nvPr>
        </p:nvSpPr>
        <p:spPr>
          <a:xfrm>
            <a:off x="1097279" y="1845734"/>
            <a:ext cx="4937760" cy="402336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6217920" y="1845735"/>
            <a:ext cx="4937760" cy="402336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p:txBody>
          <a:bodyPr/>
          <a:lstStyle/>
          <a:p>
            <a:fld id="{19AB4D41-86C1-4908-B66A-0B50CEB3BF29}" type="datetimeFigureOut">
              <a:rPr lang="en-US" dirty="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154322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b-NO"/>
              <a:t>Klikk for å redigere tittelstil</a:t>
            </a:r>
            <a:endParaRPr lang="en-US"/>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1097280" y="2582334"/>
            <a:ext cx="4937760" cy="33782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217920" y="2582334"/>
            <a:ext cx="4937760" cy="33782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p:txBody>
          <a:bodyPr/>
          <a:lstStyle/>
          <a:p>
            <a:fld id="{E6426E2C-56C1-4E0D-A793-0088A7FDD37E}" type="datetimeFigureOut">
              <a:rPr lang="en-US" dirty="0"/>
              <a:t>9/28/2023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372620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Date Placeholder 2"/>
          <p:cNvSpPr>
            <a:spLocks noGrp="1"/>
          </p:cNvSpPr>
          <p:nvPr>
            <p:ph type="dt" sz="half" idx="10"/>
          </p:nvPr>
        </p:nvSpPr>
        <p:spPr/>
        <p:txBody>
          <a:bodyPr/>
          <a:lstStyle/>
          <a:p>
            <a:fld id="{C8C39B41-D8B5-4052-B551-9B5525EAA8B6}" type="datetimeFigureOut">
              <a:rPr lang="en-US" dirty="0"/>
              <a:t>9/28/2023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693734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9/28/2023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113474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b-NO"/>
              <a:t>Klikk for å redigere tittelstil</a:t>
            </a:r>
            <a:endParaRPr lang="en-US"/>
          </a:p>
        </p:txBody>
      </p:sp>
      <p:sp>
        <p:nvSpPr>
          <p:cNvPr id="3" name="Content Placeholder 2"/>
          <p:cNvSpPr>
            <a:spLocks noGrp="1"/>
          </p:cNvSpPr>
          <p:nvPr>
            <p:ph idx="1"/>
          </p:nvPr>
        </p:nvSpPr>
        <p:spPr>
          <a:xfrm>
            <a:off x="4800600" y="731520"/>
            <a:ext cx="6492240" cy="52578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9/28/2023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04692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b-NO"/>
              <a:t>Klikk for å redigere tittelstil</a:t>
            </a:r>
            <a:endParaRPr lang="en-US"/>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C9CAD897-D46E-4AD2-BD9B-49DD3E640873}" type="datetimeFigureOut">
              <a:rPr lang="en-US" dirty="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808698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2E2D6473-DF6D-4702-B328-E0DD40540A4E}" type="datetimeFigureOut">
              <a:rPr lang="en-US" dirty="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233874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E26F7E3A-B166-407D-9866-32884E7D5B37}" type="datetimeFigureOut">
              <a:rPr lang="en-US" dirty="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273303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14B4C0-E8A7-7283-B310-91370ED19789}"/>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1AEE9318-FEBA-EDB8-9655-F6E58EDBE1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16EDE497-5F7D-B751-5D59-4A4ED0EE4634}"/>
              </a:ext>
            </a:extLst>
          </p:cNvPr>
          <p:cNvSpPr>
            <a:spLocks noGrp="1"/>
          </p:cNvSpPr>
          <p:nvPr>
            <p:ph type="dt" sz="half" idx="10"/>
          </p:nvPr>
        </p:nvSpPr>
        <p:spPr/>
        <p:txBody>
          <a:bodyPr/>
          <a:lstStyle/>
          <a:p>
            <a:fld id="{FE648478-D40A-45F4-AC79-BF8FFACB3A0F}" type="datetimeFigureOut">
              <a:rPr lang="nb-NO" smtClean="0"/>
              <a:t>28.09.2023</a:t>
            </a:fld>
            <a:endParaRPr lang="nb-NO"/>
          </a:p>
        </p:txBody>
      </p:sp>
      <p:sp>
        <p:nvSpPr>
          <p:cNvPr id="5" name="Plassholder for bunntekst 4">
            <a:extLst>
              <a:ext uri="{FF2B5EF4-FFF2-40B4-BE49-F238E27FC236}">
                <a16:creationId xmlns:a16="http://schemas.microsoft.com/office/drawing/2014/main" id="{E24CF503-7E52-A91D-C72E-AD293C24DB7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0DD8271-95CD-3326-BA75-15842F626A36}"/>
              </a:ext>
            </a:extLst>
          </p:cNvPr>
          <p:cNvSpPr>
            <a:spLocks noGrp="1"/>
          </p:cNvSpPr>
          <p:nvPr>
            <p:ph type="sldNum" sz="quarter" idx="12"/>
          </p:nvPr>
        </p:nvSpPr>
        <p:spPr/>
        <p:txBody>
          <a:bodyPr/>
          <a:lstStyle/>
          <a:p>
            <a:fld id="{C2DFFF1F-9C44-4A35-A75B-BB92C8DD87D4}" type="slidenum">
              <a:rPr lang="nb-NO" smtClean="0"/>
              <a:t>‹#›</a:t>
            </a:fld>
            <a:endParaRPr lang="nb-NO"/>
          </a:p>
        </p:txBody>
      </p:sp>
    </p:spTree>
    <p:extLst>
      <p:ext uri="{BB962C8B-B14F-4D97-AF65-F5344CB8AC3E}">
        <p14:creationId xmlns:p14="http://schemas.microsoft.com/office/powerpoint/2010/main" val="39670092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0E2E51-FD26-48D4-D3C8-071EC6C91B8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18FAD47-AA15-6D79-535B-6F6989670FC3}"/>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7C24B6D-8B82-00C1-5A4D-947F5E5CC6F1}"/>
              </a:ext>
            </a:extLst>
          </p:cNvPr>
          <p:cNvSpPr>
            <a:spLocks noGrp="1"/>
          </p:cNvSpPr>
          <p:nvPr>
            <p:ph type="dt" sz="half" idx="10"/>
          </p:nvPr>
        </p:nvSpPr>
        <p:spPr/>
        <p:txBody>
          <a:bodyPr/>
          <a:lstStyle/>
          <a:p>
            <a:fld id="{FE648478-D40A-45F4-AC79-BF8FFACB3A0F}" type="datetimeFigureOut">
              <a:rPr lang="nb-NO" smtClean="0"/>
              <a:t>28.09.2023</a:t>
            </a:fld>
            <a:endParaRPr lang="nb-NO"/>
          </a:p>
        </p:txBody>
      </p:sp>
      <p:sp>
        <p:nvSpPr>
          <p:cNvPr id="5" name="Plassholder for bunntekst 4">
            <a:extLst>
              <a:ext uri="{FF2B5EF4-FFF2-40B4-BE49-F238E27FC236}">
                <a16:creationId xmlns:a16="http://schemas.microsoft.com/office/drawing/2014/main" id="{6C3FB040-1F46-15A6-E043-BE554ACCE09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3F2978B-F4FB-18C4-C994-8C8E53805CE5}"/>
              </a:ext>
            </a:extLst>
          </p:cNvPr>
          <p:cNvSpPr>
            <a:spLocks noGrp="1"/>
          </p:cNvSpPr>
          <p:nvPr>
            <p:ph type="sldNum" sz="quarter" idx="12"/>
          </p:nvPr>
        </p:nvSpPr>
        <p:spPr/>
        <p:txBody>
          <a:bodyPr/>
          <a:lstStyle/>
          <a:p>
            <a:fld id="{C2DFFF1F-9C44-4A35-A75B-BB92C8DD87D4}" type="slidenum">
              <a:rPr lang="nb-NO" smtClean="0"/>
              <a:t>‹#›</a:t>
            </a:fld>
            <a:endParaRPr lang="nb-NO"/>
          </a:p>
        </p:txBody>
      </p:sp>
    </p:spTree>
    <p:extLst>
      <p:ext uri="{BB962C8B-B14F-4D97-AF65-F5344CB8AC3E}">
        <p14:creationId xmlns:p14="http://schemas.microsoft.com/office/powerpoint/2010/main" val="3609978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68B24C4-D17F-20F3-BEDD-CEA90F81C0C7}"/>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4AD386EC-CA5D-0AC6-CA66-DEDB78D8AC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F9D10654-34E4-8DFC-1173-9EC9C6EA6B02}"/>
              </a:ext>
            </a:extLst>
          </p:cNvPr>
          <p:cNvSpPr>
            <a:spLocks noGrp="1"/>
          </p:cNvSpPr>
          <p:nvPr>
            <p:ph type="dt" sz="half" idx="10"/>
          </p:nvPr>
        </p:nvSpPr>
        <p:spPr/>
        <p:txBody>
          <a:bodyPr/>
          <a:lstStyle/>
          <a:p>
            <a:fld id="{FE648478-D40A-45F4-AC79-BF8FFACB3A0F}" type="datetimeFigureOut">
              <a:rPr lang="nb-NO" smtClean="0"/>
              <a:t>28.09.2023</a:t>
            </a:fld>
            <a:endParaRPr lang="nb-NO"/>
          </a:p>
        </p:txBody>
      </p:sp>
      <p:sp>
        <p:nvSpPr>
          <p:cNvPr id="5" name="Plassholder for bunntekst 4">
            <a:extLst>
              <a:ext uri="{FF2B5EF4-FFF2-40B4-BE49-F238E27FC236}">
                <a16:creationId xmlns:a16="http://schemas.microsoft.com/office/drawing/2014/main" id="{63307782-007C-3884-407A-1CE3F07349D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F707B19-2D2F-94AA-1307-1756122FFCD5}"/>
              </a:ext>
            </a:extLst>
          </p:cNvPr>
          <p:cNvSpPr>
            <a:spLocks noGrp="1"/>
          </p:cNvSpPr>
          <p:nvPr>
            <p:ph type="sldNum" sz="quarter" idx="12"/>
          </p:nvPr>
        </p:nvSpPr>
        <p:spPr/>
        <p:txBody>
          <a:bodyPr/>
          <a:lstStyle/>
          <a:p>
            <a:fld id="{C2DFFF1F-9C44-4A35-A75B-BB92C8DD87D4}" type="slidenum">
              <a:rPr lang="nb-NO" smtClean="0"/>
              <a:t>‹#›</a:t>
            </a:fld>
            <a:endParaRPr lang="nb-NO"/>
          </a:p>
        </p:txBody>
      </p:sp>
    </p:spTree>
    <p:extLst>
      <p:ext uri="{BB962C8B-B14F-4D97-AF65-F5344CB8AC3E}">
        <p14:creationId xmlns:p14="http://schemas.microsoft.com/office/powerpoint/2010/main" val="1270967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974B70-AAB9-758F-A055-738255D7D8E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6407F85-730B-021C-AECD-21593DD36B80}"/>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EA17A00-6082-9FEE-D7AE-0AD8F23EF407}"/>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55BBF855-4D3E-50A0-5CFC-43422A855A1D}"/>
              </a:ext>
            </a:extLst>
          </p:cNvPr>
          <p:cNvSpPr>
            <a:spLocks noGrp="1"/>
          </p:cNvSpPr>
          <p:nvPr>
            <p:ph type="dt" sz="half" idx="10"/>
          </p:nvPr>
        </p:nvSpPr>
        <p:spPr/>
        <p:txBody>
          <a:bodyPr/>
          <a:lstStyle/>
          <a:p>
            <a:fld id="{FE648478-D40A-45F4-AC79-BF8FFACB3A0F}" type="datetimeFigureOut">
              <a:rPr lang="nb-NO" smtClean="0"/>
              <a:t>28.09.2023</a:t>
            </a:fld>
            <a:endParaRPr lang="nb-NO"/>
          </a:p>
        </p:txBody>
      </p:sp>
      <p:sp>
        <p:nvSpPr>
          <p:cNvPr id="6" name="Plassholder for bunntekst 5">
            <a:extLst>
              <a:ext uri="{FF2B5EF4-FFF2-40B4-BE49-F238E27FC236}">
                <a16:creationId xmlns:a16="http://schemas.microsoft.com/office/drawing/2014/main" id="{1A7E74D9-9467-8A03-3449-D7D01C4D69D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E6BC4C3-34BC-6F3A-AA1E-DD6FFA302273}"/>
              </a:ext>
            </a:extLst>
          </p:cNvPr>
          <p:cNvSpPr>
            <a:spLocks noGrp="1"/>
          </p:cNvSpPr>
          <p:nvPr>
            <p:ph type="sldNum" sz="quarter" idx="12"/>
          </p:nvPr>
        </p:nvSpPr>
        <p:spPr/>
        <p:txBody>
          <a:bodyPr/>
          <a:lstStyle/>
          <a:p>
            <a:fld id="{C2DFFF1F-9C44-4A35-A75B-BB92C8DD87D4}" type="slidenum">
              <a:rPr lang="nb-NO" smtClean="0"/>
              <a:t>‹#›</a:t>
            </a:fld>
            <a:endParaRPr lang="nb-NO"/>
          </a:p>
        </p:txBody>
      </p:sp>
    </p:spTree>
    <p:extLst>
      <p:ext uri="{BB962C8B-B14F-4D97-AF65-F5344CB8AC3E}">
        <p14:creationId xmlns:p14="http://schemas.microsoft.com/office/powerpoint/2010/main" val="24874984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DACA2C-21DF-867B-2B8A-9DD590ED4525}"/>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6D59CBBD-DE8E-C9A2-7EE5-C89885B843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46F6D12F-263F-BA43-C1F1-92650F2C4755}"/>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F546A3B6-5FD2-900E-80CE-BABECCAB7B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48C2DBA3-80C6-1992-BFEA-08A9BCF048BB}"/>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595B34AF-769E-B493-1C58-5816AB445310}"/>
              </a:ext>
            </a:extLst>
          </p:cNvPr>
          <p:cNvSpPr>
            <a:spLocks noGrp="1"/>
          </p:cNvSpPr>
          <p:nvPr>
            <p:ph type="dt" sz="half" idx="10"/>
          </p:nvPr>
        </p:nvSpPr>
        <p:spPr/>
        <p:txBody>
          <a:bodyPr/>
          <a:lstStyle/>
          <a:p>
            <a:fld id="{FE648478-D40A-45F4-AC79-BF8FFACB3A0F}" type="datetimeFigureOut">
              <a:rPr lang="nb-NO" smtClean="0"/>
              <a:t>28.09.2023</a:t>
            </a:fld>
            <a:endParaRPr lang="nb-NO"/>
          </a:p>
        </p:txBody>
      </p:sp>
      <p:sp>
        <p:nvSpPr>
          <p:cNvPr id="8" name="Plassholder for bunntekst 7">
            <a:extLst>
              <a:ext uri="{FF2B5EF4-FFF2-40B4-BE49-F238E27FC236}">
                <a16:creationId xmlns:a16="http://schemas.microsoft.com/office/drawing/2014/main" id="{DA631179-B661-FD85-D280-CFA909B5D555}"/>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342E926E-8D18-BAAE-3AF9-53B275CC3F1F}"/>
              </a:ext>
            </a:extLst>
          </p:cNvPr>
          <p:cNvSpPr>
            <a:spLocks noGrp="1"/>
          </p:cNvSpPr>
          <p:nvPr>
            <p:ph type="sldNum" sz="quarter" idx="12"/>
          </p:nvPr>
        </p:nvSpPr>
        <p:spPr/>
        <p:txBody>
          <a:bodyPr/>
          <a:lstStyle/>
          <a:p>
            <a:fld id="{C2DFFF1F-9C44-4A35-A75B-BB92C8DD87D4}" type="slidenum">
              <a:rPr lang="nb-NO" smtClean="0"/>
              <a:t>‹#›</a:t>
            </a:fld>
            <a:endParaRPr lang="nb-NO"/>
          </a:p>
        </p:txBody>
      </p:sp>
    </p:spTree>
    <p:extLst>
      <p:ext uri="{BB962C8B-B14F-4D97-AF65-F5344CB8AC3E}">
        <p14:creationId xmlns:p14="http://schemas.microsoft.com/office/powerpoint/2010/main" val="2424352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3B5FE5-F44D-6E76-9A6F-B1E4765D608F}"/>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6CE26D5A-DC91-499D-8AA6-9097CF004DB0}"/>
              </a:ext>
            </a:extLst>
          </p:cNvPr>
          <p:cNvSpPr>
            <a:spLocks noGrp="1"/>
          </p:cNvSpPr>
          <p:nvPr>
            <p:ph type="dt" sz="half" idx="10"/>
          </p:nvPr>
        </p:nvSpPr>
        <p:spPr/>
        <p:txBody>
          <a:bodyPr/>
          <a:lstStyle/>
          <a:p>
            <a:fld id="{FE648478-D40A-45F4-AC79-BF8FFACB3A0F}" type="datetimeFigureOut">
              <a:rPr lang="nb-NO" smtClean="0"/>
              <a:t>28.09.2023</a:t>
            </a:fld>
            <a:endParaRPr lang="nb-NO"/>
          </a:p>
        </p:txBody>
      </p:sp>
      <p:sp>
        <p:nvSpPr>
          <p:cNvPr id="4" name="Plassholder for bunntekst 3">
            <a:extLst>
              <a:ext uri="{FF2B5EF4-FFF2-40B4-BE49-F238E27FC236}">
                <a16:creationId xmlns:a16="http://schemas.microsoft.com/office/drawing/2014/main" id="{5DCAFD91-E121-90AC-3972-D857FFBCD8AB}"/>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497A6ACF-3E6D-0EFC-14AB-2445FB51C946}"/>
              </a:ext>
            </a:extLst>
          </p:cNvPr>
          <p:cNvSpPr>
            <a:spLocks noGrp="1"/>
          </p:cNvSpPr>
          <p:nvPr>
            <p:ph type="sldNum" sz="quarter" idx="12"/>
          </p:nvPr>
        </p:nvSpPr>
        <p:spPr/>
        <p:txBody>
          <a:bodyPr/>
          <a:lstStyle/>
          <a:p>
            <a:fld id="{C2DFFF1F-9C44-4A35-A75B-BB92C8DD87D4}" type="slidenum">
              <a:rPr lang="nb-NO" smtClean="0"/>
              <a:t>‹#›</a:t>
            </a:fld>
            <a:endParaRPr lang="nb-NO"/>
          </a:p>
        </p:txBody>
      </p:sp>
    </p:spTree>
    <p:extLst>
      <p:ext uri="{BB962C8B-B14F-4D97-AF65-F5344CB8AC3E}">
        <p14:creationId xmlns:p14="http://schemas.microsoft.com/office/powerpoint/2010/main" val="28726033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AF5879CD-46CB-DE74-6E85-75A8D72AAD3C}"/>
              </a:ext>
            </a:extLst>
          </p:cNvPr>
          <p:cNvSpPr>
            <a:spLocks noGrp="1"/>
          </p:cNvSpPr>
          <p:nvPr>
            <p:ph type="dt" sz="half" idx="10"/>
          </p:nvPr>
        </p:nvSpPr>
        <p:spPr/>
        <p:txBody>
          <a:bodyPr/>
          <a:lstStyle/>
          <a:p>
            <a:fld id="{FE648478-D40A-45F4-AC79-BF8FFACB3A0F}" type="datetimeFigureOut">
              <a:rPr lang="nb-NO" smtClean="0"/>
              <a:t>28.09.2023</a:t>
            </a:fld>
            <a:endParaRPr lang="nb-NO"/>
          </a:p>
        </p:txBody>
      </p:sp>
      <p:sp>
        <p:nvSpPr>
          <p:cNvPr id="3" name="Plassholder for bunntekst 2">
            <a:extLst>
              <a:ext uri="{FF2B5EF4-FFF2-40B4-BE49-F238E27FC236}">
                <a16:creationId xmlns:a16="http://schemas.microsoft.com/office/drawing/2014/main" id="{498F1BED-6F89-6B04-3F9E-C6FAAED2B83B}"/>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D6DBEB27-5837-3B2E-7AC8-0014B4C1C599}"/>
              </a:ext>
            </a:extLst>
          </p:cNvPr>
          <p:cNvSpPr>
            <a:spLocks noGrp="1"/>
          </p:cNvSpPr>
          <p:nvPr>
            <p:ph type="sldNum" sz="quarter" idx="12"/>
          </p:nvPr>
        </p:nvSpPr>
        <p:spPr/>
        <p:txBody>
          <a:bodyPr/>
          <a:lstStyle/>
          <a:p>
            <a:fld id="{C2DFFF1F-9C44-4A35-A75B-BB92C8DD87D4}" type="slidenum">
              <a:rPr lang="nb-NO" smtClean="0"/>
              <a:t>‹#›</a:t>
            </a:fld>
            <a:endParaRPr lang="nb-NO"/>
          </a:p>
        </p:txBody>
      </p:sp>
    </p:spTree>
    <p:extLst>
      <p:ext uri="{BB962C8B-B14F-4D97-AF65-F5344CB8AC3E}">
        <p14:creationId xmlns:p14="http://schemas.microsoft.com/office/powerpoint/2010/main" val="1355866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47D3566-5770-12F1-00DA-A6E12CDCE64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A16D2C93-D87A-707F-9EF3-90BA5862E1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1DC38EBD-D993-4D58-B609-B8043A237C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46F18750-34BB-D501-284D-B746E1B6E39C}"/>
              </a:ext>
            </a:extLst>
          </p:cNvPr>
          <p:cNvSpPr>
            <a:spLocks noGrp="1"/>
          </p:cNvSpPr>
          <p:nvPr>
            <p:ph type="dt" sz="half" idx="10"/>
          </p:nvPr>
        </p:nvSpPr>
        <p:spPr/>
        <p:txBody>
          <a:bodyPr/>
          <a:lstStyle/>
          <a:p>
            <a:fld id="{FE648478-D40A-45F4-AC79-BF8FFACB3A0F}" type="datetimeFigureOut">
              <a:rPr lang="nb-NO" smtClean="0"/>
              <a:t>28.09.2023</a:t>
            </a:fld>
            <a:endParaRPr lang="nb-NO"/>
          </a:p>
        </p:txBody>
      </p:sp>
      <p:sp>
        <p:nvSpPr>
          <p:cNvPr id="6" name="Plassholder for bunntekst 5">
            <a:extLst>
              <a:ext uri="{FF2B5EF4-FFF2-40B4-BE49-F238E27FC236}">
                <a16:creationId xmlns:a16="http://schemas.microsoft.com/office/drawing/2014/main" id="{EE84A4A1-5116-4D3D-8B65-C8ACAA85C38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3C6EC79-376E-E238-ADC9-A48C26AC5D10}"/>
              </a:ext>
            </a:extLst>
          </p:cNvPr>
          <p:cNvSpPr>
            <a:spLocks noGrp="1"/>
          </p:cNvSpPr>
          <p:nvPr>
            <p:ph type="sldNum" sz="quarter" idx="12"/>
          </p:nvPr>
        </p:nvSpPr>
        <p:spPr/>
        <p:txBody>
          <a:bodyPr/>
          <a:lstStyle/>
          <a:p>
            <a:fld id="{C2DFFF1F-9C44-4A35-A75B-BB92C8DD87D4}" type="slidenum">
              <a:rPr lang="nb-NO" smtClean="0"/>
              <a:t>‹#›</a:t>
            </a:fld>
            <a:endParaRPr lang="nb-NO"/>
          </a:p>
        </p:txBody>
      </p:sp>
    </p:spTree>
    <p:extLst>
      <p:ext uri="{BB962C8B-B14F-4D97-AF65-F5344CB8AC3E}">
        <p14:creationId xmlns:p14="http://schemas.microsoft.com/office/powerpoint/2010/main" val="30676181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C9C364-7428-CF34-65DA-4428A63C377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5AE974B0-43E5-4342-DFD2-3158732742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3C48C098-2472-4941-399A-9DAA968EF0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3805693-55FF-6428-A6DC-33BEDDA7B7F0}"/>
              </a:ext>
            </a:extLst>
          </p:cNvPr>
          <p:cNvSpPr>
            <a:spLocks noGrp="1"/>
          </p:cNvSpPr>
          <p:nvPr>
            <p:ph type="dt" sz="half" idx="10"/>
          </p:nvPr>
        </p:nvSpPr>
        <p:spPr/>
        <p:txBody>
          <a:bodyPr/>
          <a:lstStyle/>
          <a:p>
            <a:fld id="{FE648478-D40A-45F4-AC79-BF8FFACB3A0F}" type="datetimeFigureOut">
              <a:rPr lang="nb-NO" smtClean="0"/>
              <a:t>28.09.2023</a:t>
            </a:fld>
            <a:endParaRPr lang="nb-NO"/>
          </a:p>
        </p:txBody>
      </p:sp>
      <p:sp>
        <p:nvSpPr>
          <p:cNvPr id="6" name="Plassholder for bunntekst 5">
            <a:extLst>
              <a:ext uri="{FF2B5EF4-FFF2-40B4-BE49-F238E27FC236}">
                <a16:creationId xmlns:a16="http://schemas.microsoft.com/office/drawing/2014/main" id="{919C8A7A-8222-050D-E970-876D685F532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FA3E837-F122-5329-498F-546424A1312D}"/>
              </a:ext>
            </a:extLst>
          </p:cNvPr>
          <p:cNvSpPr>
            <a:spLocks noGrp="1"/>
          </p:cNvSpPr>
          <p:nvPr>
            <p:ph type="sldNum" sz="quarter" idx="12"/>
          </p:nvPr>
        </p:nvSpPr>
        <p:spPr/>
        <p:txBody>
          <a:bodyPr/>
          <a:lstStyle/>
          <a:p>
            <a:fld id="{C2DFFF1F-9C44-4A35-A75B-BB92C8DD87D4}" type="slidenum">
              <a:rPr lang="nb-NO" smtClean="0"/>
              <a:t>‹#›</a:t>
            </a:fld>
            <a:endParaRPr lang="nb-NO"/>
          </a:p>
        </p:txBody>
      </p:sp>
    </p:spTree>
    <p:extLst>
      <p:ext uri="{BB962C8B-B14F-4D97-AF65-F5344CB8AC3E}">
        <p14:creationId xmlns:p14="http://schemas.microsoft.com/office/powerpoint/2010/main" val="29681736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5F251D-8B4A-987F-1132-4774191A1525}"/>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C1D4AD27-19B3-88F1-D2BC-F88A28CB3F91}"/>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1FA67EF-2CD9-66F7-4EF6-FE68591B507C}"/>
              </a:ext>
            </a:extLst>
          </p:cNvPr>
          <p:cNvSpPr>
            <a:spLocks noGrp="1"/>
          </p:cNvSpPr>
          <p:nvPr>
            <p:ph type="dt" sz="half" idx="10"/>
          </p:nvPr>
        </p:nvSpPr>
        <p:spPr/>
        <p:txBody>
          <a:bodyPr/>
          <a:lstStyle/>
          <a:p>
            <a:fld id="{FE648478-D40A-45F4-AC79-BF8FFACB3A0F}" type="datetimeFigureOut">
              <a:rPr lang="nb-NO" smtClean="0"/>
              <a:t>28.09.2023</a:t>
            </a:fld>
            <a:endParaRPr lang="nb-NO"/>
          </a:p>
        </p:txBody>
      </p:sp>
      <p:sp>
        <p:nvSpPr>
          <p:cNvPr id="5" name="Plassholder for bunntekst 4">
            <a:extLst>
              <a:ext uri="{FF2B5EF4-FFF2-40B4-BE49-F238E27FC236}">
                <a16:creationId xmlns:a16="http://schemas.microsoft.com/office/drawing/2014/main" id="{99A687ED-A1A5-2C5E-7534-9644DE89BB3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E46272A-9D57-36D7-DB53-5E5027D2EF1B}"/>
              </a:ext>
            </a:extLst>
          </p:cNvPr>
          <p:cNvSpPr>
            <a:spLocks noGrp="1"/>
          </p:cNvSpPr>
          <p:nvPr>
            <p:ph type="sldNum" sz="quarter" idx="12"/>
          </p:nvPr>
        </p:nvSpPr>
        <p:spPr/>
        <p:txBody>
          <a:bodyPr/>
          <a:lstStyle/>
          <a:p>
            <a:fld id="{C2DFFF1F-9C44-4A35-A75B-BB92C8DD87D4}" type="slidenum">
              <a:rPr lang="nb-NO" smtClean="0"/>
              <a:t>‹#›</a:t>
            </a:fld>
            <a:endParaRPr lang="nb-NO"/>
          </a:p>
        </p:txBody>
      </p:sp>
    </p:spTree>
    <p:extLst>
      <p:ext uri="{BB962C8B-B14F-4D97-AF65-F5344CB8AC3E}">
        <p14:creationId xmlns:p14="http://schemas.microsoft.com/office/powerpoint/2010/main" val="29018092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F651A0D6-D42D-2DF8-3793-291043279FD5}"/>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F634BB01-34D7-C650-484B-5DB28F3EE420}"/>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FB3FE7C-1783-20F4-19A4-2F7D7FB020D6}"/>
              </a:ext>
            </a:extLst>
          </p:cNvPr>
          <p:cNvSpPr>
            <a:spLocks noGrp="1"/>
          </p:cNvSpPr>
          <p:nvPr>
            <p:ph type="dt" sz="half" idx="10"/>
          </p:nvPr>
        </p:nvSpPr>
        <p:spPr/>
        <p:txBody>
          <a:bodyPr/>
          <a:lstStyle/>
          <a:p>
            <a:fld id="{FE648478-D40A-45F4-AC79-BF8FFACB3A0F}" type="datetimeFigureOut">
              <a:rPr lang="nb-NO" smtClean="0"/>
              <a:t>28.09.2023</a:t>
            </a:fld>
            <a:endParaRPr lang="nb-NO"/>
          </a:p>
        </p:txBody>
      </p:sp>
      <p:sp>
        <p:nvSpPr>
          <p:cNvPr id="5" name="Plassholder for bunntekst 4">
            <a:extLst>
              <a:ext uri="{FF2B5EF4-FFF2-40B4-BE49-F238E27FC236}">
                <a16:creationId xmlns:a16="http://schemas.microsoft.com/office/drawing/2014/main" id="{5A2E8536-C285-64DD-1378-6F5A7E99A2B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50A9F92-58E3-A8B6-5BFB-67FF37F461C5}"/>
              </a:ext>
            </a:extLst>
          </p:cNvPr>
          <p:cNvSpPr>
            <a:spLocks noGrp="1"/>
          </p:cNvSpPr>
          <p:nvPr>
            <p:ph type="sldNum" sz="quarter" idx="12"/>
          </p:nvPr>
        </p:nvSpPr>
        <p:spPr/>
        <p:txBody>
          <a:bodyPr/>
          <a:lstStyle/>
          <a:p>
            <a:fld id="{C2DFFF1F-9C44-4A35-A75B-BB92C8DD87D4}" type="slidenum">
              <a:rPr lang="nb-NO" smtClean="0"/>
              <a:t>‹#›</a:t>
            </a:fld>
            <a:endParaRPr lang="nb-NO"/>
          </a:p>
        </p:txBody>
      </p:sp>
    </p:spTree>
    <p:extLst>
      <p:ext uri="{BB962C8B-B14F-4D97-AF65-F5344CB8AC3E}">
        <p14:creationId xmlns:p14="http://schemas.microsoft.com/office/powerpoint/2010/main" val="1964890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b-NO"/>
              <a:t>Klikk for å redigere tittelstil</a:t>
            </a:r>
            <a:endParaRPr lang="en-US"/>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9/28/2023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5752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1DD1C16-FD60-C0CC-083B-FEE2A53128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3D5AA7A7-301A-7D9C-523F-4B721302C6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7C8B0E1-D5F4-1BE2-AA90-104048996E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648478-D40A-45F4-AC79-BF8FFACB3A0F}" type="datetimeFigureOut">
              <a:rPr lang="nb-NO" smtClean="0"/>
              <a:t>28.09.2023</a:t>
            </a:fld>
            <a:endParaRPr lang="nb-NO"/>
          </a:p>
        </p:txBody>
      </p:sp>
      <p:sp>
        <p:nvSpPr>
          <p:cNvPr id="5" name="Plassholder for bunntekst 4">
            <a:extLst>
              <a:ext uri="{FF2B5EF4-FFF2-40B4-BE49-F238E27FC236}">
                <a16:creationId xmlns:a16="http://schemas.microsoft.com/office/drawing/2014/main" id="{B82DA78C-0FE9-9F9C-C315-CABACD0130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A5DF30AA-68A1-AF78-C17F-316B528938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FFF1F-9C44-4A35-A75B-BB92C8DD87D4}" type="slidenum">
              <a:rPr lang="nb-NO" smtClean="0"/>
              <a:t>‹#›</a:t>
            </a:fld>
            <a:endParaRPr lang="nb-NO"/>
          </a:p>
        </p:txBody>
      </p:sp>
    </p:spTree>
    <p:extLst>
      <p:ext uri="{BB962C8B-B14F-4D97-AF65-F5344CB8AC3E}">
        <p14:creationId xmlns:p14="http://schemas.microsoft.com/office/powerpoint/2010/main" val="5577911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jpeg"/><Relationship Id="rId18" Type="http://schemas.openxmlformats.org/officeDocument/2006/relationships/image" Target="../media/image58.jpeg"/><Relationship Id="rId3" Type="http://schemas.openxmlformats.org/officeDocument/2006/relationships/image" Target="../media/image43.jpeg"/><Relationship Id="rId7" Type="http://schemas.openxmlformats.org/officeDocument/2006/relationships/image" Target="../media/image47.jpeg"/><Relationship Id="rId12" Type="http://schemas.openxmlformats.org/officeDocument/2006/relationships/image" Target="../media/image52.jpeg"/><Relationship Id="rId17" Type="http://schemas.openxmlformats.org/officeDocument/2006/relationships/image" Target="../media/image57.jpeg"/><Relationship Id="rId2" Type="http://schemas.openxmlformats.org/officeDocument/2006/relationships/image" Target="../media/image42.jpeg"/><Relationship Id="rId16"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5" Type="http://schemas.openxmlformats.org/officeDocument/2006/relationships/image" Target="../media/image55.jpeg"/><Relationship Id="rId10" Type="http://schemas.openxmlformats.org/officeDocument/2006/relationships/image" Target="../media/image50.jpeg"/><Relationship Id="rId19" Type="http://schemas.openxmlformats.org/officeDocument/2006/relationships/image" Target="../media/image59.jpeg"/><Relationship Id="rId4" Type="http://schemas.openxmlformats.org/officeDocument/2006/relationships/image" Target="../media/image44.jpeg"/><Relationship Id="rId9" Type="http://schemas.openxmlformats.org/officeDocument/2006/relationships/image" Target="../media/image49.jpeg"/><Relationship Id="rId14" Type="http://schemas.openxmlformats.org/officeDocument/2006/relationships/image" Target="../media/image54.jpeg"/></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5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hyperlink" Target="http://www.kragero.kommune.no"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mailto:Marianne.s.gurrick@kragero.kommune.no"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4F4E3150-7583-C71E-1DE8-1E1DC12EE4AC}"/>
              </a:ext>
            </a:extLst>
          </p:cNvPr>
          <p:cNvSpPr>
            <a:spLocks noGrp="1"/>
          </p:cNvSpPr>
          <p:nvPr>
            <p:ph type="ctrTitle"/>
          </p:nvPr>
        </p:nvSpPr>
        <p:spPr>
          <a:xfrm>
            <a:off x="1127208" y="857251"/>
            <a:ext cx="4747280" cy="3098061"/>
          </a:xfrm>
        </p:spPr>
        <p:txBody>
          <a:bodyPr anchor="b">
            <a:normAutofit/>
          </a:bodyPr>
          <a:lstStyle/>
          <a:p>
            <a:pPr algn="l"/>
            <a:r>
              <a:rPr lang="nb-NO" sz="4800">
                <a:solidFill>
                  <a:srgbClr val="FFFFFF"/>
                </a:solidFill>
                <a:cs typeface="Calibri Light"/>
              </a:rPr>
              <a:t>Velkommen</a:t>
            </a:r>
            <a:endParaRPr lang="nb-NO" sz="4800">
              <a:solidFill>
                <a:srgbClr val="FFFFFF"/>
              </a:solidFill>
            </a:endParaRPr>
          </a:p>
        </p:txBody>
      </p:sp>
      <p:sp>
        <p:nvSpPr>
          <p:cNvPr id="17" name="Rectangle 16">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ndertittel 2">
            <a:extLst>
              <a:ext uri="{FF2B5EF4-FFF2-40B4-BE49-F238E27FC236}">
                <a16:creationId xmlns:a16="http://schemas.microsoft.com/office/drawing/2014/main" id="{02D168A0-DE58-E166-05FD-BF19E36AA039}"/>
              </a:ext>
            </a:extLst>
          </p:cNvPr>
          <p:cNvSpPr>
            <a:spLocks noGrp="1"/>
          </p:cNvSpPr>
          <p:nvPr>
            <p:ph type="subTitle" idx="1"/>
          </p:nvPr>
        </p:nvSpPr>
        <p:spPr>
          <a:xfrm>
            <a:off x="1127208" y="4756265"/>
            <a:ext cx="4393278" cy="1244483"/>
          </a:xfrm>
        </p:spPr>
        <p:txBody>
          <a:bodyPr anchor="t">
            <a:normAutofit/>
          </a:bodyPr>
          <a:lstStyle/>
          <a:p>
            <a:pPr algn="l"/>
            <a:r>
              <a:rPr lang="nb-NO" sz="1700" b="0" i="1">
                <a:solidFill>
                  <a:schemeClr val="bg1"/>
                </a:solidFill>
                <a:effectLst/>
                <a:latin typeface="Montserrat" panose="00000500000000000000" pitchFamily="2" charset="0"/>
              </a:rPr>
              <a:t>Åpent møte om lokalisering av ungdomstrinn og etablering av barnehage på Kalstad.</a:t>
            </a:r>
          </a:p>
          <a:p>
            <a:pPr algn="l"/>
            <a:endParaRPr lang="nb-NO">
              <a:solidFill>
                <a:srgbClr val="FFFFFF"/>
              </a:solidFill>
            </a:endParaRPr>
          </a:p>
        </p:txBody>
      </p:sp>
      <p:sp>
        <p:nvSpPr>
          <p:cNvPr id="19" name="Oval 18">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CABCDDCD-469A-ACD8-6AF6-46665F7A7F0A}"/>
              </a:ext>
            </a:extLst>
          </p:cNvPr>
          <p:cNvPicPr>
            <a:picLocks noChangeAspect="1"/>
          </p:cNvPicPr>
          <p:nvPr/>
        </p:nvPicPr>
        <p:blipFill>
          <a:blip r:embed="rId2"/>
          <a:stretch>
            <a:fillRect/>
          </a:stretch>
        </p:blipFill>
        <p:spPr>
          <a:xfrm>
            <a:off x="6920559" y="2808219"/>
            <a:ext cx="3737164" cy="1255849"/>
          </a:xfrm>
          <a:prstGeom prst="rect">
            <a:avLst/>
          </a:prstGeom>
        </p:spPr>
      </p:pic>
    </p:spTree>
    <p:extLst>
      <p:ext uri="{BB962C8B-B14F-4D97-AF65-F5344CB8AC3E}">
        <p14:creationId xmlns:p14="http://schemas.microsoft.com/office/powerpoint/2010/main" val="2768366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70B17AC1-3BED-5920-F82B-05C49E3AE946}"/>
              </a:ext>
            </a:extLst>
          </p:cNvPr>
          <p:cNvSpPr>
            <a:spLocks noGrp="1"/>
          </p:cNvSpPr>
          <p:nvPr>
            <p:ph type="title"/>
          </p:nvPr>
        </p:nvSpPr>
        <p:spPr>
          <a:xfrm>
            <a:off x="1136397" y="502020"/>
            <a:ext cx="5323715" cy="1642970"/>
          </a:xfrm>
        </p:spPr>
        <p:txBody>
          <a:bodyPr anchor="b">
            <a:normAutofit/>
          </a:bodyPr>
          <a:lstStyle/>
          <a:p>
            <a:r>
              <a:rPr lang="nb-NO" sz="2800" b="1" i="1"/>
              <a:t>Administrativ prosess</a:t>
            </a:r>
            <a:br>
              <a:rPr lang="nb-NO" sz="2800" b="1" i="1"/>
            </a:br>
            <a:r>
              <a:rPr lang="nb-NO" sz="2800" b="1" i="1"/>
              <a:t>«Fra vedtak til politisk sak i desember»</a:t>
            </a:r>
          </a:p>
        </p:txBody>
      </p:sp>
      <p:sp>
        <p:nvSpPr>
          <p:cNvPr id="15" name="Plassholder for innhold 2">
            <a:extLst>
              <a:ext uri="{FF2B5EF4-FFF2-40B4-BE49-F238E27FC236}">
                <a16:creationId xmlns:a16="http://schemas.microsoft.com/office/drawing/2014/main" id="{194C00EB-A67B-C777-197B-095C7B7B5EEA}"/>
              </a:ext>
            </a:extLst>
          </p:cNvPr>
          <p:cNvSpPr>
            <a:spLocks noGrp="1"/>
          </p:cNvSpPr>
          <p:nvPr>
            <p:ph idx="1"/>
          </p:nvPr>
        </p:nvSpPr>
        <p:spPr>
          <a:xfrm>
            <a:off x="1144923" y="2405894"/>
            <a:ext cx="5315189" cy="3535083"/>
          </a:xfrm>
        </p:spPr>
        <p:txBody>
          <a:bodyPr anchor="t">
            <a:normAutofit/>
          </a:bodyPr>
          <a:lstStyle/>
          <a:p>
            <a:pPr marL="0" indent="0">
              <a:buNone/>
            </a:pPr>
            <a:r>
              <a:rPr lang="nb-NO" sz="1400" b="1"/>
              <a:t>15.-21.juni</a:t>
            </a:r>
          </a:p>
          <a:p>
            <a:pPr marL="0" indent="0">
              <a:buNone/>
            </a:pPr>
            <a:r>
              <a:rPr lang="nb-NO" sz="1400"/>
              <a:t>Forlag til prosess ble utarbeidet.</a:t>
            </a:r>
          </a:p>
          <a:p>
            <a:pPr marL="0" indent="0">
              <a:buNone/>
            </a:pPr>
            <a:r>
              <a:rPr lang="nb-NO" sz="1400"/>
              <a:t>Ansvar: kommunalsjef for Oppvekst</a:t>
            </a:r>
          </a:p>
          <a:p>
            <a:pPr marL="0" indent="0">
              <a:buNone/>
            </a:pPr>
            <a:endParaRPr lang="nb-NO" sz="1400" b="1"/>
          </a:p>
          <a:p>
            <a:pPr marL="0" indent="0">
              <a:buNone/>
            </a:pPr>
            <a:r>
              <a:rPr lang="nb-NO" sz="1400" b="1"/>
              <a:t>21.juni</a:t>
            </a:r>
          </a:p>
          <a:p>
            <a:pPr marL="0" indent="0">
              <a:buNone/>
            </a:pPr>
            <a:r>
              <a:rPr lang="nb-NO" sz="1400" b="1"/>
              <a:t>Forslag til prosess ble presentert i et planleggingsmøte i</a:t>
            </a:r>
          </a:p>
          <a:p>
            <a:pPr marL="0" indent="0">
              <a:buNone/>
            </a:pPr>
            <a:r>
              <a:rPr lang="nb-NO" sz="1400"/>
              <a:t>Kommunedirektørens ledergruppe.</a:t>
            </a:r>
          </a:p>
          <a:p>
            <a:pPr marL="0" indent="0">
              <a:buNone/>
            </a:pPr>
            <a:r>
              <a:rPr lang="nb-NO" sz="1400" i="1"/>
              <a:t>Agenda for møtet:</a:t>
            </a:r>
          </a:p>
          <a:p>
            <a:pPr marL="0" indent="0">
              <a:buNone/>
            </a:pPr>
            <a:r>
              <a:rPr lang="nb-NO" sz="1400" i="1"/>
              <a:t>-Gjennomgang av protokoll fra Kommunestyret.</a:t>
            </a:r>
          </a:p>
          <a:p>
            <a:pPr marL="0" indent="0">
              <a:buNone/>
            </a:pPr>
            <a:r>
              <a:rPr lang="nb-NO" sz="1400" i="1"/>
              <a:t>-Forslag til prosessplan ble behandlet.</a:t>
            </a:r>
          </a:p>
          <a:p>
            <a:pPr marL="0" indent="0">
              <a:buNone/>
            </a:pPr>
            <a:r>
              <a:rPr lang="nb-NO" sz="1400" i="1"/>
              <a:t>-Etablering av styrings- og arbeidsgruppe.</a:t>
            </a:r>
          </a:p>
          <a:p>
            <a:pPr marL="0" indent="0">
              <a:buNone/>
            </a:pPr>
            <a:endParaRPr lang="nb-NO" sz="1400"/>
          </a:p>
        </p:txBody>
      </p:sp>
      <p:sp>
        <p:nvSpPr>
          <p:cNvPr id="51" name="Rectangle 4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Kalender">
            <a:extLst>
              <a:ext uri="{FF2B5EF4-FFF2-40B4-BE49-F238E27FC236}">
                <a16:creationId xmlns:a16="http://schemas.microsoft.com/office/drawing/2014/main" id="{9FD781EB-133D-2829-FFE3-3824D38B02A6}"/>
              </a:ext>
            </a:extLst>
          </p:cNvPr>
          <p:cNvPicPr>
            <a:picLocks noChangeAspect="1"/>
          </p:cNvPicPr>
          <p:nvPr/>
        </p:nvPicPr>
        <p:blipFill rotWithShape="1">
          <a:blip r:embed="rId2"/>
          <a:srcRect l="16524" r="16523" b="-1"/>
          <a:stretch/>
        </p:blipFill>
        <p:spPr>
          <a:xfrm>
            <a:off x="7075967" y="1365983"/>
            <a:ext cx="4170530" cy="4157926"/>
          </a:xfrm>
          <a:prstGeom prst="rect">
            <a:avLst/>
          </a:prstGeom>
        </p:spPr>
      </p:pic>
    </p:spTree>
    <p:extLst>
      <p:ext uri="{BB962C8B-B14F-4D97-AF65-F5344CB8AC3E}">
        <p14:creationId xmlns:p14="http://schemas.microsoft.com/office/powerpoint/2010/main" val="2972577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6E320FFE-E63E-567F-4719-AE781F91ABC2}"/>
              </a:ext>
            </a:extLst>
          </p:cNvPr>
          <p:cNvSpPr>
            <a:spLocks noGrp="1"/>
          </p:cNvSpPr>
          <p:nvPr>
            <p:ph idx="1"/>
          </p:nvPr>
        </p:nvSpPr>
        <p:spPr>
          <a:xfrm>
            <a:off x="1371599" y="2318197"/>
            <a:ext cx="9724031" cy="3683358"/>
          </a:xfrm>
        </p:spPr>
        <p:txBody>
          <a:bodyPr anchor="ctr">
            <a:normAutofit/>
          </a:bodyPr>
          <a:lstStyle/>
          <a:p>
            <a:pPr marL="0" indent="0">
              <a:buNone/>
            </a:pPr>
            <a:r>
              <a:rPr lang="nb-NO" sz="2000" b="1"/>
              <a:t>Styringsgruppe for arbeid med saken:  kommunedirektørens ledergruppe</a:t>
            </a:r>
          </a:p>
          <a:p>
            <a:pPr marL="0" indent="0">
              <a:buNone/>
            </a:pPr>
            <a:endParaRPr lang="nb-NO" sz="2000"/>
          </a:p>
          <a:p>
            <a:pPr marL="0" indent="0">
              <a:buNone/>
            </a:pPr>
            <a:r>
              <a:rPr lang="nb-NO" sz="2000" b="1"/>
              <a:t>Arbeidsgruppe </a:t>
            </a:r>
          </a:p>
          <a:p>
            <a:pPr marL="0" indent="0">
              <a:buNone/>
            </a:pPr>
            <a:r>
              <a:rPr lang="nb-NO" sz="2000"/>
              <a:t>Virksomhetsleder eiendom Julius Finnsson , Økonomi- og analysesjef Gunnar Sveen, skolefaglig rådgiver Ellen Schulze, barnehagefaglig rådgiver Berit S. Larsen.</a:t>
            </a:r>
          </a:p>
          <a:p>
            <a:pPr marL="0" indent="0">
              <a:buNone/>
            </a:pPr>
            <a:r>
              <a:rPr lang="nb-NO" sz="2000"/>
              <a:t>Utdanningsforbundet v. HTV Kaia Hogner,  Utdanningsforbundet v. hovedtillitsvalgt barnehage Roy Isaksen, Hovedverneombud Veronica Christoffersen,  Fagforbundet- tillitsvalgt Therese Lønnerød, </a:t>
            </a:r>
          </a:p>
          <a:p>
            <a:pPr marL="0" indent="0">
              <a:buNone/>
            </a:pPr>
            <a:r>
              <a:rPr lang="nb-NO" sz="2000"/>
              <a:t>Kommunedirektøren inviteres til deltakelse i arbeidsgruppa.</a:t>
            </a:r>
          </a:p>
          <a:p>
            <a:pPr marL="0" indent="0">
              <a:buNone/>
            </a:pPr>
            <a:r>
              <a:rPr lang="nb-NO" sz="2000"/>
              <a:t>Arbeidsgruppa ledes av kommunalsjef for kommunalområdet Oppvekst.</a:t>
            </a:r>
          </a:p>
          <a:p>
            <a:pPr marL="0" indent="0">
              <a:buNone/>
            </a:pPr>
            <a:endParaRPr lang="nb-NO" sz="2000"/>
          </a:p>
          <a:p>
            <a:pPr marL="0" indent="0">
              <a:buNone/>
            </a:pPr>
            <a:endParaRPr lang="nb-NO" sz="2000"/>
          </a:p>
        </p:txBody>
      </p:sp>
    </p:spTree>
    <p:extLst>
      <p:ext uri="{BB962C8B-B14F-4D97-AF65-F5344CB8AC3E}">
        <p14:creationId xmlns:p14="http://schemas.microsoft.com/office/powerpoint/2010/main" val="4126570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354709-BB3E-C32B-7F58-9D6994705647}"/>
              </a:ext>
            </a:extLst>
          </p:cNvPr>
          <p:cNvSpPr>
            <a:spLocks noGrp="1"/>
          </p:cNvSpPr>
          <p:nvPr>
            <p:ph type="title"/>
          </p:nvPr>
        </p:nvSpPr>
        <p:spPr/>
        <p:txBody>
          <a:bodyPr/>
          <a:lstStyle/>
          <a:p>
            <a:r>
              <a:rPr lang="nb-NO"/>
              <a:t>Presentasjon av prosessplan</a:t>
            </a:r>
          </a:p>
        </p:txBody>
      </p:sp>
      <p:pic>
        <p:nvPicPr>
          <p:cNvPr id="5" name="Plassholder for innhold 4">
            <a:extLst>
              <a:ext uri="{FF2B5EF4-FFF2-40B4-BE49-F238E27FC236}">
                <a16:creationId xmlns:a16="http://schemas.microsoft.com/office/drawing/2014/main" id="{21328BDC-A843-DBBB-FC4C-023792078C2A}"/>
              </a:ext>
            </a:extLst>
          </p:cNvPr>
          <p:cNvPicPr>
            <a:picLocks noGrp="1" noChangeAspect="1"/>
          </p:cNvPicPr>
          <p:nvPr>
            <p:ph idx="1"/>
          </p:nvPr>
        </p:nvPicPr>
        <p:blipFill>
          <a:blip r:embed="rId2"/>
          <a:stretch>
            <a:fillRect/>
          </a:stretch>
        </p:blipFill>
        <p:spPr>
          <a:xfrm>
            <a:off x="254000" y="1351280"/>
            <a:ext cx="11099800" cy="4937760"/>
          </a:xfrm>
        </p:spPr>
      </p:pic>
    </p:spTree>
    <p:extLst>
      <p:ext uri="{BB962C8B-B14F-4D97-AF65-F5344CB8AC3E}">
        <p14:creationId xmlns:p14="http://schemas.microsoft.com/office/powerpoint/2010/main" val="450469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372BF70-8CC5-39D1-D23B-BC460CE4CEAF}"/>
              </a:ext>
            </a:extLst>
          </p:cNvPr>
          <p:cNvSpPr>
            <a:spLocks noGrp="1"/>
          </p:cNvSpPr>
          <p:nvPr>
            <p:ph type="title"/>
          </p:nvPr>
        </p:nvSpPr>
        <p:spPr/>
        <p:txBody>
          <a:bodyPr/>
          <a:lstStyle/>
          <a:p>
            <a:endParaRPr lang="nb-NO"/>
          </a:p>
        </p:txBody>
      </p:sp>
      <p:pic>
        <p:nvPicPr>
          <p:cNvPr id="5" name="Plassholder for innhold 4">
            <a:extLst>
              <a:ext uri="{FF2B5EF4-FFF2-40B4-BE49-F238E27FC236}">
                <a16:creationId xmlns:a16="http://schemas.microsoft.com/office/drawing/2014/main" id="{B0D8D347-1CF8-1EE2-7DB5-82DDD607CD9E}"/>
              </a:ext>
            </a:extLst>
          </p:cNvPr>
          <p:cNvPicPr>
            <a:picLocks noGrp="1" noChangeAspect="1"/>
          </p:cNvPicPr>
          <p:nvPr>
            <p:ph idx="1"/>
          </p:nvPr>
        </p:nvPicPr>
        <p:blipFill>
          <a:blip r:embed="rId2"/>
          <a:stretch>
            <a:fillRect/>
          </a:stretch>
        </p:blipFill>
        <p:spPr>
          <a:xfrm>
            <a:off x="268383" y="1977157"/>
            <a:ext cx="16352296" cy="1950000"/>
          </a:xfrm>
        </p:spPr>
      </p:pic>
      <p:sp>
        <p:nvSpPr>
          <p:cNvPr id="3" name="Pil: venstre 2">
            <a:extLst>
              <a:ext uri="{FF2B5EF4-FFF2-40B4-BE49-F238E27FC236}">
                <a16:creationId xmlns:a16="http://schemas.microsoft.com/office/drawing/2014/main" id="{E73B1B74-C963-91DD-0FA9-12A83A7739AD}"/>
              </a:ext>
            </a:extLst>
          </p:cNvPr>
          <p:cNvSpPr/>
          <p:nvPr/>
        </p:nvSpPr>
        <p:spPr>
          <a:xfrm>
            <a:off x="9249747" y="2550368"/>
            <a:ext cx="2673870"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047431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847BB3-D351-867E-ACF1-76464BABA373}"/>
              </a:ext>
            </a:extLst>
          </p:cNvPr>
          <p:cNvSpPr>
            <a:spLocks noGrp="1"/>
          </p:cNvSpPr>
          <p:nvPr>
            <p:ph type="title"/>
          </p:nvPr>
        </p:nvSpPr>
        <p:spPr/>
        <p:txBody>
          <a:bodyPr/>
          <a:lstStyle/>
          <a:p>
            <a:r>
              <a:rPr lang="nb-NO"/>
              <a:t>Prosessplan forts.</a:t>
            </a:r>
          </a:p>
        </p:txBody>
      </p:sp>
      <p:pic>
        <p:nvPicPr>
          <p:cNvPr id="5" name="Plassholder for innhold 4">
            <a:extLst>
              <a:ext uri="{FF2B5EF4-FFF2-40B4-BE49-F238E27FC236}">
                <a16:creationId xmlns:a16="http://schemas.microsoft.com/office/drawing/2014/main" id="{0C61E6A8-19A7-5DFC-8118-6E2A6D72766C}"/>
              </a:ext>
            </a:extLst>
          </p:cNvPr>
          <p:cNvPicPr>
            <a:picLocks noGrp="1" noChangeAspect="1"/>
          </p:cNvPicPr>
          <p:nvPr>
            <p:ph idx="1"/>
          </p:nvPr>
        </p:nvPicPr>
        <p:blipFill rotWithShape="1">
          <a:blip r:embed="rId2"/>
          <a:srcRect b="227"/>
          <a:stretch/>
        </p:blipFill>
        <p:spPr>
          <a:xfrm>
            <a:off x="243934" y="1438712"/>
            <a:ext cx="11633106" cy="5589410"/>
          </a:xfrm>
        </p:spPr>
      </p:pic>
    </p:spTree>
    <p:extLst>
      <p:ext uri="{BB962C8B-B14F-4D97-AF65-F5344CB8AC3E}">
        <p14:creationId xmlns:p14="http://schemas.microsoft.com/office/powerpoint/2010/main" val="3391305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7FD290-D06D-0029-916C-A01997BEB741}"/>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CC1FBD3F-9044-A4F5-689F-10FA807B2778}"/>
              </a:ext>
            </a:extLst>
          </p:cNvPr>
          <p:cNvSpPr>
            <a:spLocks noGrp="1"/>
          </p:cNvSpPr>
          <p:nvPr>
            <p:ph idx="1"/>
          </p:nvPr>
        </p:nvSpPr>
        <p:spPr/>
        <p:txBody>
          <a:bodyPr/>
          <a:lstStyle/>
          <a:p>
            <a:pPr marL="0" indent="0">
              <a:buNone/>
            </a:pPr>
            <a:r>
              <a:rPr lang="nb-NO">
                <a:solidFill>
                  <a:srgbClr val="FF0000"/>
                </a:solidFill>
              </a:rPr>
              <a:t>Høringsperiode 15.september- 15.oktober</a:t>
            </a:r>
          </a:p>
          <a:p>
            <a:pPr marL="0" indent="0">
              <a:buNone/>
            </a:pPr>
            <a:endParaRPr lang="nb-NO"/>
          </a:p>
          <a:p>
            <a:pPr marL="0" indent="0">
              <a:buNone/>
            </a:pPr>
            <a:r>
              <a:rPr lang="nb-NO" sz="2000" i="1"/>
              <a:t>«Alternativ struktur på «Kragerøhalvøya» eller i Sannidal skal vurderes og prioriteres etter kjennetegnene: 1. Bærekraftig økonomi, 2. Kvalitet og 3. Langsiktighet.»</a:t>
            </a:r>
          </a:p>
          <a:p>
            <a:pPr marL="0" indent="0">
              <a:buNone/>
            </a:pPr>
            <a:endParaRPr lang="nb-NO"/>
          </a:p>
          <a:p>
            <a:pPr marL="0" indent="0">
              <a:buNone/>
            </a:pPr>
            <a:r>
              <a:rPr lang="nb-NO" i="1">
                <a:solidFill>
                  <a:schemeClr val="accent6">
                    <a:lumMod val="75000"/>
                  </a:schemeClr>
                </a:solidFill>
              </a:rPr>
              <a:t>Hva er bærekraftig økonomi?</a:t>
            </a:r>
          </a:p>
          <a:p>
            <a:pPr marL="0" indent="0">
              <a:buNone/>
            </a:pPr>
            <a:endParaRPr lang="nb-NO" i="1">
              <a:solidFill>
                <a:schemeClr val="accent6">
                  <a:lumMod val="75000"/>
                </a:schemeClr>
              </a:solidFill>
            </a:endParaRPr>
          </a:p>
          <a:p>
            <a:pPr marL="0" indent="0">
              <a:buNone/>
            </a:pPr>
            <a:endParaRPr lang="nb-NO" i="1">
              <a:solidFill>
                <a:schemeClr val="accent6">
                  <a:lumMod val="75000"/>
                </a:schemeClr>
              </a:solidFill>
            </a:endParaRPr>
          </a:p>
        </p:txBody>
      </p:sp>
      <p:pic>
        <p:nvPicPr>
          <p:cNvPr id="6" name="Bilde 5">
            <a:extLst>
              <a:ext uri="{FF2B5EF4-FFF2-40B4-BE49-F238E27FC236}">
                <a16:creationId xmlns:a16="http://schemas.microsoft.com/office/drawing/2014/main" id="{3128A4CB-A8EF-B64A-2D13-AC5F0A3A402C}"/>
              </a:ext>
            </a:extLst>
          </p:cNvPr>
          <p:cNvPicPr>
            <a:picLocks noChangeAspect="1"/>
          </p:cNvPicPr>
          <p:nvPr/>
        </p:nvPicPr>
        <p:blipFill>
          <a:blip r:embed="rId2"/>
          <a:stretch>
            <a:fillRect/>
          </a:stretch>
        </p:blipFill>
        <p:spPr>
          <a:xfrm>
            <a:off x="9829668" y="379121"/>
            <a:ext cx="1524132" cy="512108"/>
          </a:xfrm>
          <a:prstGeom prst="rect">
            <a:avLst/>
          </a:prstGeom>
        </p:spPr>
      </p:pic>
    </p:spTree>
    <p:extLst>
      <p:ext uri="{BB962C8B-B14F-4D97-AF65-F5344CB8AC3E}">
        <p14:creationId xmlns:p14="http://schemas.microsoft.com/office/powerpoint/2010/main" val="3650835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820A5EE2-4F73-0638-6113-0020C3747694}"/>
              </a:ext>
            </a:extLst>
          </p:cNvPr>
          <p:cNvSpPr>
            <a:spLocks noGrp="1"/>
          </p:cNvSpPr>
          <p:nvPr>
            <p:ph type="title"/>
          </p:nvPr>
        </p:nvSpPr>
        <p:spPr>
          <a:xfrm>
            <a:off x="1386865" y="818984"/>
            <a:ext cx="6596245" cy="3268520"/>
          </a:xfrm>
        </p:spPr>
        <p:txBody>
          <a:bodyPr vert="horz" lIns="91440" tIns="45720" rIns="91440" bIns="45720" rtlCol="0" anchor="b">
            <a:normAutofit/>
          </a:bodyPr>
          <a:lstStyle/>
          <a:p>
            <a:pPr marL="0" marR="0" lvl="0" indent="0" algn="r" fontAlgn="auto">
              <a:spcAft>
                <a:spcPts val="0"/>
              </a:spcAft>
              <a:tabLst/>
              <a:defRPr/>
            </a:pPr>
            <a:r>
              <a:rPr kumimoji="0" lang="en-US" b="1" i="0" u="none" strike="noStrike" kern="1200" cap="none" spc="0" normalizeH="0" baseline="0" noProof="0" err="1">
                <a:ln>
                  <a:noFill/>
                </a:ln>
                <a:solidFill>
                  <a:srgbClr val="FFFFFF"/>
                </a:solidFill>
                <a:effectLst/>
                <a:uLnTx/>
                <a:uFillTx/>
                <a:latin typeface="+mj-lt"/>
                <a:ea typeface="+mj-ea"/>
                <a:cs typeface="+mj-cs"/>
              </a:rPr>
              <a:t>Bærekraftig</a:t>
            </a:r>
            <a:r>
              <a:rPr kumimoji="0" lang="en-US" b="1" i="0" u="none" strike="noStrike" kern="1200" cap="none" spc="0" normalizeH="0" baseline="0" noProof="0">
                <a:ln>
                  <a:noFill/>
                </a:ln>
                <a:solidFill>
                  <a:srgbClr val="FFFFFF"/>
                </a:solidFill>
                <a:effectLst/>
                <a:uLnTx/>
                <a:uFillTx/>
                <a:latin typeface="+mj-lt"/>
                <a:ea typeface="+mj-ea"/>
                <a:cs typeface="+mj-cs"/>
              </a:rPr>
              <a:t> </a:t>
            </a:r>
            <a:r>
              <a:rPr kumimoji="0" lang="en-US" b="1" i="0" u="none" strike="noStrike" kern="1200" cap="none" spc="0" normalizeH="0" baseline="0" noProof="0" err="1">
                <a:ln>
                  <a:noFill/>
                </a:ln>
                <a:solidFill>
                  <a:srgbClr val="FFFFFF"/>
                </a:solidFill>
                <a:effectLst/>
                <a:uLnTx/>
                <a:uFillTx/>
                <a:latin typeface="+mj-lt"/>
                <a:ea typeface="+mj-ea"/>
                <a:cs typeface="+mj-cs"/>
              </a:rPr>
              <a:t>kommuneøkonomi</a:t>
            </a:r>
            <a:r>
              <a:rPr kumimoji="0" lang="en-US" b="1" i="0" u="none" strike="noStrike" kern="1200" cap="none" spc="0" normalizeH="0" baseline="0" noProof="0">
                <a:ln>
                  <a:noFill/>
                </a:ln>
                <a:solidFill>
                  <a:srgbClr val="FFFFFF"/>
                </a:solidFill>
                <a:effectLst/>
                <a:uLnTx/>
                <a:uFillTx/>
                <a:latin typeface="+mj-lt"/>
                <a:ea typeface="+mj-ea"/>
                <a:cs typeface="+mj-cs"/>
              </a:rPr>
              <a:t> </a:t>
            </a:r>
            <a:br>
              <a:rPr kumimoji="0" lang="en-US" b="1" i="0" u="none" strike="noStrike" kern="1200" cap="none" spc="0" normalizeH="0" baseline="0" noProof="0">
                <a:ln>
                  <a:noFill/>
                </a:ln>
                <a:solidFill>
                  <a:srgbClr val="FFFFFF"/>
                </a:solidFill>
                <a:effectLst/>
                <a:uLnTx/>
                <a:uFillTx/>
                <a:latin typeface="+mj-lt"/>
                <a:ea typeface="+mj-ea"/>
                <a:cs typeface="+mj-cs"/>
              </a:rPr>
            </a:br>
            <a:r>
              <a:rPr kumimoji="0" lang="en-US" b="0" i="1" u="none" strike="noStrike" kern="1200" cap="none" spc="0" normalizeH="0" baseline="0" noProof="0">
                <a:ln>
                  <a:noFill/>
                </a:ln>
                <a:solidFill>
                  <a:srgbClr val="FFFFFF"/>
                </a:solidFill>
                <a:effectLst/>
                <a:uLnTx/>
                <a:uFillTx/>
                <a:latin typeface="+mj-lt"/>
                <a:ea typeface="+mj-ea"/>
                <a:cs typeface="+mj-cs"/>
              </a:rPr>
              <a:t>                        v.økonomi </a:t>
            </a:r>
            <a:r>
              <a:rPr kumimoji="0" lang="en-US" b="0" i="1" u="none" strike="noStrike" kern="1200" cap="none" spc="0" normalizeH="0" baseline="0" noProof="0" err="1">
                <a:ln>
                  <a:noFill/>
                </a:ln>
                <a:solidFill>
                  <a:srgbClr val="FFFFFF"/>
                </a:solidFill>
                <a:effectLst/>
                <a:uLnTx/>
                <a:uFillTx/>
                <a:latin typeface="+mj-lt"/>
                <a:ea typeface="+mj-ea"/>
                <a:cs typeface="+mj-cs"/>
              </a:rPr>
              <a:t>og</a:t>
            </a:r>
            <a:r>
              <a:rPr kumimoji="0" lang="en-US" b="0" i="1" u="none" strike="noStrike" kern="1200" cap="none" spc="0" normalizeH="0" baseline="0" noProof="0">
                <a:ln>
                  <a:noFill/>
                </a:ln>
                <a:solidFill>
                  <a:srgbClr val="FFFFFF"/>
                </a:solidFill>
                <a:effectLst/>
                <a:uLnTx/>
                <a:uFillTx/>
                <a:latin typeface="+mj-lt"/>
                <a:ea typeface="+mj-ea"/>
                <a:cs typeface="+mj-cs"/>
              </a:rPr>
              <a:t> </a:t>
            </a:r>
            <a:r>
              <a:rPr kumimoji="0" lang="en-US" b="0" i="1" u="none" strike="noStrike" kern="1200" cap="none" spc="0" normalizeH="0" baseline="0" noProof="0" err="1">
                <a:ln>
                  <a:noFill/>
                </a:ln>
                <a:solidFill>
                  <a:srgbClr val="FFFFFF"/>
                </a:solidFill>
                <a:effectLst/>
                <a:uLnTx/>
                <a:uFillTx/>
                <a:latin typeface="+mj-lt"/>
                <a:ea typeface="+mj-ea"/>
                <a:cs typeface="+mj-cs"/>
              </a:rPr>
              <a:t>analysesjef</a:t>
            </a:r>
            <a:r>
              <a:rPr kumimoji="0" lang="en-US" b="0" i="1" u="none" strike="noStrike" kern="1200" cap="none" spc="0" normalizeH="0" baseline="0" noProof="0">
                <a:ln>
                  <a:noFill/>
                </a:ln>
                <a:solidFill>
                  <a:srgbClr val="FFFFFF"/>
                </a:solidFill>
                <a:effectLst/>
                <a:uLnTx/>
                <a:uFillTx/>
                <a:latin typeface="+mj-lt"/>
                <a:ea typeface="+mj-ea"/>
                <a:cs typeface="+mj-cs"/>
              </a:rPr>
              <a:t> Gunnar Sveen.</a:t>
            </a:r>
            <a:br>
              <a:rPr kumimoji="0" lang="en-US" b="0" i="1" u="none" strike="noStrike" kern="1200" cap="none" spc="0" normalizeH="0" baseline="0" noProof="0">
                <a:ln>
                  <a:noFill/>
                </a:ln>
                <a:solidFill>
                  <a:srgbClr val="FFFFFF"/>
                </a:solidFill>
                <a:effectLst/>
                <a:uLnTx/>
                <a:uFillTx/>
                <a:latin typeface="+mj-lt"/>
                <a:ea typeface="+mj-ea"/>
                <a:cs typeface="+mj-cs"/>
              </a:rPr>
            </a:br>
            <a:endParaRPr lang="en-US" kern="1200">
              <a:solidFill>
                <a:srgbClr val="FFFFFF"/>
              </a:solidFill>
              <a:latin typeface="+mj-lt"/>
              <a:ea typeface="+mj-ea"/>
              <a:cs typeface="+mj-cs"/>
            </a:endParaRPr>
          </a:p>
        </p:txBody>
      </p:sp>
      <p:sp>
        <p:nvSpPr>
          <p:cNvPr id="19" name="Rectangle 18">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90C9DCB9-499A-C2FF-B0E5-B3D2D6044B7D}"/>
              </a:ext>
            </a:extLst>
          </p:cNvPr>
          <p:cNvPicPr>
            <a:picLocks noChangeAspect="1"/>
          </p:cNvPicPr>
          <p:nvPr/>
        </p:nvPicPr>
        <p:blipFill>
          <a:blip r:embed="rId2"/>
          <a:stretch>
            <a:fillRect/>
          </a:stretch>
        </p:blipFill>
        <p:spPr>
          <a:xfrm>
            <a:off x="10116435" y="123205"/>
            <a:ext cx="1525452" cy="511278"/>
          </a:xfrm>
          <a:prstGeom prst="rect">
            <a:avLst/>
          </a:prstGeom>
        </p:spPr>
      </p:pic>
    </p:spTree>
    <p:extLst>
      <p:ext uri="{BB962C8B-B14F-4D97-AF65-F5344CB8AC3E}">
        <p14:creationId xmlns:p14="http://schemas.microsoft.com/office/powerpoint/2010/main" val="2064702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E220058-3FCE-496E-ADF2-D8A6961F3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E193F809-7E50-4AAD-8E26-878207931C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tel 1">
            <a:extLst>
              <a:ext uri="{FF2B5EF4-FFF2-40B4-BE49-F238E27FC236}">
                <a16:creationId xmlns:a16="http://schemas.microsoft.com/office/drawing/2014/main" id="{D376A743-ADD6-26F2-AB42-49F23EBB1BEE}"/>
              </a:ext>
            </a:extLst>
          </p:cNvPr>
          <p:cNvSpPr>
            <a:spLocks noGrp="1"/>
          </p:cNvSpPr>
          <p:nvPr>
            <p:ph type="ctrTitle"/>
          </p:nvPr>
        </p:nvSpPr>
        <p:spPr>
          <a:xfrm>
            <a:off x="3836504" y="758952"/>
            <a:ext cx="8088796" cy="3566160"/>
          </a:xfrm>
        </p:spPr>
        <p:txBody>
          <a:bodyPr>
            <a:normAutofit/>
          </a:bodyPr>
          <a:lstStyle/>
          <a:p>
            <a:r>
              <a:rPr lang="nb-NO" sz="5400"/>
              <a:t>Bærekraftig </a:t>
            </a:r>
            <a:br>
              <a:rPr lang="nb-NO" sz="5400"/>
            </a:br>
            <a:r>
              <a:rPr lang="nb-NO" sz="5400"/>
              <a:t>kommune økonomi</a:t>
            </a:r>
          </a:p>
        </p:txBody>
      </p:sp>
      <p:sp>
        <p:nvSpPr>
          <p:cNvPr id="3" name="Undertittel 2">
            <a:extLst>
              <a:ext uri="{FF2B5EF4-FFF2-40B4-BE49-F238E27FC236}">
                <a16:creationId xmlns:a16="http://schemas.microsoft.com/office/drawing/2014/main" id="{AFB7B3D3-8D77-C6D3-ABBC-9994BC3C6080}"/>
              </a:ext>
            </a:extLst>
          </p:cNvPr>
          <p:cNvSpPr>
            <a:spLocks noGrp="1"/>
          </p:cNvSpPr>
          <p:nvPr>
            <p:ph type="subTitle" idx="1"/>
          </p:nvPr>
        </p:nvSpPr>
        <p:spPr>
          <a:xfrm>
            <a:off x="3836504" y="4455620"/>
            <a:ext cx="7321946" cy="433880"/>
          </a:xfrm>
        </p:spPr>
        <p:txBody>
          <a:bodyPr>
            <a:normAutofit/>
          </a:bodyPr>
          <a:lstStyle/>
          <a:p>
            <a:endParaRPr lang="nb-NO" sz="2000"/>
          </a:p>
        </p:txBody>
      </p:sp>
      <p:pic>
        <p:nvPicPr>
          <p:cNvPr id="4" name="Bilde 3">
            <a:extLst>
              <a:ext uri="{FF2B5EF4-FFF2-40B4-BE49-F238E27FC236}">
                <a16:creationId xmlns:a16="http://schemas.microsoft.com/office/drawing/2014/main" id="{AB1D0EA6-5A14-7790-6730-DB900EDDAC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818" y="1671494"/>
            <a:ext cx="2449486" cy="2996313"/>
          </a:xfrm>
          <a:prstGeom prst="rect">
            <a:avLst/>
          </a:prstGeom>
        </p:spPr>
      </p:pic>
      <p:sp>
        <p:nvSpPr>
          <p:cNvPr id="13" name="Rectangle 12">
            <a:extLst>
              <a:ext uri="{FF2B5EF4-FFF2-40B4-BE49-F238E27FC236}">
                <a16:creationId xmlns:a16="http://schemas.microsoft.com/office/drawing/2014/main" id="{3E9C5090-7D25-41E3-A6D3-CCAEE505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1BF8809-0DAC-41E5-A212-ACB4A01BE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889417"/>
      </p:ext>
    </p:extLst>
  </p:cSld>
  <p:clrMapOvr>
    <a:masterClrMapping/>
  </p:clrMapOvr>
  <mc:AlternateContent xmlns:mc="http://schemas.openxmlformats.org/markup-compatibility/2006" xmlns:p14="http://schemas.microsoft.com/office/powerpoint/2010/main">
    <mc:Choice Requires="p14">
      <p:transition spd="slow" p14:dur="2000" advTm="6242"/>
    </mc:Choice>
    <mc:Fallback xmlns="">
      <p:transition spd="slow" advTm="624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2"/>
          <a:stretch>
            <a:fillRect/>
          </a:stretch>
        </p:blipFill>
        <p:spPr>
          <a:xfrm>
            <a:off x="1552683" y="2023962"/>
            <a:ext cx="3196704" cy="3877390"/>
          </a:xfrm>
          <a:prstGeom prst="rect">
            <a:avLst/>
          </a:prstGeom>
        </p:spPr>
      </p:pic>
      <p:sp>
        <p:nvSpPr>
          <p:cNvPr id="4" name="Rektangel 3"/>
          <p:cNvSpPr/>
          <p:nvPr/>
        </p:nvSpPr>
        <p:spPr>
          <a:xfrm>
            <a:off x="5091193" y="2020729"/>
            <a:ext cx="5548124" cy="3264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ssholder for innhold 2"/>
          <p:cNvSpPr>
            <a:spLocks noGrp="1"/>
          </p:cNvSpPr>
          <p:nvPr>
            <p:ph idx="1"/>
          </p:nvPr>
        </p:nvSpPr>
        <p:spPr>
          <a:xfrm>
            <a:off x="5556466" y="2020729"/>
            <a:ext cx="5467134" cy="2837598"/>
          </a:xfrm>
        </p:spPr>
        <p:txBody>
          <a:bodyPr>
            <a:normAutofit/>
          </a:bodyPr>
          <a:lstStyle/>
          <a:p>
            <a:pPr marL="0" indent="0">
              <a:buNone/>
            </a:pPr>
            <a:r>
              <a:rPr lang="nb-NO" sz="2800" b="1"/>
              <a:t>§ 14-1.</a:t>
            </a:r>
            <a:r>
              <a:rPr lang="nb-NO" sz="2800" i="1"/>
              <a:t>Grunnleggende krav til økonomiforvaltningen</a:t>
            </a:r>
            <a:endParaRPr lang="nb-NO" sz="2800"/>
          </a:p>
          <a:p>
            <a:r>
              <a:rPr lang="nb-NO" sz="2800"/>
              <a:t>Kommuner og fylkeskommuner skal forvalte økonomien slik at den økonomiske handleevnen blir ivaretatt over tid.</a:t>
            </a:r>
          </a:p>
          <a:p>
            <a:pPr marL="0" indent="0">
              <a:buNone/>
            </a:pPr>
            <a:endParaRPr lang="nb-NO" sz="2800"/>
          </a:p>
        </p:txBody>
      </p:sp>
      <p:sp>
        <p:nvSpPr>
          <p:cNvPr id="5" name="Rektangel 4">
            <a:extLst>
              <a:ext uri="{FF2B5EF4-FFF2-40B4-BE49-F238E27FC236}">
                <a16:creationId xmlns:a16="http://schemas.microsoft.com/office/drawing/2014/main" id="{5A63CD80-F7B9-42CC-AF3B-C72F94247932}"/>
              </a:ext>
            </a:extLst>
          </p:cNvPr>
          <p:cNvSpPr/>
          <p:nvPr/>
        </p:nvSpPr>
        <p:spPr>
          <a:xfrm>
            <a:off x="2474061" y="1"/>
            <a:ext cx="8193939" cy="1257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tel 7">
            <a:extLst>
              <a:ext uri="{FF2B5EF4-FFF2-40B4-BE49-F238E27FC236}">
                <a16:creationId xmlns:a16="http://schemas.microsoft.com/office/drawing/2014/main" id="{C24C5F44-1E89-6D95-C12E-CEACE65E9860}"/>
              </a:ext>
            </a:extLst>
          </p:cNvPr>
          <p:cNvSpPr>
            <a:spLocks noGrp="1"/>
          </p:cNvSpPr>
          <p:nvPr>
            <p:ph type="title"/>
          </p:nvPr>
        </p:nvSpPr>
        <p:spPr/>
        <p:txBody>
          <a:bodyPr/>
          <a:lstStyle/>
          <a:p>
            <a:r>
              <a:rPr lang="nb-NO"/>
              <a:t>Lovens krav</a:t>
            </a:r>
          </a:p>
        </p:txBody>
      </p:sp>
      <p:sp>
        <p:nvSpPr>
          <p:cNvPr id="2" name="TekstSylinder 1">
            <a:extLst>
              <a:ext uri="{FF2B5EF4-FFF2-40B4-BE49-F238E27FC236}">
                <a16:creationId xmlns:a16="http://schemas.microsoft.com/office/drawing/2014/main" id="{05E9445C-183D-58BD-4DE8-1C6DB494A22F}"/>
              </a:ext>
            </a:extLst>
          </p:cNvPr>
          <p:cNvSpPr txBox="1"/>
          <p:nvPr/>
        </p:nvSpPr>
        <p:spPr>
          <a:xfrm>
            <a:off x="7645225" y="5005937"/>
            <a:ext cx="4075611" cy="830997"/>
          </a:xfrm>
          <a:prstGeom prst="rect">
            <a:avLst/>
          </a:prstGeom>
          <a:solidFill>
            <a:schemeClr val="accent1">
              <a:lumMod val="60000"/>
              <a:lumOff val="4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2400" b="0" i="1" u="none" strike="noStrike" kern="1200" cap="none" spc="0" normalizeH="0" baseline="0" noProof="0">
                <a:ln>
                  <a:noFill/>
                </a:ln>
                <a:solidFill>
                  <a:srgbClr val="000000"/>
                </a:solidFill>
                <a:effectLst/>
                <a:uLnTx/>
                <a:uFillTx/>
                <a:latin typeface="Calibri" panose="020F0502020204030204"/>
                <a:ea typeface="+mn-ea"/>
                <a:cs typeface="+mn-cs"/>
              </a:rPr>
              <a:t>Forbruket må være i samsvar med inntektene</a:t>
            </a:r>
          </a:p>
        </p:txBody>
      </p:sp>
    </p:spTree>
    <p:extLst>
      <p:ext uri="{BB962C8B-B14F-4D97-AF65-F5344CB8AC3E}">
        <p14:creationId xmlns:p14="http://schemas.microsoft.com/office/powerpoint/2010/main" val="3216847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ED7074-1690-959C-2EEA-669945FDFD62}"/>
              </a:ext>
            </a:extLst>
          </p:cNvPr>
          <p:cNvSpPr>
            <a:spLocks noGrp="1"/>
          </p:cNvSpPr>
          <p:nvPr>
            <p:ph type="title"/>
          </p:nvPr>
        </p:nvSpPr>
        <p:spPr/>
        <p:txBody>
          <a:bodyPr>
            <a:normAutofit/>
          </a:bodyPr>
          <a:lstStyle/>
          <a:p>
            <a:r>
              <a:rPr lang="nb-NO" err="1"/>
              <a:t>Ca</a:t>
            </a:r>
            <a:r>
              <a:rPr lang="nb-NO"/>
              <a:t> 75% av inntektene kommer fra staten</a:t>
            </a:r>
          </a:p>
        </p:txBody>
      </p:sp>
      <p:pic>
        <p:nvPicPr>
          <p:cNvPr id="3" name="Bilde 2">
            <a:extLst>
              <a:ext uri="{FF2B5EF4-FFF2-40B4-BE49-F238E27FC236}">
                <a16:creationId xmlns:a16="http://schemas.microsoft.com/office/drawing/2014/main" id="{D2DB1C00-4BDF-127D-A189-F8F2EB8C1C4F}"/>
              </a:ext>
            </a:extLst>
          </p:cNvPr>
          <p:cNvPicPr>
            <a:picLocks noChangeAspect="1"/>
          </p:cNvPicPr>
          <p:nvPr/>
        </p:nvPicPr>
        <p:blipFill>
          <a:blip r:embed="rId2"/>
          <a:stretch>
            <a:fillRect/>
          </a:stretch>
        </p:blipFill>
        <p:spPr>
          <a:xfrm>
            <a:off x="1167924" y="1737360"/>
            <a:ext cx="8002202" cy="4500487"/>
          </a:xfrm>
          <a:prstGeom prst="rect">
            <a:avLst/>
          </a:prstGeom>
        </p:spPr>
      </p:pic>
      <p:sp>
        <p:nvSpPr>
          <p:cNvPr id="5" name="TekstSylinder 4">
            <a:extLst>
              <a:ext uri="{FF2B5EF4-FFF2-40B4-BE49-F238E27FC236}">
                <a16:creationId xmlns:a16="http://schemas.microsoft.com/office/drawing/2014/main" id="{C663DC22-5C0E-A494-7496-2D7B9A121FFC}"/>
              </a:ext>
            </a:extLst>
          </p:cNvPr>
          <p:cNvSpPr txBox="1"/>
          <p:nvPr/>
        </p:nvSpPr>
        <p:spPr>
          <a:xfrm>
            <a:off x="8011886" y="2609447"/>
            <a:ext cx="3727268" cy="1384995"/>
          </a:xfrm>
          <a:prstGeom prst="rect">
            <a:avLst/>
          </a:prstGeom>
          <a:solidFill>
            <a:schemeClr val="accent1">
              <a:lumMod val="60000"/>
              <a:lumOff val="4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a:ln>
                  <a:noFill/>
                </a:ln>
                <a:solidFill>
                  <a:srgbClr val="000000"/>
                </a:solidFill>
                <a:effectLst/>
                <a:uLnTx/>
                <a:uFillTx/>
                <a:latin typeface="Calibri" panose="020F0502020204030204"/>
                <a:ea typeface="+mn-ea"/>
                <a:cs typeface="+mn-cs"/>
              </a:rPr>
              <a:t>Antall innbyggere avgjør rammetilskuddet, samt skatteinntektene</a:t>
            </a:r>
          </a:p>
        </p:txBody>
      </p:sp>
    </p:spTree>
    <p:extLst>
      <p:ext uri="{BB962C8B-B14F-4D97-AF65-F5344CB8AC3E}">
        <p14:creationId xmlns:p14="http://schemas.microsoft.com/office/powerpoint/2010/main" val="2998697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ssholder for innhold 4">
            <a:extLst>
              <a:ext uri="{FF2B5EF4-FFF2-40B4-BE49-F238E27FC236}">
                <a16:creationId xmlns:a16="http://schemas.microsoft.com/office/drawing/2014/main" id="{43DF3AD4-7D74-6D3B-62ED-27D978035121}"/>
              </a:ext>
            </a:extLst>
          </p:cNvPr>
          <p:cNvPicPr>
            <a:picLocks noGrp="1" noChangeAspect="1"/>
          </p:cNvPicPr>
          <p:nvPr>
            <p:ph idx="1"/>
          </p:nvPr>
        </p:nvPicPr>
        <p:blipFill>
          <a:blip r:embed="rId2"/>
          <a:stretch>
            <a:fillRect/>
          </a:stretch>
        </p:blipFill>
        <p:spPr>
          <a:xfrm>
            <a:off x="1676967" y="457200"/>
            <a:ext cx="8838066" cy="5943600"/>
          </a:xfrm>
          <a:prstGeom prst="rect">
            <a:avLst/>
          </a:prstGeom>
        </p:spPr>
      </p:pic>
      <p:pic>
        <p:nvPicPr>
          <p:cNvPr id="6" name="Bilde 5">
            <a:extLst>
              <a:ext uri="{FF2B5EF4-FFF2-40B4-BE49-F238E27FC236}">
                <a16:creationId xmlns:a16="http://schemas.microsoft.com/office/drawing/2014/main" id="{E0DA99AA-4FD9-EF2C-9957-79BF74A2EBC3}"/>
              </a:ext>
            </a:extLst>
          </p:cNvPr>
          <p:cNvPicPr>
            <a:picLocks noChangeAspect="1"/>
          </p:cNvPicPr>
          <p:nvPr/>
        </p:nvPicPr>
        <p:blipFill>
          <a:blip r:embed="rId3"/>
          <a:stretch>
            <a:fillRect/>
          </a:stretch>
        </p:blipFill>
        <p:spPr>
          <a:xfrm>
            <a:off x="10058400" y="230188"/>
            <a:ext cx="1790831" cy="601797"/>
          </a:xfrm>
          <a:prstGeom prst="rect">
            <a:avLst/>
          </a:prstGeom>
        </p:spPr>
      </p:pic>
    </p:spTree>
    <p:extLst>
      <p:ext uri="{BB962C8B-B14F-4D97-AF65-F5344CB8AC3E}">
        <p14:creationId xmlns:p14="http://schemas.microsoft.com/office/powerpoint/2010/main" val="2348290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CE1EAA-58D3-DD72-E6F1-B6EB6D53253A}"/>
              </a:ext>
            </a:extLst>
          </p:cNvPr>
          <p:cNvSpPr>
            <a:spLocks noGrp="1"/>
          </p:cNvSpPr>
          <p:nvPr>
            <p:ph type="title"/>
          </p:nvPr>
        </p:nvSpPr>
        <p:spPr/>
        <p:txBody>
          <a:bodyPr/>
          <a:lstStyle/>
          <a:p>
            <a:r>
              <a:rPr lang="nb-NO"/>
              <a:t>Økonomisk resultat 2022</a:t>
            </a:r>
          </a:p>
        </p:txBody>
      </p:sp>
      <p:sp>
        <p:nvSpPr>
          <p:cNvPr id="3" name="Plassholder for innhold 2">
            <a:extLst>
              <a:ext uri="{FF2B5EF4-FFF2-40B4-BE49-F238E27FC236}">
                <a16:creationId xmlns:a16="http://schemas.microsoft.com/office/drawing/2014/main" id="{EC563BE2-782A-2DD2-306D-0E90E9317806}"/>
              </a:ext>
            </a:extLst>
          </p:cNvPr>
          <p:cNvSpPr>
            <a:spLocks noGrp="1"/>
          </p:cNvSpPr>
          <p:nvPr>
            <p:ph idx="1"/>
          </p:nvPr>
        </p:nvSpPr>
        <p:spPr>
          <a:xfrm>
            <a:off x="1097280" y="1845734"/>
            <a:ext cx="10058400" cy="2761100"/>
          </a:xfrm>
        </p:spPr>
        <p:txBody>
          <a:bodyPr>
            <a:noAutofit/>
          </a:bodyPr>
          <a:lstStyle/>
          <a:p>
            <a:pPr marL="0" indent="0">
              <a:buNone/>
            </a:pPr>
            <a:r>
              <a:rPr lang="nb-NO" sz="3200"/>
              <a:t>- Netto driftsresultat fikk et underskudd på 33,5 mill. kroner </a:t>
            </a:r>
          </a:p>
          <a:p>
            <a:pPr marL="0" indent="0">
              <a:buNone/>
            </a:pPr>
            <a:r>
              <a:rPr lang="nb-NO" sz="3200"/>
              <a:t>- Disposisjonsfondet blir redusert fra 35,6 mill. kroner til 14,7 mill. kroner</a:t>
            </a:r>
          </a:p>
          <a:p>
            <a:pPr marL="0" indent="0">
              <a:buNone/>
            </a:pPr>
            <a:endParaRPr lang="nb-NO" sz="3200"/>
          </a:p>
          <a:p>
            <a:pPr marL="0" indent="0">
              <a:buNone/>
            </a:pPr>
            <a:endParaRPr lang="nb-NO" sz="3200"/>
          </a:p>
          <a:p>
            <a:pPr marL="0" indent="0">
              <a:buNone/>
            </a:pPr>
            <a:endParaRPr lang="nb-NO" sz="3200"/>
          </a:p>
        </p:txBody>
      </p:sp>
    </p:spTree>
    <p:extLst>
      <p:ext uri="{BB962C8B-B14F-4D97-AF65-F5344CB8AC3E}">
        <p14:creationId xmlns:p14="http://schemas.microsoft.com/office/powerpoint/2010/main" val="1808478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6ADDBB-B7B3-B1AA-88EE-DC34E0948FF1}"/>
              </a:ext>
            </a:extLst>
          </p:cNvPr>
          <p:cNvSpPr>
            <a:spLocks noGrp="1"/>
          </p:cNvSpPr>
          <p:nvPr>
            <p:ph type="title"/>
          </p:nvPr>
        </p:nvSpPr>
        <p:spPr/>
        <p:txBody>
          <a:bodyPr/>
          <a:lstStyle/>
          <a:p>
            <a:r>
              <a:rPr lang="nb-NO"/>
              <a:t>Prognose økonomisk resultat 1. </a:t>
            </a:r>
            <a:r>
              <a:rPr lang="nb-NO" err="1"/>
              <a:t>tert</a:t>
            </a:r>
            <a:r>
              <a:rPr lang="nb-NO"/>
              <a:t> 2023 </a:t>
            </a:r>
          </a:p>
        </p:txBody>
      </p:sp>
      <p:sp>
        <p:nvSpPr>
          <p:cNvPr id="3" name="Plassholder for innhold 2">
            <a:extLst>
              <a:ext uri="{FF2B5EF4-FFF2-40B4-BE49-F238E27FC236}">
                <a16:creationId xmlns:a16="http://schemas.microsoft.com/office/drawing/2014/main" id="{4B52E2F2-9CB3-3C5D-5DCA-9F7D8D1E5C27}"/>
              </a:ext>
            </a:extLst>
          </p:cNvPr>
          <p:cNvSpPr>
            <a:spLocks noGrp="1"/>
          </p:cNvSpPr>
          <p:nvPr>
            <p:ph idx="1"/>
          </p:nvPr>
        </p:nvSpPr>
        <p:spPr/>
        <p:txBody>
          <a:bodyPr>
            <a:normAutofit/>
          </a:bodyPr>
          <a:lstStyle/>
          <a:p>
            <a:r>
              <a:rPr lang="nb-NO" sz="3200"/>
              <a:t>- Netto driftsresultat kan gå mot et underskudd på 54 mill. kroner</a:t>
            </a:r>
          </a:p>
          <a:p>
            <a:r>
              <a:rPr lang="nb-NO" sz="3200"/>
              <a:t>- Hele disposisjonsfondet på 14,7 mill. kroner blir brukt til å dekke deler av forventet underskudd</a:t>
            </a:r>
          </a:p>
          <a:p>
            <a:r>
              <a:rPr lang="nb-NO" sz="3200"/>
              <a:t>- Resten av underskudd må dekkes inn gjennom lavere drift i årene som kommer og/eller høyere inntekter</a:t>
            </a:r>
          </a:p>
        </p:txBody>
      </p:sp>
    </p:spTree>
    <p:extLst>
      <p:ext uri="{BB962C8B-B14F-4D97-AF65-F5344CB8AC3E}">
        <p14:creationId xmlns:p14="http://schemas.microsoft.com/office/powerpoint/2010/main" val="2065132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5A79D3-7A78-AD77-B387-3E07D1999D2B}"/>
              </a:ext>
            </a:extLst>
          </p:cNvPr>
          <p:cNvSpPr>
            <a:spLocks noGrp="1"/>
          </p:cNvSpPr>
          <p:nvPr>
            <p:ph type="title"/>
          </p:nvPr>
        </p:nvSpPr>
        <p:spPr/>
        <p:txBody>
          <a:bodyPr>
            <a:normAutofit fontScale="90000"/>
          </a:bodyPr>
          <a:lstStyle/>
          <a:p>
            <a:r>
              <a:rPr lang="nb-NO"/>
              <a:t>Kragerø kommune har ikke en bærekraftig kommune økonomi</a:t>
            </a:r>
          </a:p>
        </p:txBody>
      </p:sp>
      <p:pic>
        <p:nvPicPr>
          <p:cNvPr id="6" name="Bilde 5">
            <a:extLst>
              <a:ext uri="{FF2B5EF4-FFF2-40B4-BE49-F238E27FC236}">
                <a16:creationId xmlns:a16="http://schemas.microsoft.com/office/drawing/2014/main" id="{6C41D4D2-A664-C06B-4370-0EFF273DFEF2}"/>
              </a:ext>
            </a:extLst>
          </p:cNvPr>
          <p:cNvPicPr>
            <a:picLocks noChangeAspect="1"/>
          </p:cNvPicPr>
          <p:nvPr/>
        </p:nvPicPr>
        <p:blipFill>
          <a:blip r:embed="rId2"/>
          <a:stretch>
            <a:fillRect/>
          </a:stretch>
        </p:blipFill>
        <p:spPr>
          <a:xfrm>
            <a:off x="4401371" y="594359"/>
            <a:ext cx="7572375" cy="5248275"/>
          </a:xfrm>
          <a:prstGeom prst="rect">
            <a:avLst/>
          </a:prstGeom>
        </p:spPr>
      </p:pic>
    </p:spTree>
    <p:extLst>
      <p:ext uri="{BB962C8B-B14F-4D97-AF65-F5344CB8AC3E}">
        <p14:creationId xmlns:p14="http://schemas.microsoft.com/office/powerpoint/2010/main" val="2116181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885AE7-1EC9-75E5-E207-3A68B0C2E246}"/>
              </a:ext>
            </a:extLst>
          </p:cNvPr>
          <p:cNvSpPr>
            <a:spLocks noGrp="1"/>
          </p:cNvSpPr>
          <p:nvPr>
            <p:ph type="title"/>
          </p:nvPr>
        </p:nvSpPr>
        <p:spPr/>
        <p:txBody>
          <a:bodyPr>
            <a:normAutofit/>
          </a:bodyPr>
          <a:lstStyle/>
          <a:p>
            <a:r>
              <a:rPr lang="nb-NO"/>
              <a:t>Bærekraftig kommuneøkonomi</a:t>
            </a:r>
            <a:br>
              <a:rPr lang="nb-NO"/>
            </a:br>
            <a:r>
              <a:rPr lang="nb-NO" sz="2700" i="1"/>
              <a:t>-to kritiske faktorer</a:t>
            </a:r>
            <a:endParaRPr lang="nb-NO" sz="2700"/>
          </a:p>
        </p:txBody>
      </p:sp>
      <p:sp>
        <p:nvSpPr>
          <p:cNvPr id="3" name="Plassholder for innhold 2">
            <a:extLst>
              <a:ext uri="{FF2B5EF4-FFF2-40B4-BE49-F238E27FC236}">
                <a16:creationId xmlns:a16="http://schemas.microsoft.com/office/drawing/2014/main" id="{C3A24DA8-3604-14D7-652E-133472A7B0CD}"/>
              </a:ext>
            </a:extLst>
          </p:cNvPr>
          <p:cNvSpPr>
            <a:spLocks noGrp="1"/>
          </p:cNvSpPr>
          <p:nvPr>
            <p:ph idx="1"/>
          </p:nvPr>
        </p:nvSpPr>
        <p:spPr>
          <a:xfrm>
            <a:off x="1097280" y="2330244"/>
            <a:ext cx="4763589" cy="3538849"/>
          </a:xfrm>
        </p:spPr>
        <p:txBody>
          <a:bodyPr>
            <a:normAutofit/>
          </a:bodyPr>
          <a:lstStyle/>
          <a:p>
            <a:pPr lvl="0"/>
            <a:r>
              <a:rPr lang="nb-NO" sz="1800"/>
              <a:t>Kragerø kommune har og vil få betydelig økonomiske utfordringer knyttet til den demografiske utviklingen. </a:t>
            </a:r>
          </a:p>
          <a:p>
            <a:pPr lvl="1"/>
            <a:r>
              <a:rPr lang="nb-NO" sz="1400"/>
              <a:t>Rammeoverføringen fra staten er tilpasset den demografiske utviklingen </a:t>
            </a:r>
          </a:p>
          <a:p>
            <a:pPr lvl="0"/>
            <a:r>
              <a:rPr lang="nb-NO" sz="1800"/>
              <a:t>Gjeldsnivået til Kragerø kommune er høyt </a:t>
            </a:r>
          </a:p>
          <a:p>
            <a:pPr lvl="1"/>
            <a:r>
              <a:rPr lang="nb-NO" sz="1400"/>
              <a:t>Økt rente de neste årene vil skape store økonomiske utfordringer ved at økte finansutgifter belaster driften.                </a:t>
            </a:r>
          </a:p>
          <a:p>
            <a:pPr lvl="1"/>
            <a:r>
              <a:rPr lang="nb-NO" sz="1400"/>
              <a:t>Økt gjeld på selvkostområder øker kommunale avgifter</a:t>
            </a:r>
          </a:p>
          <a:p>
            <a:endParaRPr lang="nb-NO"/>
          </a:p>
        </p:txBody>
      </p:sp>
      <p:pic>
        <p:nvPicPr>
          <p:cNvPr id="4" name="Bilde 3">
            <a:extLst>
              <a:ext uri="{FF2B5EF4-FFF2-40B4-BE49-F238E27FC236}">
                <a16:creationId xmlns:a16="http://schemas.microsoft.com/office/drawing/2014/main" id="{3953241D-C6E0-FBDA-F364-2092DEBC351B}"/>
              </a:ext>
            </a:extLst>
          </p:cNvPr>
          <p:cNvPicPr>
            <a:picLocks noChangeAspect="1"/>
          </p:cNvPicPr>
          <p:nvPr/>
        </p:nvPicPr>
        <p:blipFill>
          <a:blip r:embed="rId2"/>
          <a:stretch>
            <a:fillRect/>
          </a:stretch>
        </p:blipFill>
        <p:spPr>
          <a:xfrm>
            <a:off x="7486281" y="1975004"/>
            <a:ext cx="3527277" cy="4253481"/>
          </a:xfrm>
          <a:prstGeom prst="rect">
            <a:avLst/>
          </a:prstGeom>
        </p:spPr>
      </p:pic>
    </p:spTree>
    <p:extLst>
      <p:ext uri="{BB962C8B-B14F-4D97-AF65-F5344CB8AC3E}">
        <p14:creationId xmlns:p14="http://schemas.microsoft.com/office/powerpoint/2010/main" val="2094610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4314C5-BB71-4C2F-FDC7-645B92EB4AB8}"/>
              </a:ext>
            </a:extLst>
          </p:cNvPr>
          <p:cNvSpPr>
            <a:spLocks noGrp="1"/>
          </p:cNvSpPr>
          <p:nvPr>
            <p:ph type="title"/>
          </p:nvPr>
        </p:nvSpPr>
        <p:spPr/>
        <p:txBody>
          <a:bodyPr/>
          <a:lstStyle/>
          <a:p>
            <a:r>
              <a:rPr lang="nb-NO"/>
              <a:t>Demografi endring siste 10 år</a:t>
            </a:r>
          </a:p>
        </p:txBody>
      </p:sp>
      <p:pic>
        <p:nvPicPr>
          <p:cNvPr id="3" name="Bilde 2" descr="Et bilde som inneholder stridsvogn&#10;&#10;Automatisk generert beskrivelse">
            <a:extLst>
              <a:ext uri="{FF2B5EF4-FFF2-40B4-BE49-F238E27FC236}">
                <a16:creationId xmlns:a16="http://schemas.microsoft.com/office/drawing/2014/main" id="{2CDE3657-C59E-C616-A185-5BD841F9D1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155" y="1993982"/>
            <a:ext cx="9909751" cy="3079463"/>
          </a:xfrm>
          <a:prstGeom prst="rect">
            <a:avLst/>
          </a:prstGeom>
          <a:noFill/>
        </p:spPr>
      </p:pic>
      <p:sp>
        <p:nvSpPr>
          <p:cNvPr id="4" name="TekstSylinder 3">
            <a:extLst>
              <a:ext uri="{FF2B5EF4-FFF2-40B4-BE49-F238E27FC236}">
                <a16:creationId xmlns:a16="http://schemas.microsoft.com/office/drawing/2014/main" id="{9DAF54CB-9E77-D626-89B5-3D4D751662CE}"/>
              </a:ext>
            </a:extLst>
          </p:cNvPr>
          <p:cNvSpPr txBox="1"/>
          <p:nvPr/>
        </p:nvSpPr>
        <p:spPr>
          <a:xfrm>
            <a:off x="7231308" y="5261837"/>
            <a:ext cx="4176920" cy="923330"/>
          </a:xfrm>
          <a:prstGeom prst="rect">
            <a:avLst/>
          </a:prstGeom>
          <a:solidFill>
            <a:schemeClr val="accent1">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rPr>
              <a:t>-Denne utviklingen fortsetter: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rPr>
              <a:t> 	-Færre innbyggere under 15 år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rPr>
              <a:t>	-Flere over innbyggere over 67 år </a:t>
            </a:r>
          </a:p>
        </p:txBody>
      </p:sp>
    </p:spTree>
    <p:extLst>
      <p:ext uri="{BB962C8B-B14F-4D97-AF65-F5344CB8AC3E}">
        <p14:creationId xmlns:p14="http://schemas.microsoft.com/office/powerpoint/2010/main" val="908706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7847E4-37EC-706B-3952-B1148D2C575D}"/>
              </a:ext>
            </a:extLst>
          </p:cNvPr>
          <p:cNvSpPr>
            <a:spLocks noGrp="1"/>
          </p:cNvSpPr>
          <p:nvPr>
            <p:ph type="title"/>
          </p:nvPr>
        </p:nvSpPr>
        <p:spPr>
          <a:xfrm>
            <a:off x="457200" y="594358"/>
            <a:ext cx="3200400" cy="4271931"/>
          </a:xfrm>
        </p:spPr>
        <p:txBody>
          <a:bodyPr>
            <a:normAutofit fontScale="90000"/>
          </a:bodyPr>
          <a:lstStyle/>
          <a:p>
            <a:r>
              <a:rPr lang="nb-NO"/>
              <a:t>Ramme-overføringen fra staten skal være rettferdig mellom kommunene, og tilpasset befolknings-sammensetningen</a:t>
            </a:r>
          </a:p>
        </p:txBody>
      </p:sp>
      <p:pic>
        <p:nvPicPr>
          <p:cNvPr id="6" name="Bilde 5">
            <a:extLst>
              <a:ext uri="{FF2B5EF4-FFF2-40B4-BE49-F238E27FC236}">
                <a16:creationId xmlns:a16="http://schemas.microsoft.com/office/drawing/2014/main" id="{4F63E584-269A-C40D-02A9-FB60D09AC4CF}"/>
              </a:ext>
            </a:extLst>
          </p:cNvPr>
          <p:cNvPicPr>
            <a:picLocks noChangeAspect="1"/>
          </p:cNvPicPr>
          <p:nvPr/>
        </p:nvPicPr>
        <p:blipFill>
          <a:blip r:embed="rId2"/>
          <a:stretch>
            <a:fillRect/>
          </a:stretch>
        </p:blipFill>
        <p:spPr>
          <a:xfrm>
            <a:off x="4704669" y="442231"/>
            <a:ext cx="7064783" cy="5468711"/>
          </a:xfrm>
          <a:prstGeom prst="rect">
            <a:avLst/>
          </a:prstGeom>
        </p:spPr>
      </p:pic>
    </p:spTree>
    <p:extLst>
      <p:ext uri="{BB962C8B-B14F-4D97-AF65-F5344CB8AC3E}">
        <p14:creationId xmlns:p14="http://schemas.microsoft.com/office/powerpoint/2010/main" val="814913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C4DEE9-09F2-C9BF-EB47-AC3E10A2CB63}"/>
              </a:ext>
            </a:extLst>
          </p:cNvPr>
          <p:cNvSpPr>
            <a:spLocks noGrp="1"/>
          </p:cNvSpPr>
          <p:nvPr>
            <p:ph type="title"/>
          </p:nvPr>
        </p:nvSpPr>
        <p:spPr>
          <a:xfrm>
            <a:off x="4974771" y="634946"/>
            <a:ext cx="6574972" cy="1099261"/>
          </a:xfrm>
        </p:spPr>
        <p:txBody>
          <a:bodyPr>
            <a:normAutofit/>
          </a:bodyPr>
          <a:lstStyle/>
          <a:p>
            <a:r>
              <a:rPr lang="nb-NO" sz="3400" err="1"/>
              <a:t>Utgiftsutjevning</a:t>
            </a:r>
            <a:r>
              <a:rPr lang="nb-NO" sz="3400"/>
              <a:t> og inntektsutjevning</a:t>
            </a:r>
            <a:br>
              <a:rPr lang="nb-NO" sz="3400"/>
            </a:br>
            <a:r>
              <a:rPr lang="nb-NO" sz="3400" i="1"/>
              <a:t>- «</a:t>
            </a:r>
            <a:r>
              <a:rPr lang="nb-NO" sz="3400" i="1" err="1"/>
              <a:t>robin</a:t>
            </a:r>
            <a:r>
              <a:rPr lang="nb-NO" sz="3400" i="1"/>
              <a:t> </a:t>
            </a:r>
            <a:r>
              <a:rPr lang="nb-NO" sz="3400" i="1" err="1"/>
              <a:t>hood</a:t>
            </a:r>
            <a:r>
              <a:rPr lang="nb-NO" sz="3400" i="1"/>
              <a:t> prinsippet»</a:t>
            </a:r>
            <a:endParaRPr lang="nb-NO" sz="3400"/>
          </a:p>
        </p:txBody>
      </p:sp>
      <p:pic>
        <p:nvPicPr>
          <p:cNvPr id="4" name="Bilde 3">
            <a:extLst>
              <a:ext uri="{FF2B5EF4-FFF2-40B4-BE49-F238E27FC236}">
                <a16:creationId xmlns:a16="http://schemas.microsoft.com/office/drawing/2014/main" id="{C8D31EC8-5EC5-48AC-ED45-F378ECDA112B}"/>
              </a:ext>
            </a:extLst>
          </p:cNvPr>
          <p:cNvPicPr>
            <a:picLocks noChangeAspect="1"/>
          </p:cNvPicPr>
          <p:nvPr/>
        </p:nvPicPr>
        <p:blipFill rotWithShape="1">
          <a:blip r:embed="rId2"/>
          <a:srcRect b="6364"/>
          <a:stretch/>
        </p:blipFill>
        <p:spPr>
          <a:xfrm>
            <a:off x="633999" y="640081"/>
            <a:ext cx="4001315" cy="5314406"/>
          </a:xfrm>
          <a:prstGeom prst="rect">
            <a:avLst/>
          </a:prstGeom>
        </p:spPr>
      </p:pic>
      <p:sp>
        <p:nvSpPr>
          <p:cNvPr id="3" name="Plassholder for innhold 2">
            <a:extLst>
              <a:ext uri="{FF2B5EF4-FFF2-40B4-BE49-F238E27FC236}">
                <a16:creationId xmlns:a16="http://schemas.microsoft.com/office/drawing/2014/main" id="{E8F0CC96-5EE7-B514-2C87-B9960E8619F5}"/>
              </a:ext>
            </a:extLst>
          </p:cNvPr>
          <p:cNvSpPr>
            <a:spLocks noGrp="1"/>
          </p:cNvSpPr>
          <p:nvPr>
            <p:ph idx="1"/>
          </p:nvPr>
        </p:nvSpPr>
        <p:spPr>
          <a:xfrm>
            <a:off x="4974769" y="2198914"/>
            <a:ext cx="6574973" cy="3670180"/>
          </a:xfrm>
        </p:spPr>
        <p:txBody>
          <a:bodyPr>
            <a:noAutofit/>
          </a:bodyPr>
          <a:lstStyle/>
          <a:p>
            <a:r>
              <a:rPr lang="nb-NO" sz="2400" b="1"/>
              <a:t>Inntektsutjevning</a:t>
            </a:r>
            <a:r>
              <a:rPr lang="nb-NO" sz="2400"/>
              <a:t> (skatteutjevningen) </a:t>
            </a:r>
          </a:p>
          <a:p>
            <a:pPr lvl="1"/>
            <a:r>
              <a:rPr lang="nb-NO" sz="2400"/>
              <a:t>-kommuner med høye skatteinntekter overføre deler av sine inntekter til kommuner med lave skatteinntekter.</a:t>
            </a:r>
          </a:p>
          <a:p>
            <a:r>
              <a:rPr lang="nb-NO" sz="2400"/>
              <a:t>		</a:t>
            </a:r>
            <a:br>
              <a:rPr lang="nb-NO" sz="2400"/>
            </a:br>
            <a:r>
              <a:rPr lang="nb-NO" sz="2400"/>
              <a:t>I </a:t>
            </a:r>
            <a:r>
              <a:rPr lang="nb-NO" sz="2400" b="1" err="1"/>
              <a:t>utgiftsutjevningen</a:t>
            </a:r>
            <a:r>
              <a:rPr lang="nb-NO" sz="2400"/>
              <a:t> </a:t>
            </a:r>
          </a:p>
          <a:p>
            <a:r>
              <a:rPr lang="nb-NO" sz="2400"/>
              <a:t> -deler av rammeoverføringen beregnes ut fra innbyggersammensetning og visse sosioøkonomiske faktorer </a:t>
            </a:r>
          </a:p>
          <a:p>
            <a:r>
              <a:rPr lang="nb-NO" sz="2400"/>
              <a:t>		</a:t>
            </a:r>
          </a:p>
        </p:txBody>
      </p:sp>
    </p:spTree>
    <p:extLst>
      <p:ext uri="{BB962C8B-B14F-4D97-AF65-F5344CB8AC3E}">
        <p14:creationId xmlns:p14="http://schemas.microsoft.com/office/powerpoint/2010/main" val="808046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F52216-E0E5-50CA-78E5-F461FB588E7C}"/>
              </a:ext>
            </a:extLst>
          </p:cNvPr>
          <p:cNvSpPr>
            <a:spLocks noGrp="1"/>
          </p:cNvSpPr>
          <p:nvPr>
            <p:ph type="title"/>
          </p:nvPr>
        </p:nvSpPr>
        <p:spPr/>
        <p:txBody>
          <a:bodyPr/>
          <a:lstStyle/>
          <a:p>
            <a:r>
              <a:rPr lang="nb-NO" sz="4800"/>
              <a:t>Konsekvenser av </a:t>
            </a:r>
            <a:r>
              <a:rPr lang="nb-NO" sz="4800" err="1"/>
              <a:t>utgiftsutjevningen</a:t>
            </a:r>
            <a:r>
              <a:rPr lang="nb-NO" sz="4800"/>
              <a:t> for Kragerø kommune</a:t>
            </a:r>
            <a:endParaRPr lang="nb-NO"/>
          </a:p>
        </p:txBody>
      </p:sp>
      <p:pic>
        <p:nvPicPr>
          <p:cNvPr id="3" name="Bilde 2">
            <a:extLst>
              <a:ext uri="{FF2B5EF4-FFF2-40B4-BE49-F238E27FC236}">
                <a16:creationId xmlns:a16="http://schemas.microsoft.com/office/drawing/2014/main" id="{2F3A3B53-B6D8-53C5-EA10-B939770673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559" y="2385848"/>
            <a:ext cx="10237253" cy="2175642"/>
          </a:xfrm>
          <a:prstGeom prst="rect">
            <a:avLst/>
          </a:prstGeom>
          <a:noFill/>
          <a:ln>
            <a:noFill/>
          </a:ln>
        </p:spPr>
      </p:pic>
      <p:sp>
        <p:nvSpPr>
          <p:cNvPr id="4" name="TekstSylinder 3">
            <a:extLst>
              <a:ext uri="{FF2B5EF4-FFF2-40B4-BE49-F238E27FC236}">
                <a16:creationId xmlns:a16="http://schemas.microsoft.com/office/drawing/2014/main" id="{FF61F4A2-B6E4-1772-9740-EF36BA283BFF}"/>
              </a:ext>
            </a:extLst>
          </p:cNvPr>
          <p:cNvSpPr txBox="1"/>
          <p:nvPr/>
        </p:nvSpPr>
        <p:spPr>
          <a:xfrm>
            <a:off x="1187560" y="4991871"/>
            <a:ext cx="4176920" cy="1200329"/>
          </a:xfrm>
          <a:prstGeom prst="rect">
            <a:avLst/>
          </a:prstGeom>
          <a:solidFill>
            <a:schemeClr val="accent1">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rPr>
              <a:t>-</a:t>
            </a:r>
            <a:r>
              <a:rPr kumimoji="0" lang="nb-NO" sz="1800" b="0" i="0" u="none" strike="noStrike" kern="1200" cap="none" spc="0" normalizeH="0" baseline="0" noProof="0" err="1">
                <a:ln>
                  <a:noFill/>
                </a:ln>
                <a:solidFill>
                  <a:srgbClr val="000000"/>
                </a:solidFill>
                <a:effectLst/>
                <a:uLnTx/>
                <a:uFillTx/>
                <a:latin typeface="Calibri" panose="020F0502020204030204"/>
                <a:ea typeface="+mn-ea"/>
                <a:cs typeface="+mn-cs"/>
              </a:rPr>
              <a:t>Utgiftsutjevningen</a:t>
            </a:r>
            <a:r>
              <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rPr>
              <a:t> gir </a:t>
            </a:r>
            <a:r>
              <a:rPr kumimoji="0" lang="nb-NO" sz="1800" b="0" i="0" u="sng" strike="noStrike" kern="1200" cap="none" spc="0" normalizeH="0" baseline="0" noProof="0">
                <a:ln>
                  <a:noFill/>
                </a:ln>
                <a:solidFill>
                  <a:srgbClr val="000000"/>
                </a:solidFill>
                <a:effectLst/>
                <a:uLnTx/>
                <a:uFillTx/>
                <a:latin typeface="Calibri" panose="020F0502020204030204"/>
                <a:ea typeface="+mn-ea"/>
                <a:cs typeface="+mn-cs"/>
              </a:rPr>
              <a:t>trekk</a:t>
            </a:r>
            <a:r>
              <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rPr>
              <a:t> for færre innbyggere under 22 år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rPr>
              <a:t>-</a:t>
            </a:r>
            <a:r>
              <a:rPr kumimoji="0" lang="nb-NO" sz="1800" b="0" i="0" u="none" strike="noStrike" kern="1200" cap="none" spc="0" normalizeH="0" baseline="0" noProof="0" err="1">
                <a:ln>
                  <a:noFill/>
                </a:ln>
                <a:solidFill>
                  <a:srgbClr val="000000"/>
                </a:solidFill>
                <a:effectLst/>
                <a:uLnTx/>
                <a:uFillTx/>
                <a:latin typeface="Calibri" panose="020F0502020204030204"/>
                <a:ea typeface="+mn-ea"/>
                <a:cs typeface="+mn-cs"/>
              </a:rPr>
              <a:t>Utgiftsutjevningen</a:t>
            </a:r>
            <a:r>
              <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rPr>
              <a:t> gir </a:t>
            </a:r>
            <a:r>
              <a:rPr kumimoji="0" lang="nb-NO" sz="1800" b="0" i="0" u="sng" strike="noStrike" kern="1200" cap="none" spc="0" normalizeH="0" baseline="0" noProof="0">
                <a:ln>
                  <a:noFill/>
                </a:ln>
                <a:solidFill>
                  <a:srgbClr val="000000"/>
                </a:solidFill>
                <a:effectLst/>
                <a:uLnTx/>
                <a:uFillTx/>
                <a:latin typeface="Calibri" panose="020F0502020204030204"/>
                <a:ea typeface="+mn-ea"/>
                <a:cs typeface="+mn-cs"/>
              </a:rPr>
              <a:t>tillegg</a:t>
            </a:r>
            <a:r>
              <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rPr>
              <a:t> for flere </a:t>
            </a:r>
            <a:r>
              <a:rPr kumimoji="0" lang="nb-NO" sz="1800" b="0" i="0" u="none" strike="noStrike" kern="1200" cap="none" spc="0" normalizeH="0" baseline="0" noProof="0" err="1">
                <a:ln>
                  <a:noFill/>
                </a:ln>
                <a:solidFill>
                  <a:srgbClr val="000000"/>
                </a:solidFill>
                <a:effectLst/>
                <a:uLnTx/>
                <a:uFillTx/>
                <a:latin typeface="Calibri" panose="020F0502020204030204"/>
                <a:ea typeface="+mn-ea"/>
                <a:cs typeface="+mn-cs"/>
              </a:rPr>
              <a:t>innbyggerer</a:t>
            </a:r>
            <a:r>
              <a:rPr kumimoji="0" lang="nb-NO" sz="1800" b="0" i="0" u="none" strike="noStrike" kern="1200" cap="none" spc="0" normalizeH="0" baseline="0" noProof="0">
                <a:ln>
                  <a:noFill/>
                </a:ln>
                <a:solidFill>
                  <a:srgbClr val="000000"/>
                </a:solidFill>
                <a:effectLst/>
                <a:uLnTx/>
                <a:uFillTx/>
                <a:latin typeface="Calibri" panose="020F0502020204030204"/>
                <a:ea typeface="+mn-ea"/>
                <a:cs typeface="+mn-cs"/>
              </a:rPr>
              <a:t> over 67 år </a:t>
            </a:r>
          </a:p>
        </p:txBody>
      </p:sp>
    </p:spTree>
    <p:extLst>
      <p:ext uri="{BB962C8B-B14F-4D97-AF65-F5344CB8AC3E}">
        <p14:creationId xmlns:p14="http://schemas.microsoft.com/office/powerpoint/2010/main" val="3587934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0B31D2E-F468-2AF7-469E-323D85FCD41F}"/>
              </a:ext>
            </a:extLst>
          </p:cNvPr>
          <p:cNvPicPr>
            <a:picLocks noChangeAspect="1"/>
          </p:cNvPicPr>
          <p:nvPr/>
        </p:nvPicPr>
        <p:blipFill rotWithShape="1">
          <a:blip r:embed="rId2"/>
          <a:srcRect t="5980" r="-1" b="16749"/>
          <a:stretch/>
        </p:blipFill>
        <p:spPr>
          <a:xfrm>
            <a:off x="0" y="-1"/>
            <a:ext cx="12192000" cy="6005807"/>
          </a:xfrm>
          <a:prstGeom prst="rect">
            <a:avLst/>
          </a:prstGeom>
        </p:spPr>
      </p:pic>
      <p:sp>
        <p:nvSpPr>
          <p:cNvPr id="3" name="TekstSylinder 2">
            <a:extLst>
              <a:ext uri="{FF2B5EF4-FFF2-40B4-BE49-F238E27FC236}">
                <a16:creationId xmlns:a16="http://schemas.microsoft.com/office/drawing/2014/main" id="{EF591E3A-2377-5A2A-D1F3-E2BAEC8F40FB}"/>
              </a:ext>
            </a:extLst>
          </p:cNvPr>
          <p:cNvSpPr txBox="1"/>
          <p:nvPr/>
        </p:nvSpPr>
        <p:spPr>
          <a:xfrm>
            <a:off x="770709" y="4935306"/>
            <a:ext cx="10650582" cy="1384995"/>
          </a:xfrm>
          <a:prstGeom prst="rect">
            <a:avLst/>
          </a:prstGeom>
          <a:solidFill>
            <a:schemeClr val="accent1">
              <a:lumMod val="60000"/>
              <a:lumOff val="4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a:ln>
                  <a:noFill/>
                </a:ln>
                <a:solidFill>
                  <a:srgbClr val="000000"/>
                </a:solidFill>
                <a:effectLst/>
                <a:uLnTx/>
                <a:uFillTx/>
                <a:latin typeface="Calibri" panose="020F0502020204030204"/>
                <a:ea typeface="+mn-ea"/>
                <a:cs typeface="+mn-cs"/>
              </a:rPr>
              <a:t>Lånegjeld pr 31.12.22:  1 214 206 616  kroner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28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a:ln>
                  <a:noFill/>
                </a:ln>
                <a:solidFill>
                  <a:srgbClr val="000000"/>
                </a:solidFill>
                <a:effectLst/>
                <a:uLnTx/>
                <a:uFillTx/>
                <a:latin typeface="Calibri" panose="020F0502020204030204"/>
                <a:ea typeface="+mn-ea"/>
                <a:cs typeface="+mn-cs"/>
              </a:rPr>
              <a:t>1% renteøkning gir på sikt over 10 mill. kroner i økte driftsutgifter pr  år</a:t>
            </a:r>
          </a:p>
        </p:txBody>
      </p:sp>
    </p:spTree>
    <p:extLst>
      <p:ext uri="{BB962C8B-B14F-4D97-AF65-F5344CB8AC3E}">
        <p14:creationId xmlns:p14="http://schemas.microsoft.com/office/powerpoint/2010/main" val="2040795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641745-B244-1699-D252-A32AC25F7D12}"/>
              </a:ext>
            </a:extLst>
          </p:cNvPr>
          <p:cNvSpPr>
            <a:spLocks noGrp="1"/>
          </p:cNvSpPr>
          <p:nvPr>
            <p:ph type="title"/>
          </p:nvPr>
        </p:nvSpPr>
        <p:spPr/>
        <p:txBody>
          <a:bodyPr>
            <a:normAutofit/>
          </a:bodyPr>
          <a:lstStyle/>
          <a:p>
            <a:r>
              <a:rPr lang="nb-NO" sz="4800" b="1"/>
              <a:t>Bærekraftig kommune- økonomi</a:t>
            </a:r>
          </a:p>
        </p:txBody>
      </p:sp>
      <p:sp>
        <p:nvSpPr>
          <p:cNvPr id="4" name="Plassholder for tekst 3">
            <a:extLst>
              <a:ext uri="{FF2B5EF4-FFF2-40B4-BE49-F238E27FC236}">
                <a16:creationId xmlns:a16="http://schemas.microsoft.com/office/drawing/2014/main" id="{397B9D42-FD01-D34F-B2BC-CCECCAF05D13}"/>
              </a:ext>
            </a:extLst>
          </p:cNvPr>
          <p:cNvSpPr>
            <a:spLocks noGrp="1"/>
          </p:cNvSpPr>
          <p:nvPr>
            <p:ph type="body" sz="half" idx="2"/>
          </p:nvPr>
        </p:nvSpPr>
        <p:spPr/>
        <p:txBody>
          <a:bodyPr>
            <a:normAutofit/>
          </a:bodyPr>
          <a:lstStyle/>
          <a:p>
            <a:r>
              <a:rPr lang="en-US" sz="2800">
                <a:solidFill>
                  <a:srgbClr val="FFFFFF"/>
                </a:solidFill>
              </a:rPr>
              <a:t>-</a:t>
            </a:r>
            <a:r>
              <a:rPr lang="en-US" sz="2800" err="1">
                <a:solidFill>
                  <a:srgbClr val="FFFFFF"/>
                </a:solidFill>
              </a:rPr>
              <a:t>spørsmålet</a:t>
            </a:r>
            <a:r>
              <a:rPr lang="en-US" sz="2800">
                <a:solidFill>
                  <a:srgbClr val="FFFFFF"/>
                </a:solidFill>
              </a:rPr>
              <a:t> er </a:t>
            </a:r>
            <a:r>
              <a:rPr lang="en-US" sz="2800" err="1">
                <a:solidFill>
                  <a:srgbClr val="FFFFFF"/>
                </a:solidFill>
              </a:rPr>
              <a:t>ikke</a:t>
            </a:r>
            <a:r>
              <a:rPr lang="en-US" sz="2800">
                <a:solidFill>
                  <a:srgbClr val="FFFFFF"/>
                </a:solidFill>
              </a:rPr>
              <a:t> </a:t>
            </a:r>
            <a:r>
              <a:rPr lang="en-US" sz="2800" err="1">
                <a:solidFill>
                  <a:srgbClr val="FFFFFF"/>
                </a:solidFill>
              </a:rPr>
              <a:t>hvor</a:t>
            </a:r>
            <a:r>
              <a:rPr lang="en-US" sz="2800">
                <a:solidFill>
                  <a:srgbClr val="FFFFFF"/>
                </a:solidFill>
              </a:rPr>
              <a:t> </a:t>
            </a:r>
            <a:r>
              <a:rPr lang="en-US" sz="2800" err="1">
                <a:solidFill>
                  <a:srgbClr val="FFFFFF"/>
                </a:solidFill>
              </a:rPr>
              <a:t>mye</a:t>
            </a:r>
            <a:r>
              <a:rPr lang="en-US" sz="2800">
                <a:solidFill>
                  <a:srgbClr val="FFFFFF"/>
                </a:solidFill>
              </a:rPr>
              <a:t> det </a:t>
            </a:r>
            <a:r>
              <a:rPr lang="en-US" sz="2800" err="1">
                <a:solidFill>
                  <a:srgbClr val="FFFFFF"/>
                </a:solidFill>
              </a:rPr>
              <a:t>koster</a:t>
            </a:r>
            <a:r>
              <a:rPr lang="en-US" sz="2800">
                <a:solidFill>
                  <a:srgbClr val="FFFFFF"/>
                </a:solidFill>
              </a:rPr>
              <a:t>, men </a:t>
            </a:r>
            <a:r>
              <a:rPr lang="en-US" sz="2800" err="1">
                <a:solidFill>
                  <a:srgbClr val="FFFFFF"/>
                </a:solidFill>
              </a:rPr>
              <a:t>hvor</a:t>
            </a:r>
            <a:r>
              <a:rPr lang="en-US" sz="2800">
                <a:solidFill>
                  <a:srgbClr val="FFFFFF"/>
                </a:solidFill>
              </a:rPr>
              <a:t> </a:t>
            </a:r>
            <a:r>
              <a:rPr lang="en-US" sz="2800" err="1">
                <a:solidFill>
                  <a:srgbClr val="FFFFFF"/>
                </a:solidFill>
              </a:rPr>
              <a:t>mye</a:t>
            </a:r>
            <a:r>
              <a:rPr lang="en-US" sz="2800">
                <a:solidFill>
                  <a:srgbClr val="FFFFFF"/>
                </a:solidFill>
              </a:rPr>
              <a:t> </a:t>
            </a:r>
            <a:r>
              <a:rPr lang="en-US" sz="2800" err="1">
                <a:solidFill>
                  <a:srgbClr val="FFFFFF"/>
                </a:solidFill>
              </a:rPr>
              <a:t>har</a:t>
            </a:r>
            <a:r>
              <a:rPr lang="en-US" sz="2800">
                <a:solidFill>
                  <a:srgbClr val="FFFFFF"/>
                </a:solidFill>
              </a:rPr>
              <a:t> </a:t>
            </a:r>
            <a:r>
              <a:rPr lang="en-US" sz="2800" err="1">
                <a:solidFill>
                  <a:srgbClr val="FFFFFF"/>
                </a:solidFill>
              </a:rPr>
              <a:t>kommunen</a:t>
            </a:r>
            <a:r>
              <a:rPr lang="en-US" sz="2800">
                <a:solidFill>
                  <a:srgbClr val="FFFFFF"/>
                </a:solidFill>
              </a:rPr>
              <a:t> </a:t>
            </a:r>
            <a:r>
              <a:rPr lang="en-US" sz="2800" err="1">
                <a:solidFill>
                  <a:srgbClr val="FFFFFF"/>
                </a:solidFill>
              </a:rPr>
              <a:t>råd</a:t>
            </a:r>
            <a:r>
              <a:rPr lang="en-US" sz="2800">
                <a:solidFill>
                  <a:srgbClr val="FFFFFF"/>
                </a:solidFill>
              </a:rPr>
              <a:t> </a:t>
            </a:r>
            <a:r>
              <a:rPr lang="en-US" sz="2800" err="1">
                <a:solidFill>
                  <a:srgbClr val="FFFFFF"/>
                </a:solidFill>
              </a:rPr>
              <a:t>til</a:t>
            </a:r>
            <a:r>
              <a:rPr lang="en-US" sz="2800">
                <a:solidFill>
                  <a:srgbClr val="FFFFFF"/>
                </a:solidFill>
              </a:rPr>
              <a:t>.</a:t>
            </a:r>
            <a:endParaRPr lang="nb-NO" sz="2800"/>
          </a:p>
        </p:txBody>
      </p:sp>
      <p:pic>
        <p:nvPicPr>
          <p:cNvPr id="5" name="Bilde 4">
            <a:extLst>
              <a:ext uri="{FF2B5EF4-FFF2-40B4-BE49-F238E27FC236}">
                <a16:creationId xmlns:a16="http://schemas.microsoft.com/office/drawing/2014/main" id="{18C7AC80-9973-C031-EBBE-B7FD8A7BD7DA}"/>
              </a:ext>
            </a:extLst>
          </p:cNvPr>
          <p:cNvPicPr>
            <a:picLocks noChangeAspect="1"/>
          </p:cNvPicPr>
          <p:nvPr/>
        </p:nvPicPr>
        <p:blipFill rotWithShape="1">
          <a:blip r:embed="rId2"/>
          <a:srcRect l="16867" r="20599" b="-1"/>
          <a:stretch/>
        </p:blipFill>
        <p:spPr>
          <a:xfrm>
            <a:off x="4177911" y="10"/>
            <a:ext cx="7556889" cy="6857990"/>
          </a:xfrm>
          <a:prstGeom prst="rect">
            <a:avLst/>
          </a:prstGeom>
        </p:spPr>
      </p:pic>
    </p:spTree>
    <p:extLst>
      <p:ext uri="{BB962C8B-B14F-4D97-AF65-F5344CB8AC3E}">
        <p14:creationId xmlns:p14="http://schemas.microsoft.com/office/powerpoint/2010/main" val="2758510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03BABC-500A-7218-3A62-20D3C7749A82}"/>
              </a:ext>
            </a:extLst>
          </p:cNvPr>
          <p:cNvSpPr>
            <a:spLocks noGrp="1"/>
          </p:cNvSpPr>
          <p:nvPr>
            <p:ph type="title"/>
          </p:nvPr>
        </p:nvSpPr>
        <p:spPr/>
        <p:txBody>
          <a:bodyPr/>
          <a:lstStyle/>
          <a:p>
            <a:r>
              <a:rPr lang="nb-NO"/>
              <a:t>Program</a:t>
            </a:r>
          </a:p>
        </p:txBody>
      </p:sp>
      <p:sp>
        <p:nvSpPr>
          <p:cNvPr id="3" name="Plassholder for innhold 2">
            <a:extLst>
              <a:ext uri="{FF2B5EF4-FFF2-40B4-BE49-F238E27FC236}">
                <a16:creationId xmlns:a16="http://schemas.microsoft.com/office/drawing/2014/main" id="{ED102321-7D5E-1A7C-5259-0C22DD5D646F}"/>
              </a:ext>
            </a:extLst>
          </p:cNvPr>
          <p:cNvSpPr>
            <a:spLocks noGrp="1"/>
          </p:cNvSpPr>
          <p:nvPr>
            <p:ph idx="1"/>
          </p:nvPr>
        </p:nvSpPr>
        <p:spPr/>
        <p:txBody>
          <a:bodyPr>
            <a:noAutofit/>
          </a:bodyPr>
          <a:lstStyle/>
          <a:p>
            <a:pPr marL="0" indent="0">
              <a:buNone/>
            </a:pPr>
            <a:r>
              <a:rPr lang="nb-NO" sz="1400"/>
              <a:t>Kl.18.00: 	</a:t>
            </a:r>
            <a:r>
              <a:rPr lang="nb-NO" sz="1400" b="1"/>
              <a:t>Velkommen v. kommunedirektør Dag Willien Eriksen</a:t>
            </a:r>
          </a:p>
          <a:p>
            <a:pPr marL="0" indent="0">
              <a:buNone/>
            </a:pPr>
            <a:r>
              <a:rPr lang="nb-NO" sz="1400"/>
              <a:t>Kl.18.05:	</a:t>
            </a:r>
            <a:r>
              <a:rPr lang="nb-NO" sz="1400" b="1"/>
              <a:t>Fra politisk vedtak i juni til politisk behandling i Kommunestyret i desember!</a:t>
            </a:r>
          </a:p>
          <a:p>
            <a:pPr marL="0" indent="0">
              <a:buNone/>
            </a:pPr>
            <a:r>
              <a:rPr lang="nb-NO" sz="1400" i="1"/>
              <a:t>                        Informasjon om prosess v. Kommunalsjef for kommunalområde Oppvekst Marianne </a:t>
            </a:r>
            <a:r>
              <a:rPr lang="nb-NO" sz="1400" i="1" err="1"/>
              <a:t>S.Gurrich</a:t>
            </a:r>
            <a:endParaRPr lang="nb-NO" sz="1400" i="1"/>
          </a:p>
          <a:p>
            <a:pPr marL="0" indent="0">
              <a:buNone/>
            </a:pPr>
            <a:r>
              <a:rPr lang="nb-NO" sz="1400"/>
              <a:t>Kl.18.10:        </a:t>
            </a:r>
            <a:r>
              <a:rPr lang="nb-NO" sz="1400" b="1"/>
              <a:t>Bærekraftig kommuneøkonomi </a:t>
            </a:r>
          </a:p>
          <a:p>
            <a:pPr marL="0" indent="0">
              <a:buNone/>
            </a:pPr>
            <a:r>
              <a:rPr lang="nb-NO" sz="1400" i="1"/>
              <a:t>                        v. analyse og økonomisjef Gunnar Sveen</a:t>
            </a:r>
          </a:p>
          <a:p>
            <a:pPr marL="0" indent="0">
              <a:buNone/>
            </a:pPr>
            <a:r>
              <a:rPr lang="nb-NO" sz="1400"/>
              <a:t>Kl.18.20:        </a:t>
            </a:r>
            <a:r>
              <a:rPr lang="nb-NO" sz="1400" b="1"/>
              <a:t>Bærekraftig økonomi, kvalitet og langsiktighet i skole   </a:t>
            </a:r>
          </a:p>
          <a:p>
            <a:pPr marL="0" indent="0">
              <a:buNone/>
            </a:pPr>
            <a:r>
              <a:rPr lang="nb-NO" sz="1400"/>
              <a:t>                        </a:t>
            </a:r>
            <a:r>
              <a:rPr lang="nb-NO" sz="1400" i="1"/>
              <a:t>Presentasjon av alternativer til lokalisering av ungdomstrinn</a:t>
            </a:r>
            <a:r>
              <a:rPr lang="da-DK" sz="1400" i="1"/>
              <a:t> v. skolefaglig rådgiver Ellen Schulze</a:t>
            </a:r>
          </a:p>
          <a:p>
            <a:pPr marL="0" indent="0">
              <a:buNone/>
            </a:pPr>
            <a:r>
              <a:rPr lang="da-DK" sz="1400"/>
              <a:t>Kl.18.40</a:t>
            </a:r>
            <a:r>
              <a:rPr lang="da-DK" sz="1400" b="1"/>
              <a:t>:        </a:t>
            </a:r>
            <a:r>
              <a:rPr lang="nb-NO" sz="1400" b="1"/>
              <a:t>Bærekraftig økonomi, kvalitet og langsiktighet i barnehage  </a:t>
            </a:r>
          </a:p>
          <a:p>
            <a:pPr marL="0" indent="0">
              <a:buNone/>
            </a:pPr>
            <a:r>
              <a:rPr lang="nb-NO" sz="1400" i="1"/>
              <a:t>                         Presentasjon av alternativer til etablering av barnehage på Kalstad v. barnehagefaglig rådgiver Berit </a:t>
            </a:r>
            <a:r>
              <a:rPr lang="nb-NO" sz="1400" i="1" err="1"/>
              <a:t>S.Larsen</a:t>
            </a:r>
            <a:endParaRPr lang="nb-NO" sz="1400" i="1"/>
          </a:p>
          <a:p>
            <a:pPr marL="0" indent="0">
              <a:buNone/>
            </a:pPr>
            <a:r>
              <a:rPr lang="nb-NO" sz="1400"/>
              <a:t>Kl. 18.50:	  </a:t>
            </a:r>
            <a:r>
              <a:rPr lang="nb-NO" sz="1400" b="1"/>
              <a:t>Tillitsvalgte har ordet</a:t>
            </a:r>
          </a:p>
          <a:p>
            <a:pPr marL="0" indent="0">
              <a:buNone/>
            </a:pPr>
            <a:r>
              <a:rPr lang="nb-NO" sz="1400"/>
              <a:t>Kl. 18.55-19.20:   </a:t>
            </a:r>
            <a:r>
              <a:rPr lang="nb-NO" sz="1400" b="1"/>
              <a:t>Spørsmål fra salen</a:t>
            </a:r>
          </a:p>
          <a:p>
            <a:pPr marL="0" indent="0">
              <a:buNone/>
            </a:pPr>
            <a:r>
              <a:rPr lang="nb-NO" sz="1400"/>
              <a:t>Kl.19.25.-19.30:  </a:t>
            </a:r>
            <a:r>
              <a:rPr lang="nb-NO" sz="1400" b="1"/>
              <a:t>Oppsummering og avslutning v. Kommunedirektøren</a:t>
            </a:r>
          </a:p>
          <a:p>
            <a:pPr marL="0" indent="0">
              <a:buNone/>
            </a:pPr>
            <a:endParaRPr lang="nb-NO" sz="1400"/>
          </a:p>
          <a:p>
            <a:pPr marL="0" indent="0">
              <a:buNone/>
            </a:pPr>
            <a:endParaRPr lang="nb-NO" sz="1400"/>
          </a:p>
          <a:p>
            <a:pPr marL="0" indent="0">
              <a:buNone/>
            </a:pPr>
            <a:r>
              <a:rPr lang="nb-NO" sz="1400" b="1" i="1"/>
              <a:t>Spørsmål til innleggene kan stilles i etterkant av gitt informasjon.</a:t>
            </a:r>
          </a:p>
          <a:p>
            <a:pPr marL="0" indent="0">
              <a:buNone/>
            </a:pPr>
            <a:r>
              <a:rPr lang="nb-NO" sz="1400"/>
              <a:t>                       </a:t>
            </a:r>
          </a:p>
        </p:txBody>
      </p:sp>
      <p:pic>
        <p:nvPicPr>
          <p:cNvPr id="4" name="Bilde 3">
            <a:extLst>
              <a:ext uri="{FF2B5EF4-FFF2-40B4-BE49-F238E27FC236}">
                <a16:creationId xmlns:a16="http://schemas.microsoft.com/office/drawing/2014/main" id="{559F8B02-1CD0-AD3D-139D-F4E99F636BF5}"/>
              </a:ext>
            </a:extLst>
          </p:cNvPr>
          <p:cNvPicPr>
            <a:picLocks noChangeAspect="1"/>
          </p:cNvPicPr>
          <p:nvPr/>
        </p:nvPicPr>
        <p:blipFill>
          <a:blip r:embed="rId2"/>
          <a:stretch>
            <a:fillRect/>
          </a:stretch>
        </p:blipFill>
        <p:spPr>
          <a:xfrm>
            <a:off x="9434842" y="278169"/>
            <a:ext cx="2253692" cy="755103"/>
          </a:xfrm>
          <a:prstGeom prst="rect">
            <a:avLst/>
          </a:prstGeom>
        </p:spPr>
      </p:pic>
    </p:spTree>
    <p:extLst>
      <p:ext uri="{BB962C8B-B14F-4D97-AF65-F5344CB8AC3E}">
        <p14:creationId xmlns:p14="http://schemas.microsoft.com/office/powerpoint/2010/main" val="3397054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8">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0">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2">
            <a:extLst>
              <a:ext uri="{FF2B5EF4-FFF2-40B4-BE49-F238E27FC236}">
                <a16:creationId xmlns:a16="http://schemas.microsoft.com/office/drawing/2014/main" id="{ED3707AD-8261-4357-9C64-EEC41E832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 y="-427"/>
            <a:ext cx="6086683" cy="6858428"/>
          </a:xfrm>
          <a:prstGeom prst="rect">
            <a:avLst/>
          </a:prstGeom>
          <a:gradFill>
            <a:gsLst>
              <a:gs pos="0">
                <a:srgbClr val="000000">
                  <a:alpha val="53000"/>
                </a:srgbClr>
              </a:gs>
              <a:gs pos="82000">
                <a:schemeClr val="accent1">
                  <a:lumMod val="75000"/>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4">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498142"/>
            <a:ext cx="12191999" cy="6359430"/>
          </a:xfrm>
          <a:prstGeom prst="rect">
            <a:avLst/>
          </a:prstGeom>
          <a:gradFill>
            <a:gsLst>
              <a:gs pos="13000">
                <a:schemeClr val="accent1">
                  <a:lumMod val="75000"/>
                  <a:alpha val="39000"/>
                </a:schemeClr>
              </a:gs>
              <a:gs pos="100000">
                <a:srgbClr val="000000">
                  <a:alpha val="32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6">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28"/>
            <a:ext cx="6096001" cy="6858000"/>
          </a:xfrm>
          <a:prstGeom prst="rect">
            <a:avLst/>
          </a:prstGeom>
          <a:gradFill>
            <a:gsLst>
              <a:gs pos="13000">
                <a:srgbClr val="000000">
                  <a:alpha val="39000"/>
                </a:srgbClr>
              </a:gs>
              <a:gs pos="99000">
                <a:schemeClr val="accent1">
                  <a:lumMod val="50000"/>
                  <a:alpha val="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8">
            <a:extLst>
              <a:ext uri="{FF2B5EF4-FFF2-40B4-BE49-F238E27FC236}">
                <a16:creationId xmlns:a16="http://schemas.microsoft.com/office/drawing/2014/main" id="{D1B01BE8-EBAB-4286-84CC-EC07C7F95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400370"/>
          </a:xfrm>
          <a:prstGeom prst="rect">
            <a:avLst/>
          </a:prstGeom>
          <a:gradFill>
            <a:gsLst>
              <a:gs pos="0">
                <a:srgbClr val="000000">
                  <a:alpha val="70000"/>
                </a:srgbClr>
              </a:gs>
              <a:gs pos="99000">
                <a:schemeClr val="accent1">
                  <a:lumMod val="75000"/>
                  <a:alpha val="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13">
            <a:extLst>
              <a:ext uri="{FF2B5EF4-FFF2-40B4-BE49-F238E27FC236}">
                <a16:creationId xmlns:a16="http://schemas.microsoft.com/office/drawing/2014/main" id="{B810725C-984E-4EC2-A5FA-A193878CB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59729" y="-716753"/>
            <a:ext cx="4893880" cy="10255626"/>
          </a:xfrm>
          <a:custGeom>
            <a:avLst/>
            <a:gdLst>
              <a:gd name="connsiteX0" fmla="*/ 2065105 w 2065105"/>
              <a:gd name="connsiteY0" fmla="*/ 0 h 4139967"/>
              <a:gd name="connsiteX1" fmla="*/ 2065105 w 2065105"/>
              <a:gd name="connsiteY1" fmla="*/ 4139967 h 4139967"/>
              <a:gd name="connsiteX2" fmla="*/ 1858573 w 2065105"/>
              <a:gd name="connsiteY2" fmla="*/ 4129538 h 4139967"/>
              <a:gd name="connsiteX3" fmla="*/ 0 w 2065105"/>
              <a:gd name="connsiteY3" fmla="*/ 2069983 h 4139967"/>
              <a:gd name="connsiteX4" fmla="*/ 1858573 w 2065105"/>
              <a:gd name="connsiteY4" fmla="*/ 10428 h 413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105" h="4139967">
                <a:moveTo>
                  <a:pt x="2065105" y="0"/>
                </a:moveTo>
                <a:lnTo>
                  <a:pt x="2065105" y="4139967"/>
                </a:lnTo>
                <a:lnTo>
                  <a:pt x="1858573" y="4129538"/>
                </a:lnTo>
                <a:cubicBezTo>
                  <a:pt x="814640" y="4023521"/>
                  <a:pt x="0" y="3141887"/>
                  <a:pt x="0" y="2069983"/>
                </a:cubicBezTo>
                <a:cubicBezTo>
                  <a:pt x="0" y="998079"/>
                  <a:pt x="814640" y="116446"/>
                  <a:pt x="1858573" y="10428"/>
                </a:cubicBezTo>
                <a:close/>
              </a:path>
            </a:pathLst>
          </a:custGeom>
          <a:gradFill flip="none" rotWithShape="1">
            <a:gsLst>
              <a:gs pos="0">
                <a:schemeClr val="accent1">
                  <a:lumMod val="50000"/>
                  <a:alpha val="0"/>
                </a:schemeClr>
              </a:gs>
              <a:gs pos="100000">
                <a:schemeClr val="accent1">
                  <a:alpha val="23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5425940-5BF1-E608-527B-4E0AEDE40B56}"/>
              </a:ext>
            </a:extLst>
          </p:cNvPr>
          <p:cNvSpPr>
            <a:spLocks noGrp="1"/>
          </p:cNvSpPr>
          <p:nvPr>
            <p:ph type="title"/>
          </p:nvPr>
        </p:nvSpPr>
        <p:spPr>
          <a:xfrm>
            <a:off x="2362199" y="3115264"/>
            <a:ext cx="7457441" cy="2863883"/>
          </a:xfrm>
        </p:spPr>
        <p:txBody>
          <a:bodyPr vert="horz" lIns="91440" tIns="45720" rIns="91440" bIns="45720" rtlCol="0" anchor="ctr">
            <a:normAutofit/>
          </a:bodyPr>
          <a:lstStyle/>
          <a:p>
            <a:pPr marL="0" marR="0" lvl="0" indent="0" algn="ctr" fontAlgn="auto">
              <a:spcAft>
                <a:spcPts val="0"/>
              </a:spcAft>
              <a:tabLst/>
              <a:defRPr/>
            </a:pPr>
            <a:br>
              <a:rPr kumimoji="0" lang="en-US" sz="2600" b="1" i="0" u="none" strike="noStrike" kern="1200" cap="none" spc="0" normalizeH="0" baseline="0" noProof="0">
                <a:ln>
                  <a:noFill/>
                </a:ln>
                <a:solidFill>
                  <a:srgbClr val="FFFFFF"/>
                </a:solidFill>
                <a:effectLst/>
                <a:uLnTx/>
                <a:uFillTx/>
                <a:latin typeface="+mj-lt"/>
                <a:ea typeface="+mj-ea"/>
                <a:cs typeface="+mj-cs"/>
              </a:rPr>
            </a:br>
            <a:br>
              <a:rPr kumimoji="0" lang="en-US" sz="2600" b="1" i="0" u="none" strike="noStrike" kern="1200" cap="none" spc="0" normalizeH="0" baseline="0" noProof="0">
                <a:ln>
                  <a:noFill/>
                </a:ln>
                <a:solidFill>
                  <a:srgbClr val="FFFFFF"/>
                </a:solidFill>
                <a:effectLst/>
                <a:uLnTx/>
                <a:uFillTx/>
                <a:latin typeface="+mj-lt"/>
                <a:ea typeface="+mj-ea"/>
                <a:cs typeface="+mj-cs"/>
              </a:rPr>
            </a:br>
            <a:r>
              <a:rPr kumimoji="0" lang="en-US" sz="2600" b="1" i="0" u="none" strike="noStrike" kern="1200" cap="none" spc="0" normalizeH="0" baseline="0" noProof="0" err="1">
                <a:ln>
                  <a:noFill/>
                </a:ln>
                <a:solidFill>
                  <a:srgbClr val="FFFFFF"/>
                </a:solidFill>
                <a:effectLst/>
                <a:uLnTx/>
                <a:uFillTx/>
                <a:latin typeface="+mj-lt"/>
                <a:ea typeface="+mj-ea"/>
                <a:cs typeface="+mj-cs"/>
              </a:rPr>
              <a:t>Bærekraftig</a:t>
            </a:r>
            <a:r>
              <a:rPr kumimoji="0" lang="en-US" sz="2600" b="1" i="0" u="none" strike="noStrike" kern="1200" cap="none" spc="0" normalizeH="0" baseline="0" noProof="0">
                <a:ln>
                  <a:noFill/>
                </a:ln>
                <a:solidFill>
                  <a:srgbClr val="FFFFFF"/>
                </a:solidFill>
                <a:effectLst/>
                <a:uLnTx/>
                <a:uFillTx/>
                <a:latin typeface="+mj-lt"/>
                <a:ea typeface="+mj-ea"/>
                <a:cs typeface="+mj-cs"/>
              </a:rPr>
              <a:t> </a:t>
            </a:r>
            <a:r>
              <a:rPr kumimoji="0" lang="en-US" sz="2600" b="1" i="0" u="none" strike="noStrike" kern="1200" cap="none" spc="0" normalizeH="0" baseline="0" noProof="0" err="1">
                <a:ln>
                  <a:noFill/>
                </a:ln>
                <a:solidFill>
                  <a:srgbClr val="FFFFFF"/>
                </a:solidFill>
                <a:effectLst/>
                <a:uLnTx/>
                <a:uFillTx/>
                <a:latin typeface="+mj-lt"/>
                <a:ea typeface="+mj-ea"/>
                <a:cs typeface="+mj-cs"/>
              </a:rPr>
              <a:t>økonomi</a:t>
            </a:r>
            <a:r>
              <a:rPr kumimoji="0" lang="en-US" sz="2600" b="1" i="0" u="none" strike="noStrike" kern="1200" cap="none" spc="0" normalizeH="0" baseline="0" noProof="0">
                <a:ln>
                  <a:noFill/>
                </a:ln>
                <a:solidFill>
                  <a:srgbClr val="FFFFFF"/>
                </a:solidFill>
                <a:effectLst/>
                <a:uLnTx/>
                <a:uFillTx/>
                <a:latin typeface="+mj-lt"/>
                <a:ea typeface="+mj-ea"/>
                <a:cs typeface="+mj-cs"/>
              </a:rPr>
              <a:t>, </a:t>
            </a:r>
            <a:r>
              <a:rPr kumimoji="0" lang="en-US" sz="2600" b="1" i="0" u="none" strike="noStrike" kern="1200" cap="none" spc="0" normalizeH="0" baseline="0" noProof="0" err="1">
                <a:ln>
                  <a:noFill/>
                </a:ln>
                <a:solidFill>
                  <a:srgbClr val="FFFFFF"/>
                </a:solidFill>
                <a:effectLst/>
                <a:uLnTx/>
                <a:uFillTx/>
                <a:latin typeface="+mj-lt"/>
                <a:ea typeface="+mj-ea"/>
                <a:cs typeface="+mj-cs"/>
              </a:rPr>
              <a:t>kvalitet</a:t>
            </a:r>
            <a:r>
              <a:rPr kumimoji="0" lang="en-US" sz="2600" b="1" i="0" u="none" strike="noStrike" kern="1200" cap="none" spc="0" normalizeH="0" baseline="0" noProof="0">
                <a:ln>
                  <a:noFill/>
                </a:ln>
                <a:solidFill>
                  <a:srgbClr val="FFFFFF"/>
                </a:solidFill>
                <a:effectLst/>
                <a:uLnTx/>
                <a:uFillTx/>
                <a:latin typeface="+mj-lt"/>
                <a:ea typeface="+mj-ea"/>
                <a:cs typeface="+mj-cs"/>
              </a:rPr>
              <a:t> </a:t>
            </a:r>
            <a:r>
              <a:rPr kumimoji="0" lang="en-US" sz="2600" b="1" i="0" u="none" strike="noStrike" kern="1200" cap="none" spc="0" normalizeH="0" baseline="0" noProof="0" err="1">
                <a:ln>
                  <a:noFill/>
                </a:ln>
                <a:solidFill>
                  <a:srgbClr val="FFFFFF"/>
                </a:solidFill>
                <a:effectLst/>
                <a:uLnTx/>
                <a:uFillTx/>
                <a:latin typeface="+mj-lt"/>
                <a:ea typeface="+mj-ea"/>
                <a:cs typeface="+mj-cs"/>
              </a:rPr>
              <a:t>og</a:t>
            </a:r>
            <a:r>
              <a:rPr kumimoji="0" lang="en-US" sz="2600" b="1" i="0" u="none" strike="noStrike" kern="1200" cap="none" spc="0" normalizeH="0" baseline="0" noProof="0">
                <a:ln>
                  <a:noFill/>
                </a:ln>
                <a:solidFill>
                  <a:srgbClr val="FFFFFF"/>
                </a:solidFill>
                <a:effectLst/>
                <a:uLnTx/>
                <a:uFillTx/>
                <a:latin typeface="+mj-lt"/>
                <a:ea typeface="+mj-ea"/>
                <a:cs typeface="+mj-cs"/>
              </a:rPr>
              <a:t> </a:t>
            </a:r>
            <a:r>
              <a:rPr kumimoji="0" lang="en-US" sz="2600" b="1" i="0" u="none" strike="noStrike" kern="1200" cap="none" spc="0" normalizeH="0" baseline="0" noProof="0" err="1">
                <a:ln>
                  <a:noFill/>
                </a:ln>
                <a:solidFill>
                  <a:srgbClr val="FFFFFF"/>
                </a:solidFill>
                <a:effectLst/>
                <a:uLnTx/>
                <a:uFillTx/>
                <a:latin typeface="+mj-lt"/>
                <a:ea typeface="+mj-ea"/>
                <a:cs typeface="+mj-cs"/>
              </a:rPr>
              <a:t>langsiktighet</a:t>
            </a:r>
            <a:r>
              <a:rPr kumimoji="0" lang="en-US" sz="2600" b="1" i="0" u="none" strike="noStrike" kern="1200" cap="none" spc="0" normalizeH="0" baseline="0" noProof="0">
                <a:ln>
                  <a:noFill/>
                </a:ln>
                <a:solidFill>
                  <a:srgbClr val="FFFFFF"/>
                </a:solidFill>
                <a:effectLst/>
                <a:uLnTx/>
                <a:uFillTx/>
                <a:latin typeface="+mj-lt"/>
                <a:ea typeface="+mj-ea"/>
                <a:cs typeface="+mj-cs"/>
              </a:rPr>
              <a:t> i </a:t>
            </a:r>
            <a:r>
              <a:rPr kumimoji="0" lang="en-US" sz="2600" b="1" i="0" u="none" strike="noStrike" kern="1200" cap="none" spc="0" normalizeH="0" baseline="0" noProof="0" err="1">
                <a:ln>
                  <a:noFill/>
                </a:ln>
                <a:solidFill>
                  <a:srgbClr val="FFFFFF"/>
                </a:solidFill>
                <a:effectLst/>
                <a:uLnTx/>
                <a:uFillTx/>
                <a:latin typeface="+mj-lt"/>
                <a:ea typeface="+mj-ea"/>
                <a:cs typeface="+mj-cs"/>
              </a:rPr>
              <a:t>skole</a:t>
            </a:r>
            <a:r>
              <a:rPr kumimoji="0" lang="en-US" sz="2600" b="1" i="0" u="none" strike="noStrike" kern="1200" cap="none" spc="0" normalizeH="0" baseline="0" noProof="0">
                <a:ln>
                  <a:noFill/>
                </a:ln>
                <a:solidFill>
                  <a:srgbClr val="FFFFFF"/>
                </a:solidFill>
                <a:effectLst/>
                <a:uLnTx/>
                <a:uFillTx/>
                <a:latin typeface="+mj-lt"/>
                <a:ea typeface="+mj-ea"/>
                <a:cs typeface="+mj-cs"/>
              </a:rPr>
              <a:t>   </a:t>
            </a:r>
            <a:br>
              <a:rPr kumimoji="0" lang="en-US" sz="2600" b="1" i="0" u="none" strike="noStrike" kern="1200" cap="none" spc="0" normalizeH="0" baseline="0" noProof="0">
                <a:ln>
                  <a:noFill/>
                </a:ln>
                <a:solidFill>
                  <a:srgbClr val="FFFFFF"/>
                </a:solidFill>
                <a:effectLst/>
                <a:uLnTx/>
                <a:uFillTx/>
                <a:latin typeface="+mj-lt"/>
                <a:ea typeface="+mj-ea"/>
                <a:cs typeface="+mj-cs"/>
              </a:rPr>
            </a:br>
            <a:r>
              <a:rPr kumimoji="0" lang="en-US" sz="2600" b="0" i="0" u="none" strike="noStrike" kern="1200" cap="none" spc="0" normalizeH="0" baseline="0" noProof="0">
                <a:ln>
                  <a:noFill/>
                </a:ln>
                <a:solidFill>
                  <a:srgbClr val="FFFFFF"/>
                </a:solidFill>
                <a:effectLst/>
                <a:uLnTx/>
                <a:uFillTx/>
                <a:latin typeface="+mj-lt"/>
                <a:ea typeface="+mj-ea"/>
                <a:cs typeface="+mj-cs"/>
              </a:rPr>
              <a:t>                        </a:t>
            </a:r>
            <a:r>
              <a:rPr kumimoji="0" lang="en-US" sz="2600" b="0" i="1" u="none" strike="noStrike" kern="1200" cap="none" spc="0" normalizeH="0" baseline="0" noProof="0" err="1">
                <a:ln>
                  <a:noFill/>
                </a:ln>
                <a:solidFill>
                  <a:srgbClr val="FFFFFF"/>
                </a:solidFill>
                <a:effectLst/>
                <a:uLnTx/>
                <a:uFillTx/>
                <a:latin typeface="+mj-lt"/>
                <a:ea typeface="+mj-ea"/>
                <a:cs typeface="+mj-cs"/>
              </a:rPr>
              <a:t>Presentasjon</a:t>
            </a:r>
            <a:r>
              <a:rPr kumimoji="0" lang="en-US" sz="2600" b="0" i="1" u="none" strike="noStrike" kern="1200" cap="none" spc="0" normalizeH="0" baseline="0" noProof="0">
                <a:ln>
                  <a:noFill/>
                </a:ln>
                <a:solidFill>
                  <a:srgbClr val="FFFFFF"/>
                </a:solidFill>
                <a:effectLst/>
                <a:uLnTx/>
                <a:uFillTx/>
                <a:latin typeface="+mj-lt"/>
                <a:ea typeface="+mj-ea"/>
                <a:cs typeface="+mj-cs"/>
              </a:rPr>
              <a:t> av </a:t>
            </a:r>
            <a:r>
              <a:rPr kumimoji="0" lang="en-US" sz="2600" b="0" i="1" u="none" strike="noStrike" kern="1200" cap="none" spc="0" normalizeH="0" baseline="0" noProof="0" err="1">
                <a:ln>
                  <a:noFill/>
                </a:ln>
                <a:solidFill>
                  <a:srgbClr val="FFFFFF"/>
                </a:solidFill>
                <a:effectLst/>
                <a:uLnTx/>
                <a:uFillTx/>
                <a:latin typeface="+mj-lt"/>
                <a:ea typeface="+mj-ea"/>
                <a:cs typeface="+mj-cs"/>
              </a:rPr>
              <a:t>alternativer</a:t>
            </a:r>
            <a:r>
              <a:rPr kumimoji="0" lang="en-US" sz="2600" b="0" i="1" u="none" strike="noStrike" kern="1200" cap="none" spc="0" normalizeH="0" baseline="0" noProof="0">
                <a:ln>
                  <a:noFill/>
                </a:ln>
                <a:solidFill>
                  <a:srgbClr val="FFFFFF"/>
                </a:solidFill>
                <a:effectLst/>
                <a:uLnTx/>
                <a:uFillTx/>
                <a:latin typeface="+mj-lt"/>
                <a:ea typeface="+mj-ea"/>
                <a:cs typeface="+mj-cs"/>
              </a:rPr>
              <a:t> </a:t>
            </a:r>
            <a:r>
              <a:rPr kumimoji="0" lang="en-US" sz="2600" b="0" i="1" u="none" strike="noStrike" kern="1200" cap="none" spc="0" normalizeH="0" baseline="0" noProof="0" err="1">
                <a:ln>
                  <a:noFill/>
                </a:ln>
                <a:solidFill>
                  <a:srgbClr val="FFFFFF"/>
                </a:solidFill>
                <a:effectLst/>
                <a:uLnTx/>
                <a:uFillTx/>
                <a:latin typeface="+mj-lt"/>
                <a:ea typeface="+mj-ea"/>
                <a:cs typeface="+mj-cs"/>
              </a:rPr>
              <a:t>til</a:t>
            </a:r>
            <a:r>
              <a:rPr kumimoji="0" lang="en-US" sz="2600" b="0" i="1" u="none" strike="noStrike" kern="1200" cap="none" spc="0" normalizeH="0" baseline="0" noProof="0">
                <a:ln>
                  <a:noFill/>
                </a:ln>
                <a:solidFill>
                  <a:srgbClr val="FFFFFF"/>
                </a:solidFill>
                <a:effectLst/>
                <a:uLnTx/>
                <a:uFillTx/>
                <a:latin typeface="+mj-lt"/>
                <a:ea typeface="+mj-ea"/>
                <a:cs typeface="+mj-cs"/>
              </a:rPr>
              <a:t> </a:t>
            </a:r>
            <a:r>
              <a:rPr kumimoji="0" lang="en-US" sz="2600" b="0" i="1" u="none" strike="noStrike" kern="1200" cap="none" spc="0" normalizeH="0" baseline="0" noProof="0" err="1">
                <a:ln>
                  <a:noFill/>
                </a:ln>
                <a:solidFill>
                  <a:srgbClr val="FFFFFF"/>
                </a:solidFill>
                <a:effectLst/>
                <a:uLnTx/>
                <a:uFillTx/>
                <a:latin typeface="+mj-lt"/>
                <a:ea typeface="+mj-ea"/>
                <a:cs typeface="+mj-cs"/>
              </a:rPr>
              <a:t>lokalisering</a:t>
            </a:r>
            <a:r>
              <a:rPr kumimoji="0" lang="en-US" sz="2600" b="0" i="1" u="none" strike="noStrike" kern="1200" cap="none" spc="0" normalizeH="0" baseline="0" noProof="0">
                <a:ln>
                  <a:noFill/>
                </a:ln>
                <a:solidFill>
                  <a:srgbClr val="FFFFFF"/>
                </a:solidFill>
                <a:effectLst/>
                <a:uLnTx/>
                <a:uFillTx/>
                <a:latin typeface="+mj-lt"/>
                <a:ea typeface="+mj-ea"/>
                <a:cs typeface="+mj-cs"/>
              </a:rPr>
              <a:t> av </a:t>
            </a:r>
            <a:r>
              <a:rPr kumimoji="0" lang="en-US" sz="2600" b="0" i="1" u="none" strike="noStrike" kern="1200" cap="none" spc="0" normalizeH="0" baseline="0" noProof="0" err="1">
                <a:ln>
                  <a:noFill/>
                </a:ln>
                <a:solidFill>
                  <a:srgbClr val="FFFFFF"/>
                </a:solidFill>
                <a:effectLst/>
                <a:uLnTx/>
                <a:uFillTx/>
                <a:latin typeface="+mj-lt"/>
                <a:ea typeface="+mj-ea"/>
                <a:cs typeface="+mj-cs"/>
              </a:rPr>
              <a:t>ungdomstrinn</a:t>
            </a:r>
            <a:r>
              <a:rPr kumimoji="0" lang="en-US" sz="2600" b="0" i="1" u="none" strike="noStrike" kern="1200" cap="none" spc="0" normalizeH="0" baseline="0" noProof="0">
                <a:ln>
                  <a:noFill/>
                </a:ln>
                <a:solidFill>
                  <a:srgbClr val="FFFFFF"/>
                </a:solidFill>
                <a:effectLst/>
                <a:uLnTx/>
                <a:uFillTx/>
                <a:latin typeface="+mj-lt"/>
                <a:ea typeface="+mj-ea"/>
                <a:cs typeface="+mj-cs"/>
              </a:rPr>
              <a:t> v. </a:t>
            </a:r>
            <a:r>
              <a:rPr kumimoji="0" lang="en-US" sz="2600" b="0" i="1" u="none" strike="noStrike" kern="1200" cap="none" spc="0" normalizeH="0" baseline="0" noProof="0" err="1">
                <a:ln>
                  <a:noFill/>
                </a:ln>
                <a:solidFill>
                  <a:srgbClr val="FFFFFF"/>
                </a:solidFill>
                <a:effectLst/>
                <a:uLnTx/>
                <a:uFillTx/>
                <a:latin typeface="+mj-lt"/>
                <a:ea typeface="+mj-ea"/>
                <a:cs typeface="+mj-cs"/>
              </a:rPr>
              <a:t>skolefaglig</a:t>
            </a:r>
            <a:r>
              <a:rPr kumimoji="0" lang="en-US" sz="2600" b="0" i="1" u="none" strike="noStrike" kern="1200" cap="none" spc="0" normalizeH="0" baseline="0" noProof="0">
                <a:ln>
                  <a:noFill/>
                </a:ln>
                <a:solidFill>
                  <a:srgbClr val="FFFFFF"/>
                </a:solidFill>
                <a:effectLst/>
                <a:uLnTx/>
                <a:uFillTx/>
                <a:latin typeface="+mj-lt"/>
                <a:ea typeface="+mj-ea"/>
                <a:cs typeface="+mj-cs"/>
              </a:rPr>
              <a:t> </a:t>
            </a:r>
            <a:r>
              <a:rPr kumimoji="0" lang="en-US" sz="2600" b="0" i="1" u="none" strike="noStrike" kern="1200" cap="none" spc="0" normalizeH="0" baseline="0" noProof="0" err="1">
                <a:ln>
                  <a:noFill/>
                </a:ln>
                <a:solidFill>
                  <a:srgbClr val="FFFFFF"/>
                </a:solidFill>
                <a:effectLst/>
                <a:uLnTx/>
                <a:uFillTx/>
                <a:latin typeface="+mj-lt"/>
                <a:ea typeface="+mj-ea"/>
                <a:cs typeface="+mj-cs"/>
              </a:rPr>
              <a:t>rådgiver</a:t>
            </a:r>
            <a:r>
              <a:rPr kumimoji="0" lang="en-US" sz="2600" b="0" i="1" u="none" strike="noStrike" kern="1200" cap="none" spc="0" normalizeH="0" baseline="0" noProof="0">
                <a:ln>
                  <a:noFill/>
                </a:ln>
                <a:solidFill>
                  <a:srgbClr val="FFFFFF"/>
                </a:solidFill>
                <a:effectLst/>
                <a:uLnTx/>
                <a:uFillTx/>
                <a:latin typeface="+mj-lt"/>
                <a:ea typeface="+mj-ea"/>
                <a:cs typeface="+mj-cs"/>
              </a:rPr>
              <a:t> Ellen Schulze.</a:t>
            </a:r>
            <a:br>
              <a:rPr kumimoji="0" lang="en-US" sz="2600" b="0" i="1" u="none" strike="noStrike" kern="1200" cap="none" spc="0" normalizeH="0" baseline="0" noProof="0">
                <a:ln>
                  <a:noFill/>
                </a:ln>
                <a:solidFill>
                  <a:srgbClr val="FFFFFF"/>
                </a:solidFill>
                <a:effectLst/>
                <a:uLnTx/>
                <a:uFillTx/>
                <a:latin typeface="+mj-lt"/>
                <a:ea typeface="+mj-ea"/>
                <a:cs typeface="+mj-cs"/>
              </a:rPr>
            </a:br>
            <a:endParaRPr lang="en-US" sz="2600" kern="1200">
              <a:solidFill>
                <a:srgbClr val="FFFFFF"/>
              </a:solidFill>
              <a:latin typeface="+mj-lt"/>
              <a:ea typeface="+mj-ea"/>
              <a:cs typeface="+mj-cs"/>
            </a:endParaRPr>
          </a:p>
        </p:txBody>
      </p:sp>
      <p:pic>
        <p:nvPicPr>
          <p:cNvPr id="4" name="Bilde 3">
            <a:extLst>
              <a:ext uri="{FF2B5EF4-FFF2-40B4-BE49-F238E27FC236}">
                <a16:creationId xmlns:a16="http://schemas.microsoft.com/office/drawing/2014/main" id="{A5304432-75B8-ACA0-AAB4-1CCBB03D2134}"/>
              </a:ext>
            </a:extLst>
          </p:cNvPr>
          <p:cNvPicPr>
            <a:picLocks noChangeAspect="1"/>
          </p:cNvPicPr>
          <p:nvPr/>
        </p:nvPicPr>
        <p:blipFill>
          <a:blip r:embed="rId2"/>
          <a:stretch>
            <a:fillRect/>
          </a:stretch>
        </p:blipFill>
        <p:spPr>
          <a:xfrm>
            <a:off x="10682400" y="230189"/>
            <a:ext cx="1345151" cy="450848"/>
          </a:xfrm>
          <a:prstGeom prst="rect">
            <a:avLst/>
          </a:prstGeom>
        </p:spPr>
      </p:pic>
    </p:spTree>
    <p:extLst>
      <p:ext uri="{BB962C8B-B14F-4D97-AF65-F5344CB8AC3E}">
        <p14:creationId xmlns:p14="http://schemas.microsoft.com/office/powerpoint/2010/main" val="3783369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eketall i plast">
            <a:extLst>
              <a:ext uri="{FF2B5EF4-FFF2-40B4-BE49-F238E27FC236}">
                <a16:creationId xmlns:a16="http://schemas.microsoft.com/office/drawing/2014/main" id="{DE63909A-D6AA-7F6C-998E-811C59B1E189}"/>
              </a:ext>
            </a:extLst>
          </p:cNvPr>
          <p:cNvPicPr>
            <a:picLocks noChangeAspect="1"/>
          </p:cNvPicPr>
          <p:nvPr/>
        </p:nvPicPr>
        <p:blipFill rotWithShape="1">
          <a:blip r:embed="rId2">
            <a:alphaModFix amt="50000"/>
          </a:blip>
          <a:srcRect t="8542" r="-2" b="7061"/>
          <a:stretch/>
        </p:blipFill>
        <p:spPr>
          <a:xfrm>
            <a:off x="20" y="1"/>
            <a:ext cx="12191980" cy="6857999"/>
          </a:xfrm>
          <a:prstGeom prst="rect">
            <a:avLst/>
          </a:prstGeom>
        </p:spPr>
      </p:pic>
      <p:sp>
        <p:nvSpPr>
          <p:cNvPr id="2" name="Tittel 1">
            <a:extLst>
              <a:ext uri="{FF2B5EF4-FFF2-40B4-BE49-F238E27FC236}">
                <a16:creationId xmlns:a16="http://schemas.microsoft.com/office/drawing/2014/main" id="{31AA4B37-17E1-3358-BBA7-325377D39D83}"/>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Bærekraftig økonomi i skolene</a:t>
            </a:r>
          </a:p>
        </p:txBody>
      </p:sp>
      <p:sp>
        <p:nvSpPr>
          <p:cNvPr id="5" name="Plassholder for innhold 4">
            <a:extLst>
              <a:ext uri="{FF2B5EF4-FFF2-40B4-BE49-F238E27FC236}">
                <a16:creationId xmlns:a16="http://schemas.microsoft.com/office/drawing/2014/main" id="{174D884E-2175-5E24-9570-D7DB7FEAC65C}"/>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2400">
                <a:solidFill>
                  <a:srgbClr val="FFFFFF"/>
                </a:solidFill>
              </a:rPr>
              <a:t>Det handler om å tilpasse drift av skoler til nedgangen i elevtall</a:t>
            </a:r>
          </a:p>
        </p:txBody>
      </p:sp>
    </p:spTree>
    <p:extLst>
      <p:ext uri="{BB962C8B-B14F-4D97-AF65-F5344CB8AC3E}">
        <p14:creationId xmlns:p14="http://schemas.microsoft.com/office/powerpoint/2010/main" val="15939874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1E6B85F3-911C-FDEF-61CE-A64565F8BAEA}"/>
              </a:ext>
            </a:extLst>
          </p:cNvPr>
          <p:cNvSpPr>
            <a:spLocks noGrp="1"/>
          </p:cNvSpPr>
          <p:nvPr>
            <p:ph type="title"/>
          </p:nvPr>
        </p:nvSpPr>
        <p:spPr>
          <a:xfrm>
            <a:off x="761800" y="762001"/>
            <a:ext cx="5334197" cy="1708242"/>
          </a:xfrm>
        </p:spPr>
        <p:txBody>
          <a:bodyPr anchor="ctr">
            <a:normAutofit/>
          </a:bodyPr>
          <a:lstStyle/>
          <a:p>
            <a:r>
              <a:rPr lang="nb-NO" sz="4000">
                <a:ea typeface="Calibri Light"/>
                <a:cs typeface="Calibri Light"/>
              </a:rPr>
              <a:t>Hva kan vi gjøre for å tilpasse drifta?</a:t>
            </a:r>
            <a:endParaRPr lang="nb-NO" sz="4000"/>
          </a:p>
        </p:txBody>
      </p:sp>
      <p:sp>
        <p:nvSpPr>
          <p:cNvPr id="3" name="Plassholder for innhold 2">
            <a:extLst>
              <a:ext uri="{FF2B5EF4-FFF2-40B4-BE49-F238E27FC236}">
                <a16:creationId xmlns:a16="http://schemas.microsoft.com/office/drawing/2014/main" id="{B5D7EBEC-AD52-247E-B034-9C4630CF5603}"/>
              </a:ext>
            </a:extLst>
          </p:cNvPr>
          <p:cNvSpPr>
            <a:spLocks noGrp="1"/>
          </p:cNvSpPr>
          <p:nvPr>
            <p:ph idx="1"/>
          </p:nvPr>
        </p:nvSpPr>
        <p:spPr>
          <a:xfrm>
            <a:off x="761800" y="2470244"/>
            <a:ext cx="5334197" cy="3769835"/>
          </a:xfrm>
        </p:spPr>
        <p:txBody>
          <a:bodyPr vert="horz" lIns="91440" tIns="45720" rIns="91440" bIns="45720" rtlCol="0" anchor="ctr">
            <a:normAutofit/>
          </a:bodyPr>
          <a:lstStyle/>
          <a:p>
            <a:pPr marL="0" indent="0">
              <a:buNone/>
            </a:pPr>
            <a:r>
              <a:rPr lang="nb-NO" sz="1700">
                <a:ea typeface="Calibri"/>
                <a:cs typeface="Calibri"/>
              </a:rPr>
              <a:t>Tre områder som drar driftskostnadene opp:</a:t>
            </a:r>
            <a:endParaRPr lang="nb-NO" sz="1700"/>
          </a:p>
          <a:p>
            <a:pPr>
              <a:buFont typeface="Calibri,Sans-Serif" panose="020B0604020202020204" pitchFamily="34" charset="0"/>
              <a:buChar char="-"/>
            </a:pPr>
            <a:r>
              <a:rPr lang="nb-NO" sz="1700">
                <a:ea typeface="Calibri"/>
                <a:cs typeface="Calibri"/>
              </a:rPr>
              <a:t>Lønnsutgifter</a:t>
            </a:r>
            <a:endParaRPr lang="en-US" sz="1700">
              <a:ea typeface="Calibri"/>
              <a:cs typeface="Calibri"/>
            </a:endParaRPr>
          </a:p>
          <a:p>
            <a:pPr>
              <a:buFont typeface="Calibri,Sans-Serif" panose="020B0604020202020204" pitchFamily="34" charset="0"/>
              <a:buChar char="-"/>
            </a:pPr>
            <a:r>
              <a:rPr lang="nb-NO" sz="1700">
                <a:ea typeface="Calibri"/>
                <a:cs typeface="Calibri"/>
              </a:rPr>
              <a:t>Drift av skolebygg</a:t>
            </a:r>
            <a:endParaRPr lang="en-US" sz="1700">
              <a:ea typeface="Calibri"/>
              <a:cs typeface="Calibri"/>
            </a:endParaRPr>
          </a:p>
          <a:p>
            <a:pPr>
              <a:buFont typeface="Calibri,Sans-Serif" panose="020B0604020202020204" pitchFamily="34" charset="0"/>
              <a:buChar char="-"/>
            </a:pPr>
            <a:r>
              <a:rPr lang="nb-NO" sz="1700">
                <a:ea typeface="Calibri"/>
                <a:cs typeface="Calibri"/>
              </a:rPr>
              <a:t>Skoleskyss </a:t>
            </a:r>
            <a:endParaRPr lang="en-US" sz="1700">
              <a:ea typeface="Calibri"/>
              <a:cs typeface="Calibri"/>
            </a:endParaRPr>
          </a:p>
          <a:p>
            <a:endParaRPr lang="nb-NO" sz="1700">
              <a:ea typeface="Calibri"/>
              <a:cs typeface="Calibri"/>
            </a:endParaRPr>
          </a:p>
          <a:p>
            <a:pPr marL="0" indent="0">
              <a:buNone/>
            </a:pPr>
            <a:r>
              <a:rPr lang="nb-NO" sz="1700">
                <a:ea typeface="Calibri"/>
                <a:cs typeface="Calibri"/>
              </a:rPr>
              <a:t>Hvor/hvordan kan vi spare?</a:t>
            </a:r>
            <a:endParaRPr lang="en-US" sz="1700">
              <a:ea typeface="Calibri"/>
              <a:cs typeface="Calibri"/>
            </a:endParaRPr>
          </a:p>
          <a:p>
            <a:pPr>
              <a:buFont typeface="Calibri,Sans-Serif" panose="020B0604020202020204" pitchFamily="34" charset="0"/>
              <a:buChar char="-"/>
            </a:pPr>
            <a:r>
              <a:rPr lang="nb-NO" sz="1700">
                <a:ea typeface="Calibri"/>
                <a:cs typeface="Calibri"/>
              </a:rPr>
              <a:t>Reduserte kostnader til drift av skolebygg</a:t>
            </a:r>
            <a:endParaRPr lang="en-US" sz="1700">
              <a:ea typeface="Calibri"/>
              <a:cs typeface="Calibri"/>
            </a:endParaRPr>
          </a:p>
          <a:p>
            <a:pPr lvl="1">
              <a:buFont typeface="Calibri,Sans-Serif" panose="020B0604020202020204" pitchFamily="34" charset="0"/>
              <a:buChar char="-"/>
            </a:pPr>
            <a:r>
              <a:rPr lang="nb-NO" sz="1700">
                <a:ea typeface="Calibri"/>
                <a:cs typeface="Calibri"/>
              </a:rPr>
              <a:t>Redusere antall skolebygg</a:t>
            </a:r>
            <a:endParaRPr lang="en-US" sz="1700">
              <a:ea typeface="Calibri"/>
              <a:cs typeface="Calibri"/>
            </a:endParaRPr>
          </a:p>
          <a:p>
            <a:pPr lvl="1">
              <a:buFont typeface="Calibri,Sans-Serif" panose="020B0604020202020204" pitchFamily="34" charset="0"/>
              <a:buChar char="-"/>
            </a:pPr>
            <a:r>
              <a:rPr lang="nb-NO" sz="1700">
                <a:ea typeface="Calibri"/>
                <a:cs typeface="Calibri"/>
              </a:rPr>
              <a:t>Redusere antall ledere og andre ansatte i skolene</a:t>
            </a:r>
            <a:endParaRPr lang="en-US" sz="1700">
              <a:ea typeface="Calibri"/>
              <a:cs typeface="Calibri"/>
            </a:endParaRPr>
          </a:p>
          <a:p>
            <a:pPr>
              <a:buFont typeface="Calibri,Sans-Serif" panose="020B0604020202020204" pitchFamily="34" charset="0"/>
              <a:buChar char="-"/>
            </a:pPr>
            <a:r>
              <a:rPr lang="nb-NO" sz="1700">
                <a:ea typeface="Calibri"/>
                <a:cs typeface="Calibri"/>
              </a:rPr>
              <a:t>Redusere antall lærere og assistenter i takt med nedgangen i elevtall</a:t>
            </a:r>
            <a:endParaRPr lang="nb-NO" sz="1700"/>
          </a:p>
        </p:txBody>
      </p:sp>
      <p:pic>
        <p:nvPicPr>
          <p:cNvPr id="14" name="Picture 4" descr="Leketall i plast">
            <a:extLst>
              <a:ext uri="{FF2B5EF4-FFF2-40B4-BE49-F238E27FC236}">
                <a16:creationId xmlns:a16="http://schemas.microsoft.com/office/drawing/2014/main" id="{FC90DADC-F587-B5E6-216B-F822513EDBE2}"/>
              </a:ext>
            </a:extLst>
          </p:cNvPr>
          <p:cNvPicPr>
            <a:picLocks noChangeAspect="1"/>
          </p:cNvPicPr>
          <p:nvPr/>
        </p:nvPicPr>
        <p:blipFill rotWithShape="1">
          <a:blip r:embed="rId2"/>
          <a:srcRect l="21063" r="27177" b="-3"/>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867605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ransjefarget blyant som skiller seg ut fra en mengde av svarte blyanter">
            <a:extLst>
              <a:ext uri="{FF2B5EF4-FFF2-40B4-BE49-F238E27FC236}">
                <a16:creationId xmlns:a16="http://schemas.microsoft.com/office/drawing/2014/main" id="{6F926A74-D8A0-514D-865A-9656D5585FBD}"/>
              </a:ext>
            </a:extLst>
          </p:cNvPr>
          <p:cNvPicPr>
            <a:picLocks noChangeAspect="1"/>
          </p:cNvPicPr>
          <p:nvPr/>
        </p:nvPicPr>
        <p:blipFill rotWithShape="1">
          <a:blip r:embed="rId2">
            <a:alphaModFix amt="50000"/>
          </a:blip>
          <a:srcRect t="6265" r="-2" b="-2"/>
          <a:stretch/>
        </p:blipFill>
        <p:spPr>
          <a:xfrm>
            <a:off x="20" y="1"/>
            <a:ext cx="12191980" cy="6857999"/>
          </a:xfrm>
          <a:prstGeom prst="rect">
            <a:avLst/>
          </a:prstGeom>
        </p:spPr>
      </p:pic>
      <p:sp>
        <p:nvSpPr>
          <p:cNvPr id="2" name="Tittel 1">
            <a:extLst>
              <a:ext uri="{FF2B5EF4-FFF2-40B4-BE49-F238E27FC236}">
                <a16:creationId xmlns:a16="http://schemas.microsoft.com/office/drawing/2014/main" id="{DA3BB265-A538-AE38-FB4B-A788C06DA280}"/>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Kvalitet i skolen</a:t>
            </a:r>
          </a:p>
        </p:txBody>
      </p:sp>
      <p:sp>
        <p:nvSpPr>
          <p:cNvPr id="3" name="Plassholder for innhold 2">
            <a:extLst>
              <a:ext uri="{FF2B5EF4-FFF2-40B4-BE49-F238E27FC236}">
                <a16:creationId xmlns:a16="http://schemas.microsoft.com/office/drawing/2014/main" id="{21A33AA3-D2ED-EF1D-44A0-56636CD80B26}"/>
              </a:ext>
            </a:extLst>
          </p:cNvPr>
          <p:cNvSpPr>
            <a:spLocks noGrp="1"/>
          </p:cNvSpPr>
          <p:nvPr>
            <p:ph idx="1"/>
          </p:nvPr>
        </p:nvSpPr>
        <p:spPr>
          <a:xfrm>
            <a:off x="1524000" y="4159404"/>
            <a:ext cx="9144000" cy="1098395"/>
          </a:xfrm>
        </p:spPr>
        <p:txBody>
          <a:bodyPr vert="horz" lIns="91440" tIns="45720" rIns="91440" bIns="45720" rtlCol="0" anchor="t">
            <a:normAutofit/>
          </a:bodyPr>
          <a:lstStyle/>
          <a:p>
            <a:pPr marL="0" indent="0" algn="ctr">
              <a:buNone/>
            </a:pPr>
            <a:r>
              <a:rPr lang="en-US" sz="2400">
                <a:solidFill>
                  <a:srgbClr val="FFFFFF"/>
                </a:solidFill>
              </a:rPr>
              <a:t>Det handler om </a:t>
            </a:r>
            <a:r>
              <a:rPr lang="en-US" sz="2400" err="1">
                <a:solidFill>
                  <a:srgbClr val="FFFFFF"/>
                </a:solidFill>
              </a:rPr>
              <a:t>en</a:t>
            </a:r>
            <a:r>
              <a:rPr lang="en-US" sz="2400">
                <a:solidFill>
                  <a:srgbClr val="FFFFFF"/>
                </a:solidFill>
              </a:rPr>
              <a:t> </a:t>
            </a:r>
            <a:r>
              <a:rPr lang="en-US" sz="2400" err="1">
                <a:solidFill>
                  <a:srgbClr val="FFFFFF"/>
                </a:solidFill>
              </a:rPr>
              <a:t>rekke</a:t>
            </a:r>
            <a:r>
              <a:rPr lang="en-US" sz="2400">
                <a:solidFill>
                  <a:srgbClr val="FFFFFF"/>
                </a:solidFill>
              </a:rPr>
              <a:t> </a:t>
            </a:r>
            <a:r>
              <a:rPr lang="en-US" sz="2400" err="1">
                <a:solidFill>
                  <a:srgbClr val="FFFFFF"/>
                </a:solidFill>
              </a:rPr>
              <a:t>faktorer</a:t>
            </a:r>
            <a:r>
              <a:rPr lang="en-US" sz="2400">
                <a:solidFill>
                  <a:srgbClr val="FFFFFF"/>
                </a:solidFill>
              </a:rPr>
              <a:t> </a:t>
            </a:r>
            <a:r>
              <a:rPr lang="en-US" sz="2400" err="1">
                <a:solidFill>
                  <a:srgbClr val="FFFFFF"/>
                </a:solidFill>
              </a:rPr>
              <a:t>som</a:t>
            </a:r>
            <a:r>
              <a:rPr lang="en-US" sz="2400">
                <a:solidFill>
                  <a:srgbClr val="FFFFFF"/>
                </a:solidFill>
              </a:rPr>
              <a:t> </a:t>
            </a:r>
            <a:r>
              <a:rPr lang="en-US" sz="2400" err="1">
                <a:solidFill>
                  <a:srgbClr val="FFFFFF"/>
                </a:solidFill>
              </a:rPr>
              <a:t>bidrar</a:t>
            </a:r>
            <a:r>
              <a:rPr lang="en-US" sz="2400">
                <a:solidFill>
                  <a:srgbClr val="FFFFFF"/>
                </a:solidFill>
              </a:rPr>
              <a:t> </a:t>
            </a:r>
            <a:r>
              <a:rPr lang="en-US" sz="2400" err="1">
                <a:solidFill>
                  <a:srgbClr val="FFFFFF"/>
                </a:solidFill>
              </a:rPr>
              <a:t>til</a:t>
            </a:r>
            <a:r>
              <a:rPr lang="en-US" sz="2400">
                <a:solidFill>
                  <a:srgbClr val="FFFFFF"/>
                </a:solidFill>
              </a:rPr>
              <a:t> et </a:t>
            </a:r>
            <a:r>
              <a:rPr lang="en-US" sz="2400" err="1">
                <a:solidFill>
                  <a:srgbClr val="FFFFFF"/>
                </a:solidFill>
              </a:rPr>
              <a:t>godt</a:t>
            </a:r>
            <a:r>
              <a:rPr lang="en-US" sz="2400">
                <a:solidFill>
                  <a:srgbClr val="FFFFFF"/>
                </a:solidFill>
              </a:rPr>
              <a:t> </a:t>
            </a:r>
            <a:r>
              <a:rPr lang="en-US" sz="2400" err="1">
                <a:solidFill>
                  <a:srgbClr val="FFFFFF"/>
                </a:solidFill>
              </a:rPr>
              <a:t>læringsmiljø</a:t>
            </a:r>
          </a:p>
        </p:txBody>
      </p:sp>
      <p:graphicFrame>
        <p:nvGraphicFramePr>
          <p:cNvPr id="6" name="Diagram 5">
            <a:extLst>
              <a:ext uri="{FF2B5EF4-FFF2-40B4-BE49-F238E27FC236}">
                <a16:creationId xmlns:a16="http://schemas.microsoft.com/office/drawing/2014/main" id="{FBEB36F8-4F0C-1910-2631-85CEF09DB7B9}"/>
              </a:ext>
            </a:extLst>
          </p:cNvPr>
          <p:cNvGraphicFramePr/>
          <p:nvPr>
            <p:extLst>
              <p:ext uri="{D42A27DB-BD31-4B8C-83A1-F6EECF244321}">
                <p14:modId xmlns:p14="http://schemas.microsoft.com/office/powerpoint/2010/main" val="186720887"/>
              </p:ext>
            </p:extLst>
          </p:nvPr>
        </p:nvGraphicFramePr>
        <p:xfrm>
          <a:off x="1778000" y="3629"/>
          <a:ext cx="8478761" cy="6620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01049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6"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659002-FC3F-6039-764A-0C4E23E39BF0}"/>
              </a:ext>
            </a:extLst>
          </p:cNvPr>
          <p:cNvSpPr>
            <a:spLocks noGrp="1"/>
          </p:cNvSpPr>
          <p:nvPr>
            <p:ph type="title"/>
          </p:nvPr>
        </p:nvSpPr>
        <p:spPr>
          <a:xfrm>
            <a:off x="5868557" y="1138036"/>
            <a:ext cx="5444382" cy="1402470"/>
          </a:xfrm>
        </p:spPr>
        <p:txBody>
          <a:bodyPr anchor="t">
            <a:normAutofit/>
          </a:bodyPr>
          <a:lstStyle/>
          <a:p>
            <a:r>
              <a:rPr lang="nb-NO" sz="3000">
                <a:ea typeface="Calibri Light"/>
                <a:cs typeface="Calibri Light"/>
              </a:rPr>
              <a:t>Hvordan kan sammenslåing av ungdomstrinn bidra til kvalitet i skolen?</a:t>
            </a:r>
            <a:endParaRPr lang="nb-NO" sz="3000"/>
          </a:p>
        </p:txBody>
      </p:sp>
      <p:pic>
        <p:nvPicPr>
          <p:cNvPr id="5" name="Picture 4" descr="Bobleark, prøvepapir og blyant">
            <a:extLst>
              <a:ext uri="{FF2B5EF4-FFF2-40B4-BE49-F238E27FC236}">
                <a16:creationId xmlns:a16="http://schemas.microsoft.com/office/drawing/2014/main" id="{8770EF13-395E-BEFD-DED3-158FCD186CE6}"/>
              </a:ext>
            </a:extLst>
          </p:cNvPr>
          <p:cNvPicPr>
            <a:picLocks noChangeAspect="1"/>
          </p:cNvPicPr>
          <p:nvPr/>
        </p:nvPicPr>
        <p:blipFill rotWithShape="1">
          <a:blip r:embed="rId2"/>
          <a:srcRect l="51260" r="-5" b="-5"/>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71AC56DF-B6BA-B5B2-BDAA-7994BE2798A2}"/>
              </a:ext>
            </a:extLst>
          </p:cNvPr>
          <p:cNvSpPr>
            <a:spLocks noGrp="1"/>
          </p:cNvSpPr>
          <p:nvPr>
            <p:ph idx="1"/>
          </p:nvPr>
        </p:nvSpPr>
        <p:spPr>
          <a:xfrm>
            <a:off x="5868557" y="2551176"/>
            <a:ext cx="5444382" cy="3591207"/>
          </a:xfrm>
        </p:spPr>
        <p:txBody>
          <a:bodyPr vert="horz" lIns="91440" tIns="45720" rIns="91440" bIns="45720" rtlCol="0">
            <a:normAutofit/>
          </a:bodyPr>
          <a:lstStyle/>
          <a:p>
            <a:pPr marL="0" indent="0">
              <a:buNone/>
            </a:pPr>
            <a:r>
              <a:rPr lang="nb-NO" sz="1700">
                <a:ea typeface="Calibri"/>
                <a:cs typeface="Calibri"/>
              </a:rPr>
              <a:t>Et større læringsfellesskap</a:t>
            </a:r>
          </a:p>
          <a:p>
            <a:pPr marL="457200" indent="-457200">
              <a:buFont typeface="Calibri" panose="020B0604020202020204" pitchFamily="34" charset="0"/>
              <a:buChar char="-"/>
            </a:pPr>
            <a:r>
              <a:rPr lang="nb-NO" sz="1700">
                <a:ea typeface="Calibri"/>
                <a:cs typeface="Calibri"/>
              </a:rPr>
              <a:t>Er nødvendig for å kunne bemanne skolen med kvalifiserte lærere</a:t>
            </a:r>
          </a:p>
          <a:p>
            <a:pPr marL="457200" indent="-457200">
              <a:buFont typeface="Calibri" panose="020B0604020202020204" pitchFamily="34" charset="0"/>
              <a:buChar char="-"/>
            </a:pPr>
            <a:r>
              <a:rPr lang="nb-NO" sz="1700">
                <a:ea typeface="Calibri"/>
                <a:cs typeface="Calibri"/>
              </a:rPr>
              <a:t>Er positivt for lærernes profesjonsfellesskap og elevenes læring!</a:t>
            </a:r>
          </a:p>
          <a:p>
            <a:pPr marL="914400" lvl="1" indent="-457200">
              <a:buFont typeface="Calibri" panose="020B0604020202020204" pitchFamily="34" charset="0"/>
              <a:buChar char="-"/>
            </a:pPr>
            <a:r>
              <a:rPr lang="nb-NO" sz="1700">
                <a:ea typeface="+mn-lt"/>
                <a:cs typeface="+mn-lt"/>
              </a:rPr>
              <a:t>Fagfellesskap for lærere &gt; kvalitet- og kompetanseutvikling</a:t>
            </a:r>
          </a:p>
          <a:p>
            <a:pPr marL="914400" lvl="1" indent="-457200">
              <a:buFont typeface="Calibri" panose="020B0604020202020204" pitchFamily="34" charset="0"/>
              <a:buChar char="-"/>
            </a:pPr>
            <a:r>
              <a:rPr lang="nb-NO" sz="1700">
                <a:ea typeface="+mn-lt"/>
                <a:cs typeface="+mn-lt"/>
              </a:rPr>
              <a:t>To-lærersystem &gt; universell opplæring (Tilpasset opplæring)</a:t>
            </a:r>
          </a:p>
          <a:p>
            <a:pPr marL="914400" lvl="1" indent="-457200">
              <a:buFont typeface="Calibri" panose="020B0604020202020204" pitchFamily="34" charset="0"/>
              <a:buChar char="-"/>
            </a:pPr>
            <a:r>
              <a:rPr lang="nb-NO" sz="1700">
                <a:ea typeface="+mn-lt"/>
                <a:cs typeface="+mn-lt"/>
              </a:rPr>
              <a:t>Valgfag</a:t>
            </a:r>
          </a:p>
          <a:p>
            <a:pPr marL="457200" indent="-457200">
              <a:buFont typeface="Calibri" panose="020B0604020202020204" pitchFamily="34" charset="0"/>
              <a:buChar char="-"/>
            </a:pPr>
            <a:r>
              <a:rPr lang="nb-NO" sz="1700">
                <a:ea typeface="+mn-lt"/>
                <a:cs typeface="+mn-lt"/>
              </a:rPr>
              <a:t>Fremtidsrettede skolebygg – praktisk og virkelighetsnær opplæring</a:t>
            </a:r>
          </a:p>
        </p:txBody>
      </p:sp>
    </p:spTree>
    <p:extLst>
      <p:ext uri="{BB962C8B-B14F-4D97-AF65-F5344CB8AC3E}">
        <p14:creationId xmlns:p14="http://schemas.microsoft.com/office/powerpoint/2010/main" val="2786252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bstrakt, uskarpt offentlig bibliotek med bokhyller">
            <a:extLst>
              <a:ext uri="{FF2B5EF4-FFF2-40B4-BE49-F238E27FC236}">
                <a16:creationId xmlns:a16="http://schemas.microsoft.com/office/drawing/2014/main" id="{5C8AA889-E6AB-E634-086C-F68DCC5D72A4}"/>
              </a:ext>
            </a:extLst>
          </p:cNvPr>
          <p:cNvPicPr>
            <a:picLocks noChangeAspect="1"/>
          </p:cNvPicPr>
          <p:nvPr/>
        </p:nvPicPr>
        <p:blipFill rotWithShape="1">
          <a:blip r:embed="rId2">
            <a:alphaModFix amt="50000"/>
          </a:blip>
          <a:srcRect t="2769" r="-2" b="12958"/>
          <a:stretch/>
        </p:blipFill>
        <p:spPr>
          <a:xfrm>
            <a:off x="20" y="1"/>
            <a:ext cx="12191980" cy="6857999"/>
          </a:xfrm>
          <a:prstGeom prst="rect">
            <a:avLst/>
          </a:prstGeom>
        </p:spPr>
      </p:pic>
      <p:sp>
        <p:nvSpPr>
          <p:cNvPr id="2" name="Tittel 1">
            <a:extLst>
              <a:ext uri="{FF2B5EF4-FFF2-40B4-BE49-F238E27FC236}">
                <a16:creationId xmlns:a16="http://schemas.microsoft.com/office/drawing/2014/main" id="{A0031451-61DD-14AE-C41E-EED9EF749E86}"/>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err="1">
                <a:solidFill>
                  <a:srgbClr val="FFFFFF"/>
                </a:solidFill>
              </a:rPr>
              <a:t>Langsiktighet</a:t>
            </a:r>
            <a:r>
              <a:rPr lang="en-US" sz="6000">
                <a:solidFill>
                  <a:srgbClr val="FFFFFF"/>
                </a:solidFill>
              </a:rPr>
              <a:t> </a:t>
            </a:r>
            <a:r>
              <a:rPr lang="en-US" sz="6000" err="1">
                <a:solidFill>
                  <a:srgbClr val="FFFFFF"/>
                </a:solidFill>
              </a:rPr>
              <a:t>i</a:t>
            </a:r>
            <a:r>
              <a:rPr lang="en-US" sz="6000">
                <a:solidFill>
                  <a:srgbClr val="FFFFFF"/>
                </a:solidFill>
              </a:rPr>
              <a:t> </a:t>
            </a:r>
            <a:r>
              <a:rPr lang="en-US" sz="6000" err="1">
                <a:solidFill>
                  <a:srgbClr val="FFFFFF"/>
                </a:solidFill>
              </a:rPr>
              <a:t>skolen</a:t>
            </a:r>
          </a:p>
        </p:txBody>
      </p:sp>
      <p:sp>
        <p:nvSpPr>
          <p:cNvPr id="3" name="Plassholder for innhold 2">
            <a:extLst>
              <a:ext uri="{FF2B5EF4-FFF2-40B4-BE49-F238E27FC236}">
                <a16:creationId xmlns:a16="http://schemas.microsoft.com/office/drawing/2014/main" id="{4569EB3D-6520-9B6A-57C4-2958761E0451}"/>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2400">
                <a:solidFill>
                  <a:srgbClr val="FFFFFF"/>
                </a:solidFill>
              </a:rPr>
              <a:t>Det handler om å ha </a:t>
            </a:r>
            <a:r>
              <a:rPr lang="en-US" sz="2400" err="1">
                <a:solidFill>
                  <a:srgbClr val="FFFFFF"/>
                </a:solidFill>
              </a:rPr>
              <a:t>en</a:t>
            </a:r>
            <a:r>
              <a:rPr lang="en-US" sz="2400">
                <a:solidFill>
                  <a:srgbClr val="FFFFFF"/>
                </a:solidFill>
              </a:rPr>
              <a:t> </a:t>
            </a:r>
            <a:r>
              <a:rPr lang="en-US" sz="2400" err="1">
                <a:solidFill>
                  <a:srgbClr val="FFFFFF"/>
                </a:solidFill>
              </a:rPr>
              <a:t>skolestruktur</a:t>
            </a:r>
            <a:r>
              <a:rPr lang="en-US" sz="2400">
                <a:solidFill>
                  <a:srgbClr val="FFFFFF"/>
                </a:solidFill>
              </a:rPr>
              <a:t> </a:t>
            </a:r>
            <a:r>
              <a:rPr lang="en-US" sz="2400" err="1">
                <a:solidFill>
                  <a:srgbClr val="FFFFFF"/>
                </a:solidFill>
              </a:rPr>
              <a:t>som</a:t>
            </a:r>
            <a:r>
              <a:rPr lang="en-US" sz="2400">
                <a:solidFill>
                  <a:srgbClr val="FFFFFF"/>
                </a:solidFill>
              </a:rPr>
              <a:t> </a:t>
            </a:r>
            <a:r>
              <a:rPr lang="en-US" sz="2400" err="1">
                <a:solidFill>
                  <a:srgbClr val="FFFFFF"/>
                </a:solidFill>
              </a:rPr>
              <a:t>gir</a:t>
            </a:r>
            <a:r>
              <a:rPr lang="en-US" sz="2400">
                <a:solidFill>
                  <a:srgbClr val="FFFFFF"/>
                </a:solidFill>
              </a:rPr>
              <a:t> </a:t>
            </a:r>
            <a:r>
              <a:rPr lang="en-US" sz="2400" err="1">
                <a:solidFill>
                  <a:srgbClr val="FFFFFF"/>
                </a:solidFill>
              </a:rPr>
              <a:t>forutsigbare</a:t>
            </a:r>
            <a:r>
              <a:rPr lang="en-US" sz="2400">
                <a:solidFill>
                  <a:srgbClr val="FFFFFF"/>
                </a:solidFill>
              </a:rPr>
              <a:t> rammer!</a:t>
            </a:r>
          </a:p>
        </p:txBody>
      </p:sp>
    </p:spTree>
    <p:extLst>
      <p:ext uri="{BB962C8B-B14F-4D97-AF65-F5344CB8AC3E}">
        <p14:creationId xmlns:p14="http://schemas.microsoft.com/office/powerpoint/2010/main" val="1877456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BE50A0-5509-76FE-AC94-DF4DBC7ED8E8}"/>
              </a:ext>
            </a:extLst>
          </p:cNvPr>
          <p:cNvSpPr>
            <a:spLocks noGrp="1"/>
          </p:cNvSpPr>
          <p:nvPr>
            <p:ph type="title"/>
          </p:nvPr>
        </p:nvSpPr>
        <p:spPr>
          <a:xfrm>
            <a:off x="5868557" y="1138036"/>
            <a:ext cx="5444382" cy="1402470"/>
          </a:xfrm>
        </p:spPr>
        <p:txBody>
          <a:bodyPr anchor="t">
            <a:normAutofit/>
          </a:bodyPr>
          <a:lstStyle/>
          <a:p>
            <a:r>
              <a:rPr lang="nb-NO" sz="3200">
                <a:ea typeface="Calibri Light"/>
                <a:cs typeface="Calibri Light"/>
              </a:rPr>
              <a:t>Kva kan bidra til langsiktighet?</a:t>
            </a:r>
            <a:endParaRPr lang="nb-NO" sz="3200"/>
          </a:p>
        </p:txBody>
      </p:sp>
      <p:pic>
        <p:nvPicPr>
          <p:cNvPr id="5" name="Picture 4" descr="Blyantfarger på blå bakgrunn">
            <a:extLst>
              <a:ext uri="{FF2B5EF4-FFF2-40B4-BE49-F238E27FC236}">
                <a16:creationId xmlns:a16="http://schemas.microsoft.com/office/drawing/2014/main" id="{E948C5B5-A36E-AC27-4744-F5AECEF76639}"/>
              </a:ext>
            </a:extLst>
          </p:cNvPr>
          <p:cNvPicPr>
            <a:picLocks noChangeAspect="1"/>
          </p:cNvPicPr>
          <p:nvPr/>
        </p:nvPicPr>
        <p:blipFill rotWithShape="1">
          <a:blip r:embed="rId2"/>
          <a:srcRect l="25349" r="18319" b="4"/>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F22952C9-9F84-2955-8885-6522B15729B9}"/>
              </a:ext>
            </a:extLst>
          </p:cNvPr>
          <p:cNvSpPr>
            <a:spLocks noGrp="1"/>
          </p:cNvSpPr>
          <p:nvPr>
            <p:ph idx="1"/>
          </p:nvPr>
        </p:nvSpPr>
        <p:spPr>
          <a:xfrm>
            <a:off x="5868557" y="2551176"/>
            <a:ext cx="5444382" cy="3591207"/>
          </a:xfrm>
        </p:spPr>
        <p:txBody>
          <a:bodyPr vert="horz" lIns="91440" tIns="45720" rIns="91440" bIns="45720" rtlCol="0" anchor="t">
            <a:normAutofit/>
          </a:bodyPr>
          <a:lstStyle/>
          <a:p>
            <a:endParaRPr lang="nb-NO" sz="2000" dirty="0"/>
          </a:p>
          <a:p>
            <a:r>
              <a:rPr lang="nb-NO" sz="2000" dirty="0">
                <a:ea typeface="Calibri"/>
                <a:cs typeface="Calibri"/>
              </a:rPr>
              <a:t>Skolene har bærekraftig økonomi</a:t>
            </a:r>
            <a:endParaRPr lang="nb-NO" sz="2000" dirty="0"/>
          </a:p>
          <a:p>
            <a:r>
              <a:rPr lang="nb-NO" sz="2000" dirty="0">
                <a:ea typeface="Calibri"/>
                <a:cs typeface="Calibri"/>
              </a:rPr>
              <a:t>Skolene har god kvalitet</a:t>
            </a:r>
          </a:p>
          <a:p>
            <a:r>
              <a:rPr lang="nb-NO" sz="2000" dirty="0">
                <a:ea typeface="Calibri"/>
                <a:cs typeface="Calibri"/>
              </a:rPr>
              <a:t>Skolene har kapasitet til å håndtere svingninger i elevtallet</a:t>
            </a:r>
          </a:p>
          <a:p>
            <a:r>
              <a:rPr lang="nb-NO" sz="2000" dirty="0"/>
              <a:t>Skolene er moderne og fremtidsrettede skolebygg</a:t>
            </a:r>
            <a:endParaRPr lang="nb-NO" sz="2000" dirty="0">
              <a:ea typeface="Calibri"/>
              <a:cs typeface="Calibri"/>
            </a:endParaRPr>
          </a:p>
          <a:p>
            <a:endParaRPr lang="nb-NO" sz="2000" dirty="0">
              <a:ea typeface="Calibri"/>
              <a:cs typeface="Calibri"/>
            </a:endParaRPr>
          </a:p>
          <a:p>
            <a:endParaRPr lang="nb-NO" sz="2000" dirty="0">
              <a:ea typeface="Calibri"/>
              <a:cs typeface="Calibri"/>
            </a:endParaRPr>
          </a:p>
        </p:txBody>
      </p:sp>
    </p:spTree>
    <p:extLst>
      <p:ext uri="{BB962C8B-B14F-4D97-AF65-F5344CB8AC3E}">
        <p14:creationId xmlns:p14="http://schemas.microsoft.com/office/powerpoint/2010/main" val="1675168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tretch>
            <a:fillRect l="-6000" r="-6000"/>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3189E1-5139-F331-12AF-056A4C02F4AD}"/>
              </a:ext>
            </a:extLst>
          </p:cNvPr>
          <p:cNvSpPr>
            <a:spLocks noGrp="1"/>
          </p:cNvSpPr>
          <p:nvPr>
            <p:ph type="title"/>
          </p:nvPr>
        </p:nvSpPr>
        <p:spPr>
          <a:xfrm>
            <a:off x="2794000" y="73025"/>
            <a:ext cx="8559800" cy="1084263"/>
          </a:xfrm>
        </p:spPr>
        <p:txBody>
          <a:bodyPr/>
          <a:lstStyle/>
          <a:p>
            <a:r>
              <a:rPr lang="nb-NO">
                <a:ea typeface="Calibri Light"/>
                <a:cs typeface="Calibri Light"/>
              </a:rPr>
              <a:t>Hvor skal ungdomsskolen være?</a:t>
            </a:r>
          </a:p>
        </p:txBody>
      </p:sp>
      <p:graphicFrame>
        <p:nvGraphicFramePr>
          <p:cNvPr id="5" name="Plassholder for innhold 4">
            <a:extLst>
              <a:ext uri="{FF2B5EF4-FFF2-40B4-BE49-F238E27FC236}">
                <a16:creationId xmlns:a16="http://schemas.microsoft.com/office/drawing/2014/main" id="{8C6396D6-55D1-B9E4-A984-B9DD076BE8DC}"/>
              </a:ext>
            </a:extLst>
          </p:cNvPr>
          <p:cNvGraphicFramePr>
            <a:graphicFrameLocks noGrp="1"/>
          </p:cNvGraphicFramePr>
          <p:nvPr>
            <p:ph idx="1"/>
            <p:extLst>
              <p:ext uri="{D42A27DB-BD31-4B8C-83A1-F6EECF244321}">
                <p14:modId xmlns:p14="http://schemas.microsoft.com/office/powerpoint/2010/main" val="2963519402"/>
              </p:ext>
            </p:extLst>
          </p:nvPr>
        </p:nvGraphicFramePr>
        <p:xfrm>
          <a:off x="2692400" y="1206500"/>
          <a:ext cx="8661327" cy="5381410"/>
        </p:xfrm>
        <a:graphic>
          <a:graphicData uri="http://schemas.openxmlformats.org/drawingml/2006/table">
            <a:tbl>
              <a:tblPr firstRow="1" bandRow="1">
                <a:tableStyleId>{5940675A-B579-460E-94D1-54222C63F5DA}</a:tableStyleId>
              </a:tblPr>
              <a:tblGrid>
                <a:gridCol w="2112496">
                  <a:extLst>
                    <a:ext uri="{9D8B030D-6E8A-4147-A177-3AD203B41FA5}">
                      <a16:colId xmlns:a16="http://schemas.microsoft.com/office/drawing/2014/main" val="3333526913"/>
                    </a:ext>
                  </a:extLst>
                </a:gridCol>
                <a:gridCol w="2291325">
                  <a:extLst>
                    <a:ext uri="{9D8B030D-6E8A-4147-A177-3AD203B41FA5}">
                      <a16:colId xmlns:a16="http://schemas.microsoft.com/office/drawing/2014/main" val="2334763246"/>
                    </a:ext>
                  </a:extLst>
                </a:gridCol>
                <a:gridCol w="2058942">
                  <a:extLst>
                    <a:ext uri="{9D8B030D-6E8A-4147-A177-3AD203B41FA5}">
                      <a16:colId xmlns:a16="http://schemas.microsoft.com/office/drawing/2014/main" val="427665088"/>
                    </a:ext>
                  </a:extLst>
                </a:gridCol>
                <a:gridCol w="2198564">
                  <a:extLst>
                    <a:ext uri="{9D8B030D-6E8A-4147-A177-3AD203B41FA5}">
                      <a16:colId xmlns:a16="http://schemas.microsoft.com/office/drawing/2014/main" val="1439239669"/>
                    </a:ext>
                  </a:extLst>
                </a:gridCol>
              </a:tblGrid>
              <a:tr h="1053250">
                <a:tc>
                  <a:txBody>
                    <a:bodyPr/>
                    <a:lstStyle/>
                    <a:p>
                      <a:r>
                        <a:rPr lang="nb-NO" sz="1600" b="1">
                          <a:effectLst/>
                        </a:rPr>
                        <a:t>Alternativ 1</a:t>
                      </a:r>
                    </a:p>
                    <a:p>
                      <a:r>
                        <a:rPr lang="nb-NO" sz="1600" b="1">
                          <a:effectLst/>
                        </a:rPr>
                        <a:t>Ungdomstrinn lokaliseres på Sannidal ungdomsskole</a:t>
                      </a:r>
                    </a:p>
                  </a:txBody>
                  <a:tcPr marL="68580" marR="68580" marT="0" marB="0"/>
                </a:tc>
                <a:tc>
                  <a:txBody>
                    <a:bodyPr/>
                    <a:lstStyle/>
                    <a:p>
                      <a:r>
                        <a:rPr lang="nb-NO" sz="1600" b="1">
                          <a:effectLst/>
                        </a:rPr>
                        <a:t>Alternativ 2</a:t>
                      </a:r>
                    </a:p>
                    <a:p>
                      <a:r>
                        <a:rPr lang="nb-NO" sz="1600" b="1">
                          <a:effectLst/>
                        </a:rPr>
                        <a:t>Ungdomstrinn lokaliseres på Kragerø skole og 1-10 skole opprettholdes</a:t>
                      </a:r>
                    </a:p>
                  </a:txBody>
                  <a:tcPr marL="68580" marR="68580" marT="0" marB="0"/>
                </a:tc>
                <a:tc>
                  <a:txBody>
                    <a:bodyPr/>
                    <a:lstStyle/>
                    <a:p>
                      <a:r>
                        <a:rPr lang="nb-NO" sz="1600" b="1">
                          <a:effectLst/>
                        </a:rPr>
                        <a:t>Alternativ 3</a:t>
                      </a:r>
                    </a:p>
                    <a:p>
                      <a:r>
                        <a:rPr lang="nb-NO" sz="1600" b="1">
                          <a:effectLst/>
                        </a:rPr>
                        <a:t>Ungdomstrinn lokaliseres på Kragerø skole </a:t>
                      </a:r>
                    </a:p>
                  </a:txBody>
                  <a:tcPr marL="68580" marR="68580" marT="0" marB="0"/>
                </a:tc>
                <a:tc>
                  <a:txBody>
                    <a:bodyPr/>
                    <a:lstStyle/>
                    <a:p>
                      <a:r>
                        <a:rPr lang="nb-NO" sz="1600" b="1">
                          <a:effectLst/>
                        </a:rPr>
                        <a:t>Alternativ 4</a:t>
                      </a:r>
                    </a:p>
                    <a:p>
                      <a:r>
                        <a:rPr lang="nb-NO" sz="1600" b="1">
                          <a:effectLst/>
                        </a:rPr>
                        <a:t>Ungdomstrinn lokaliseres på Kalstad</a:t>
                      </a:r>
                    </a:p>
                  </a:txBody>
                  <a:tcPr marL="68580" marR="68580" marT="0" marB="0"/>
                </a:tc>
                <a:extLst>
                  <a:ext uri="{0D108BD9-81ED-4DB2-BD59-A6C34878D82A}">
                    <a16:rowId xmlns:a16="http://schemas.microsoft.com/office/drawing/2014/main" val="994247473"/>
                  </a:ext>
                </a:extLst>
              </a:tr>
              <a:tr h="1705267">
                <a:tc>
                  <a:txBody>
                    <a:bodyPr/>
                    <a:lstStyle/>
                    <a:p>
                      <a:r>
                        <a:rPr lang="nb-NO" sz="1400">
                          <a:effectLst/>
                        </a:rPr>
                        <a:t>Barnetrinnet på Kragerø skole samlokaliseres med Kragerø læringssenter og NAV- flyktning på Kragerø skole.</a:t>
                      </a:r>
                    </a:p>
                  </a:txBody>
                  <a:tcPr marL="68580" marR="68580" marT="0" marB="0"/>
                </a:tc>
                <a:tc>
                  <a:txBody>
                    <a:bodyPr/>
                    <a:lstStyle/>
                    <a:p>
                      <a:r>
                        <a:rPr lang="nb-NO" sz="1400">
                          <a:effectLst/>
                        </a:rPr>
                        <a:t>Ingen endring for barnetrinnet på Kragerø skole, Kragerø læringssenter eller </a:t>
                      </a:r>
                    </a:p>
                    <a:p>
                      <a:r>
                        <a:rPr lang="nb-NO" sz="1400">
                          <a:effectLst/>
                        </a:rPr>
                        <a:t>NAV - flyktning.</a:t>
                      </a:r>
                    </a:p>
                    <a:p>
                      <a:r>
                        <a:rPr lang="nb-NO" sz="1400">
                          <a:effectLst/>
                        </a:rPr>
                        <a:t>-eller</a:t>
                      </a:r>
                    </a:p>
                    <a:p>
                      <a:r>
                        <a:rPr lang="nb-NO" sz="1400">
                          <a:effectLst/>
                        </a:rPr>
                        <a:t>Kragerø læringssenter og </a:t>
                      </a:r>
                    </a:p>
                    <a:p>
                      <a:r>
                        <a:rPr lang="nb-NO" sz="1400">
                          <a:effectLst/>
                        </a:rPr>
                        <a:t>NAV – flyktning kan samlokaliseres med barnehage</a:t>
                      </a:r>
                    </a:p>
                  </a:txBody>
                  <a:tcPr marL="68580" marR="68580" marT="0" marB="0"/>
                </a:tc>
                <a:tc>
                  <a:txBody>
                    <a:bodyPr/>
                    <a:lstStyle/>
                    <a:p>
                      <a:r>
                        <a:rPr lang="nb-NO" sz="1400">
                          <a:effectLst/>
                        </a:rPr>
                        <a:t>Det opprettes barneskole på Kalstad i lokalene som Kragerø læringssenter bruker i dag</a:t>
                      </a:r>
                    </a:p>
                    <a:p>
                      <a:r>
                        <a:rPr lang="nb-NO" sz="1400">
                          <a:effectLst/>
                        </a:rPr>
                        <a:t>Ungdomstrinn, Kragerø læringssenter og NAV - flyktning samlokaliseres på Kragerø skole.</a:t>
                      </a:r>
                    </a:p>
                  </a:txBody>
                  <a:tcPr marL="68580" marR="68580" marT="0" marB="0"/>
                </a:tc>
                <a:tc>
                  <a:txBody>
                    <a:bodyPr/>
                    <a:lstStyle/>
                    <a:p>
                      <a:r>
                        <a:rPr lang="nb-NO" sz="1400">
                          <a:effectLst/>
                        </a:rPr>
                        <a:t>Det opprettes en ny ungdomsskole i lokalene som Kragerø læringssenter bruker i dag.</a:t>
                      </a:r>
                    </a:p>
                    <a:p>
                      <a:r>
                        <a:rPr lang="nb-NO" sz="1400">
                          <a:effectLst/>
                        </a:rPr>
                        <a:t>Barnetrinnet på Kragerø skole samlokaliseres med Kragerø læringssenter og NAV - flyktning på Kragerø skole.</a:t>
                      </a:r>
                    </a:p>
                  </a:txBody>
                  <a:tcPr marL="68580" marR="68580" marT="0" marB="0"/>
                </a:tc>
                <a:extLst>
                  <a:ext uri="{0D108BD9-81ED-4DB2-BD59-A6C34878D82A}">
                    <a16:rowId xmlns:a16="http://schemas.microsoft.com/office/drawing/2014/main" val="2516017717"/>
                  </a:ext>
                </a:extLst>
              </a:tr>
              <a:tr h="2181733">
                <a:tc>
                  <a:txBody>
                    <a:bodyPr/>
                    <a:lstStyle/>
                    <a:p>
                      <a:pPr lvl="0">
                        <a:buNone/>
                      </a:pPr>
                      <a:r>
                        <a:rPr lang="nb-NO" sz="1200">
                          <a:effectLst/>
                        </a:rPr>
                        <a:t>Hva betyr dette for barnehage?</a:t>
                      </a:r>
                    </a:p>
                    <a:p>
                      <a:pPr lvl="0">
                        <a:buNone/>
                      </a:pPr>
                      <a:endParaRPr lang="nb-NO" sz="1200"/>
                    </a:p>
                    <a:p>
                      <a:pPr lvl="0">
                        <a:buNone/>
                      </a:pPr>
                      <a:r>
                        <a:rPr lang="nb-NO" sz="1200">
                          <a:effectLst/>
                        </a:rPr>
                        <a:t>Kalstad området kan benyttes til enten en 3 avdelings- eller en 10- avdelings barnehage som erstatter en av eller de tre øvrige barnehagene på Kragerøhalvøya, enten i eksisterende bygg eller som nybygg</a:t>
                      </a:r>
                      <a:endParaRPr lang="nb-NO" sz="1200"/>
                    </a:p>
                  </a:txBody>
                  <a:tcPr marL="68580" marR="68580" marT="0" marB="0"/>
                </a:tc>
                <a:tc>
                  <a:txBody>
                    <a:bodyPr/>
                    <a:lstStyle/>
                    <a:p>
                      <a:pPr lvl="0">
                        <a:buNone/>
                      </a:pPr>
                      <a:r>
                        <a:rPr lang="nb-NO" sz="1200">
                          <a:effectLst/>
                        </a:rPr>
                        <a:t>Hva betyr dette for barnehage?</a:t>
                      </a:r>
                    </a:p>
                    <a:p>
                      <a:pPr lvl="0">
                        <a:buNone/>
                      </a:pPr>
                      <a:endParaRPr lang="nb-NO" sz="1200"/>
                    </a:p>
                    <a:p>
                      <a:pPr lvl="0">
                        <a:buNone/>
                      </a:pPr>
                      <a:r>
                        <a:rPr lang="nb-NO" sz="1200">
                          <a:effectLst/>
                        </a:rPr>
                        <a:t>Lokalene til Kragerø læringssenter og NAV-flyktning kan frigjøres til en 3- eller en 10- avdelings barnehage, som erstatter en av eller de tre øvrige barnehager på Kragerøhalvøya. </a:t>
                      </a:r>
                      <a:endParaRPr lang="nb-NO" sz="1200"/>
                    </a:p>
                    <a:p>
                      <a:pPr lvl="0">
                        <a:buNone/>
                      </a:pPr>
                      <a:r>
                        <a:rPr lang="nb-NO" sz="1200">
                          <a:effectLst/>
                        </a:rPr>
                        <a:t>Dette kan også gjennomføres ved en samlokalisering mellom barnehage og </a:t>
                      </a:r>
                      <a:endParaRPr lang="nb-NO" sz="1200"/>
                    </a:p>
                    <a:p>
                      <a:pPr lvl="0">
                        <a:buNone/>
                      </a:pPr>
                      <a:r>
                        <a:rPr lang="nb-NO" sz="1200">
                          <a:effectLst/>
                        </a:rPr>
                        <a:t>Læringssenter og NAV-flyktning</a:t>
                      </a:r>
                      <a:endParaRPr lang="nb-NO" sz="1200"/>
                    </a:p>
                  </a:txBody>
                  <a:tcPr marL="68580" marR="68580" marT="0" marB="0"/>
                </a:tc>
                <a:tc>
                  <a:txBody>
                    <a:bodyPr/>
                    <a:lstStyle/>
                    <a:p>
                      <a:pPr lvl="0">
                        <a:buNone/>
                      </a:pPr>
                      <a:r>
                        <a:rPr lang="nb-NO" sz="1200">
                          <a:effectLst/>
                        </a:rPr>
                        <a:t>Hva betyr dette for barnehage?</a:t>
                      </a:r>
                    </a:p>
                    <a:p>
                      <a:pPr lvl="0">
                        <a:buNone/>
                      </a:pPr>
                      <a:endParaRPr lang="nb-NO" sz="1200"/>
                    </a:p>
                    <a:p>
                      <a:pPr lvl="0">
                        <a:buNone/>
                      </a:pPr>
                      <a:r>
                        <a:rPr lang="nb-NO" sz="1200">
                          <a:effectLst/>
                        </a:rPr>
                        <a:t>Det vil ikke være plass til en 10-avdelings barnehage, men det kan etableres en mindre barnehage på «barnehagetomta»</a:t>
                      </a:r>
                      <a:endParaRPr lang="nb-NO" sz="1200"/>
                    </a:p>
                  </a:txBody>
                  <a:tcPr marL="68580" marR="68580" marT="0" marB="0"/>
                </a:tc>
                <a:tc>
                  <a:txBody>
                    <a:bodyPr/>
                    <a:lstStyle/>
                    <a:p>
                      <a:pPr lvl="0">
                        <a:buNone/>
                      </a:pPr>
                      <a:r>
                        <a:rPr lang="nb-NO" sz="1200">
                          <a:effectLst/>
                        </a:rPr>
                        <a:t>Hva betyr dette for barnehage?</a:t>
                      </a:r>
                    </a:p>
                    <a:p>
                      <a:pPr lvl="0">
                        <a:buNone/>
                      </a:pPr>
                      <a:endParaRPr lang="nb-NO" sz="1200"/>
                    </a:p>
                    <a:p>
                      <a:pPr lvl="0">
                        <a:buNone/>
                      </a:pPr>
                      <a:r>
                        <a:rPr lang="nb-NO" sz="1200">
                          <a:effectLst/>
                        </a:rPr>
                        <a:t>Det vil ikke være plass til en 10-avdelings barnehage, men det kan etableres en mindre barnehage på «barnehagetomta»</a:t>
                      </a:r>
                      <a:endParaRPr lang="nb-NO" sz="1200"/>
                    </a:p>
                  </a:txBody>
                  <a:tcPr marL="68580" marR="68580" marT="0" marB="0"/>
                </a:tc>
                <a:extLst>
                  <a:ext uri="{0D108BD9-81ED-4DB2-BD59-A6C34878D82A}">
                    <a16:rowId xmlns:a16="http://schemas.microsoft.com/office/drawing/2014/main" val="925545369"/>
                  </a:ext>
                </a:extLst>
              </a:tr>
            </a:tbl>
          </a:graphicData>
        </a:graphic>
      </p:graphicFrame>
      <p:sp>
        <p:nvSpPr>
          <p:cNvPr id="6" name="TekstSylinder 5">
            <a:extLst>
              <a:ext uri="{FF2B5EF4-FFF2-40B4-BE49-F238E27FC236}">
                <a16:creationId xmlns:a16="http://schemas.microsoft.com/office/drawing/2014/main" id="{F7DA2440-9A30-EDFD-948C-2DF3E3C4369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b-NO"/>
          </a:p>
        </p:txBody>
      </p:sp>
    </p:spTree>
    <p:extLst>
      <p:ext uri="{BB962C8B-B14F-4D97-AF65-F5344CB8AC3E}">
        <p14:creationId xmlns:p14="http://schemas.microsoft.com/office/powerpoint/2010/main" val="2170684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22F19F4-FE70-43DC-856F-2CE5F521DC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37" name="Rectangle 3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AB93E8E-44B6-AC2A-911B-3A6311199A28}"/>
              </a:ext>
            </a:extLst>
          </p:cNvPr>
          <p:cNvSpPr>
            <a:spLocks noGrp="1"/>
          </p:cNvSpPr>
          <p:nvPr>
            <p:ph type="title"/>
          </p:nvPr>
        </p:nvSpPr>
        <p:spPr>
          <a:xfrm>
            <a:off x="1043631" y="873940"/>
            <a:ext cx="4928291" cy="1035781"/>
          </a:xfrm>
        </p:spPr>
        <p:txBody>
          <a:bodyPr anchor="ctr">
            <a:normAutofit/>
          </a:bodyPr>
          <a:lstStyle/>
          <a:p>
            <a:r>
              <a:rPr lang="nb-NO" sz="3300">
                <a:ea typeface="Calibri Light"/>
                <a:cs typeface="Calibri Light"/>
              </a:rPr>
              <a:t>Ungdomstrinn lokaliseres på Sannidal ungdomsskole</a:t>
            </a:r>
            <a:endParaRPr lang="nb-NO" sz="3300"/>
          </a:p>
        </p:txBody>
      </p:sp>
      <p:sp>
        <p:nvSpPr>
          <p:cNvPr id="3" name="Plassholder for innhold 2">
            <a:extLst>
              <a:ext uri="{FF2B5EF4-FFF2-40B4-BE49-F238E27FC236}">
                <a16:creationId xmlns:a16="http://schemas.microsoft.com/office/drawing/2014/main" id="{705BBA43-6088-41F5-CC34-EBE344E98CA1}"/>
              </a:ext>
            </a:extLst>
          </p:cNvPr>
          <p:cNvSpPr>
            <a:spLocks noGrp="1"/>
          </p:cNvSpPr>
          <p:nvPr>
            <p:ph idx="1"/>
          </p:nvPr>
        </p:nvSpPr>
        <p:spPr>
          <a:xfrm>
            <a:off x="1045029" y="2524721"/>
            <a:ext cx="4991629" cy="3677123"/>
          </a:xfrm>
        </p:spPr>
        <p:txBody>
          <a:bodyPr vert="horz" lIns="91440" tIns="45720" rIns="91440" bIns="45720" rtlCol="0" anchor="ctr">
            <a:normAutofit/>
          </a:bodyPr>
          <a:lstStyle/>
          <a:p>
            <a:pPr marL="0" indent="0">
              <a:buNone/>
            </a:pPr>
            <a:r>
              <a:rPr lang="nb-NO" sz="1800">
                <a:ea typeface="Calibri" panose="020F0502020204030204"/>
                <a:cs typeface="Calibri" panose="020F0502020204030204"/>
              </a:rPr>
              <a:t>Tilbygg = 45 000 000</a:t>
            </a:r>
          </a:p>
          <a:p>
            <a:pPr marL="0" indent="0">
              <a:buNone/>
            </a:pPr>
            <a:r>
              <a:rPr lang="nb-NO" sz="1800">
                <a:ea typeface="Calibri" panose="020F0502020204030204"/>
                <a:cs typeface="Calibri" panose="020F0502020204030204"/>
              </a:rPr>
              <a:t>140 flere ungdommer må ha skoleskyss</a:t>
            </a:r>
          </a:p>
          <a:p>
            <a:pPr marL="0" indent="0">
              <a:buNone/>
            </a:pPr>
            <a:endParaRPr lang="nb-NO" sz="1800">
              <a:cs typeface="Calibri" panose="020F0502020204030204"/>
            </a:endParaRPr>
          </a:p>
          <a:p>
            <a:pPr marL="0" indent="0">
              <a:buNone/>
            </a:pPr>
            <a:r>
              <a:rPr lang="nb-NO" sz="1800">
                <a:cs typeface="Calibri" panose="020F0502020204030204"/>
              </a:rPr>
              <a:t>Barnetrinnet på Kragerøs kole samlokaliseres med Kragerø læringssenter og NAV – flyktning på Kragerøs kole</a:t>
            </a:r>
          </a:p>
          <a:p>
            <a:pPr marL="0" indent="0">
              <a:buNone/>
            </a:pPr>
            <a:endParaRPr lang="nb-NO" sz="1800">
              <a:ea typeface="Calibri" panose="020F0502020204030204"/>
              <a:cs typeface="Calibri" panose="020F0502020204030204"/>
            </a:endParaRPr>
          </a:p>
          <a:p>
            <a:pPr marL="0" indent="0">
              <a:buNone/>
            </a:pPr>
            <a:r>
              <a:rPr lang="nb-NO" sz="1800">
                <a:ea typeface="Calibri" panose="020F0502020204030204"/>
                <a:cs typeface="Calibri" panose="020F0502020204030204"/>
              </a:rPr>
              <a:t>Kragerø læringssenter frigjøres til annet bruk eller kan selges</a:t>
            </a:r>
          </a:p>
          <a:p>
            <a:pPr marL="0" indent="0">
              <a:buNone/>
            </a:pPr>
            <a:endParaRPr lang="nb-NO" sz="1800">
              <a:ea typeface="Calibri" panose="020F0502020204030204"/>
              <a:cs typeface="Calibri" panose="020F0502020204030204"/>
            </a:endParaRPr>
          </a:p>
          <a:p>
            <a:pPr marL="0" indent="0">
              <a:buNone/>
            </a:pPr>
            <a:endParaRPr lang="nb-NO" sz="1800">
              <a:ea typeface="Calibri" panose="020F0502020204030204"/>
              <a:cs typeface="Calibri" panose="020F0502020204030204"/>
            </a:endParaRPr>
          </a:p>
          <a:p>
            <a:pPr marL="0" indent="0">
              <a:buNone/>
            </a:pPr>
            <a:endParaRPr lang="nb-NO" sz="1800">
              <a:ea typeface="Calibri" panose="020F0502020204030204"/>
              <a:cs typeface="Calibri" panose="020F0502020204030204"/>
            </a:endParaRPr>
          </a:p>
          <a:p>
            <a:pPr marL="0" indent="0">
              <a:buNone/>
            </a:pPr>
            <a:endParaRPr lang="nb-NO" sz="1800">
              <a:ea typeface="Calibri" panose="020F0502020204030204"/>
              <a:cs typeface="Calibri" panose="020F0502020204030204"/>
            </a:endParaRPr>
          </a:p>
        </p:txBody>
      </p:sp>
      <p:sp>
        <p:nvSpPr>
          <p:cNvPr id="43" name="Rectangle 42">
            <a:extLst>
              <a:ext uri="{FF2B5EF4-FFF2-40B4-BE49-F238E27FC236}">
                <a16:creationId xmlns:a16="http://schemas.microsoft.com/office/drawing/2014/main" id="{395ECC94-3D5E-46A7-A7A1-DE807E156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658367"/>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descr="Et bilde som inneholder skjermbilde, Plottdiagram, line, tekst&#10;&#10;Automatisk generert beskrivelse">
            <a:extLst>
              <a:ext uri="{FF2B5EF4-FFF2-40B4-BE49-F238E27FC236}">
                <a16:creationId xmlns:a16="http://schemas.microsoft.com/office/drawing/2014/main" id="{56685766-9FEC-52D7-FE80-DDEF686AD7FE}"/>
              </a:ext>
            </a:extLst>
          </p:cNvPr>
          <p:cNvPicPr>
            <a:picLocks noChangeAspect="1"/>
          </p:cNvPicPr>
          <p:nvPr/>
        </p:nvPicPr>
        <p:blipFill>
          <a:blip r:embed="rId2"/>
          <a:stretch>
            <a:fillRect/>
          </a:stretch>
        </p:blipFill>
        <p:spPr>
          <a:xfrm>
            <a:off x="6841066" y="1139313"/>
            <a:ext cx="4305905" cy="1722362"/>
          </a:xfrm>
          <a:prstGeom prst="rect">
            <a:avLst/>
          </a:prstGeom>
        </p:spPr>
      </p:pic>
      <p:sp>
        <p:nvSpPr>
          <p:cNvPr id="45" name="Rectangle 44">
            <a:extLst>
              <a:ext uri="{FF2B5EF4-FFF2-40B4-BE49-F238E27FC236}">
                <a16:creationId xmlns:a16="http://schemas.microsoft.com/office/drawing/2014/main" id="{7E549738-9961-462D-81B7-4A7A446911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3530966"/>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descr="Et bilde som inneholder line, Plottdiagram, nummer, tekst&#10;&#10;Automatisk generert beskrivelse">
            <a:extLst>
              <a:ext uri="{FF2B5EF4-FFF2-40B4-BE49-F238E27FC236}">
                <a16:creationId xmlns:a16="http://schemas.microsoft.com/office/drawing/2014/main" id="{72E8A1B9-AEE8-0D17-DCF2-74F79FD73350}"/>
              </a:ext>
            </a:extLst>
          </p:cNvPr>
          <p:cNvPicPr>
            <a:picLocks noChangeAspect="1"/>
          </p:cNvPicPr>
          <p:nvPr/>
        </p:nvPicPr>
        <p:blipFill>
          <a:blip r:embed="rId3"/>
          <a:stretch>
            <a:fillRect/>
          </a:stretch>
        </p:blipFill>
        <p:spPr>
          <a:xfrm>
            <a:off x="6841066" y="4065655"/>
            <a:ext cx="4305905" cy="1593185"/>
          </a:xfrm>
          <a:prstGeom prst="rect">
            <a:avLst/>
          </a:prstGeom>
        </p:spPr>
      </p:pic>
      <p:cxnSp>
        <p:nvCxnSpPr>
          <p:cNvPr id="47" name="Straight Connector 4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kstSylinder 5">
            <a:extLst>
              <a:ext uri="{FF2B5EF4-FFF2-40B4-BE49-F238E27FC236}">
                <a16:creationId xmlns:a16="http://schemas.microsoft.com/office/drawing/2014/main" id="{83561F39-BA97-9A05-DF2F-D4C36FA04CF2}"/>
              </a:ext>
            </a:extLst>
          </p:cNvPr>
          <p:cNvSpPr txBox="1"/>
          <p:nvPr/>
        </p:nvSpPr>
        <p:spPr>
          <a:xfrm>
            <a:off x="6506705" y="4569418"/>
            <a:ext cx="490004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b-NO" sz="1600">
              <a:cs typeface="Calibri"/>
            </a:endParaRPr>
          </a:p>
        </p:txBody>
      </p:sp>
    </p:spTree>
    <p:extLst>
      <p:ext uri="{BB962C8B-B14F-4D97-AF65-F5344CB8AC3E}">
        <p14:creationId xmlns:p14="http://schemas.microsoft.com/office/powerpoint/2010/main" val="14224819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86940CC7-6AC0-2D45-948B-A0F424A25DE5}"/>
              </a:ext>
            </a:extLst>
          </p:cNvPr>
          <p:cNvSpPr>
            <a:spLocks noGrp="1"/>
          </p:cNvSpPr>
          <p:nvPr>
            <p:ph type="title"/>
          </p:nvPr>
        </p:nvSpPr>
        <p:spPr>
          <a:xfrm>
            <a:off x="1043631" y="873940"/>
            <a:ext cx="5052369" cy="1035781"/>
          </a:xfrm>
        </p:spPr>
        <p:txBody>
          <a:bodyPr anchor="ctr">
            <a:normAutofit/>
          </a:bodyPr>
          <a:lstStyle/>
          <a:p>
            <a:r>
              <a:rPr lang="nb-NO" sz="2000">
                <a:ea typeface="Calibri Light"/>
                <a:cs typeface="Calibri Light"/>
              </a:rPr>
              <a:t>Ungdomstrinnet lokaliseres på Kragerø skole</a:t>
            </a:r>
            <a:br>
              <a:rPr lang="nb-NO" sz="2000">
                <a:ea typeface="Calibri Light"/>
                <a:cs typeface="Calibri Light"/>
              </a:rPr>
            </a:br>
            <a:r>
              <a:rPr lang="nb-NO" sz="2000">
                <a:ea typeface="Calibri Light"/>
                <a:cs typeface="Calibri Light"/>
              </a:rPr>
              <a:t>1 – 10 skolen opprettholdes</a:t>
            </a:r>
            <a:endParaRPr lang="nb-NO" sz="2000"/>
          </a:p>
        </p:txBody>
      </p:sp>
      <p:sp>
        <p:nvSpPr>
          <p:cNvPr id="3" name="Plassholder for innhold 2">
            <a:extLst>
              <a:ext uri="{FF2B5EF4-FFF2-40B4-BE49-F238E27FC236}">
                <a16:creationId xmlns:a16="http://schemas.microsoft.com/office/drawing/2014/main" id="{E7C340A8-B262-90ED-1E69-7A62A85770BC}"/>
              </a:ext>
            </a:extLst>
          </p:cNvPr>
          <p:cNvSpPr>
            <a:spLocks noGrp="1"/>
          </p:cNvSpPr>
          <p:nvPr>
            <p:ph idx="1"/>
          </p:nvPr>
        </p:nvSpPr>
        <p:spPr>
          <a:xfrm>
            <a:off x="1045029" y="2524721"/>
            <a:ext cx="4991629" cy="3677123"/>
          </a:xfrm>
        </p:spPr>
        <p:txBody>
          <a:bodyPr vert="horz" lIns="91440" tIns="45720" rIns="91440" bIns="45720" rtlCol="0" anchor="ctr">
            <a:normAutofit/>
          </a:bodyPr>
          <a:lstStyle/>
          <a:p>
            <a:pPr marL="0" indent="0">
              <a:buNone/>
            </a:pPr>
            <a:r>
              <a:rPr lang="nb-NO" sz="1800">
                <a:cs typeface="Calibri"/>
              </a:rPr>
              <a:t>Leie av midlertidige skolebygg 1 200 000 &gt; 600 000 kroner per år</a:t>
            </a:r>
            <a:endParaRPr lang="nb-NO" sz="1800"/>
          </a:p>
          <a:p>
            <a:pPr marL="0" indent="0">
              <a:buNone/>
            </a:pPr>
            <a:r>
              <a:rPr lang="nb-NO" sz="1800">
                <a:cs typeface="Calibri"/>
              </a:rPr>
              <a:t>50 flere ungdommer må ha skoleskyss</a:t>
            </a:r>
          </a:p>
          <a:p>
            <a:pPr marL="0" indent="0">
              <a:buNone/>
            </a:pPr>
            <a:r>
              <a:rPr lang="nb-NO" sz="1800" i="1">
                <a:cs typeface="Calibri"/>
              </a:rPr>
              <a:t>Ingen endringer for Kragerø Læringssenter og NAV Flyktning.</a:t>
            </a:r>
            <a:endParaRPr lang="nb-NO" sz="1800">
              <a:cs typeface="Calibri"/>
            </a:endParaRPr>
          </a:p>
          <a:p>
            <a:pPr marL="0" indent="0">
              <a:buNone/>
            </a:pPr>
            <a:r>
              <a:rPr lang="nb-NO" sz="1800" i="1">
                <a:cs typeface="Calibri"/>
              </a:rPr>
              <a:t>Eller - Kragerø læringssenter og NAV – flyktning kan samlokaliseres med barnehage i fremtiden</a:t>
            </a:r>
            <a:endParaRPr lang="nb-NO" sz="1800">
              <a:cs typeface="Calibri"/>
            </a:endParaRPr>
          </a:p>
          <a:p>
            <a:pPr marL="0" indent="0">
              <a:buNone/>
            </a:pPr>
            <a:r>
              <a:rPr lang="nb-NO" sz="1800" i="1">
                <a:cs typeface="Calibri"/>
              </a:rPr>
              <a:t>Frigjør Sannidal ungdomsskole til annet bruk eller den kan selges</a:t>
            </a:r>
          </a:p>
          <a:p>
            <a:pPr marL="0" indent="0">
              <a:buNone/>
            </a:pPr>
            <a:endParaRPr lang="nb-NO" sz="1800" i="1">
              <a:cs typeface="Calibri"/>
            </a:endParaRPr>
          </a:p>
          <a:p>
            <a:pPr marL="0" indent="0">
              <a:buNone/>
            </a:pPr>
            <a:endParaRPr lang="nb-NO" sz="1800" i="1">
              <a:cs typeface="Calibri"/>
            </a:endParaRPr>
          </a:p>
          <a:p>
            <a:pPr marL="0" indent="0">
              <a:buNone/>
            </a:pPr>
            <a:endParaRPr lang="nb-NO" sz="1800" i="1">
              <a:cs typeface="Calibri"/>
            </a:endParaRPr>
          </a:p>
          <a:p>
            <a:pPr marL="0" indent="0">
              <a:buNone/>
            </a:pPr>
            <a:endParaRPr lang="nb-NO" sz="1800">
              <a:cs typeface="Calibri"/>
            </a:endParaRPr>
          </a:p>
        </p:txBody>
      </p:sp>
      <p:sp>
        <p:nvSpPr>
          <p:cNvPr id="18" name="Rectangle 17">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descr="Et bilde som inneholder Plottdiagram, line, skjermbilde, tekst&#10;&#10;Automatisk generert beskrivelse">
            <a:extLst>
              <a:ext uri="{FF2B5EF4-FFF2-40B4-BE49-F238E27FC236}">
                <a16:creationId xmlns:a16="http://schemas.microsoft.com/office/drawing/2014/main" id="{8BAA1FA4-B618-AE05-528C-27A8EE801954}"/>
              </a:ext>
            </a:extLst>
          </p:cNvPr>
          <p:cNvPicPr>
            <a:picLocks noChangeAspect="1"/>
          </p:cNvPicPr>
          <p:nvPr/>
        </p:nvPicPr>
        <p:blipFill>
          <a:blip r:embed="rId3"/>
          <a:stretch>
            <a:fillRect/>
          </a:stretch>
        </p:blipFill>
        <p:spPr>
          <a:xfrm>
            <a:off x="6930493" y="2456119"/>
            <a:ext cx="4223252" cy="2006045"/>
          </a:xfrm>
          <a:prstGeom prst="rect">
            <a:avLst/>
          </a:prstGeom>
        </p:spPr>
      </p:pic>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37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BFD163E-E27A-1D1C-1B7A-5746A8AFA5B4}"/>
              </a:ext>
            </a:extLst>
          </p:cNvPr>
          <p:cNvSpPr>
            <a:spLocks noGrp="1"/>
          </p:cNvSpPr>
          <p:nvPr>
            <p:ph type="title"/>
          </p:nvPr>
        </p:nvSpPr>
        <p:spPr>
          <a:xfrm>
            <a:off x="1329766" y="1146412"/>
            <a:ext cx="9014348" cy="2402006"/>
          </a:xfrm>
        </p:spPr>
        <p:txBody>
          <a:bodyPr vert="horz" lIns="91440" tIns="45720" rIns="91440" bIns="45720" rtlCol="0" anchor="b">
            <a:normAutofit/>
          </a:bodyPr>
          <a:lstStyle/>
          <a:p>
            <a:pPr marL="0" marR="0" lvl="0" indent="0" algn="ctr" fontAlgn="auto">
              <a:spcAft>
                <a:spcPts val="0"/>
              </a:spcAft>
              <a:tabLst/>
              <a:defRPr/>
            </a:pPr>
            <a:r>
              <a:rPr kumimoji="0" lang="en-US" sz="3000" b="1" i="0" u="none" strike="noStrike" kern="1200" cap="none" spc="0" normalizeH="0" baseline="0" noProof="0">
                <a:ln>
                  <a:noFill/>
                </a:ln>
                <a:solidFill>
                  <a:schemeClr val="tx1"/>
                </a:solidFill>
                <a:effectLst/>
                <a:uLnTx/>
                <a:uFillTx/>
                <a:latin typeface="+mj-lt"/>
                <a:ea typeface="+mj-ea"/>
                <a:cs typeface="+mj-cs"/>
              </a:rPr>
              <a:t>Fra </a:t>
            </a:r>
            <a:r>
              <a:rPr kumimoji="0" lang="en-US" sz="3000" b="1" i="0" u="none" strike="noStrike" kern="1200" cap="none" spc="0" normalizeH="0" baseline="0" noProof="0" err="1">
                <a:ln>
                  <a:noFill/>
                </a:ln>
                <a:solidFill>
                  <a:schemeClr val="tx1"/>
                </a:solidFill>
                <a:effectLst/>
                <a:uLnTx/>
                <a:uFillTx/>
                <a:latin typeface="+mj-lt"/>
                <a:ea typeface="+mj-ea"/>
                <a:cs typeface="+mj-cs"/>
              </a:rPr>
              <a:t>politisk</a:t>
            </a:r>
            <a:r>
              <a:rPr kumimoji="0" lang="en-US" sz="3000" b="1" i="0" u="none" strike="noStrike" kern="1200" cap="none" spc="0" normalizeH="0" baseline="0" noProof="0">
                <a:ln>
                  <a:noFill/>
                </a:ln>
                <a:solidFill>
                  <a:schemeClr val="tx1"/>
                </a:solidFill>
                <a:effectLst/>
                <a:uLnTx/>
                <a:uFillTx/>
                <a:latin typeface="+mj-lt"/>
                <a:ea typeface="+mj-ea"/>
                <a:cs typeface="+mj-cs"/>
              </a:rPr>
              <a:t> </a:t>
            </a:r>
            <a:r>
              <a:rPr kumimoji="0" lang="en-US" sz="3000" b="1" i="0" u="none" strike="noStrike" kern="1200" cap="none" spc="0" normalizeH="0" baseline="0" noProof="0" err="1">
                <a:ln>
                  <a:noFill/>
                </a:ln>
                <a:solidFill>
                  <a:schemeClr val="tx1"/>
                </a:solidFill>
                <a:effectLst/>
                <a:uLnTx/>
                <a:uFillTx/>
                <a:latin typeface="+mj-lt"/>
                <a:ea typeface="+mj-ea"/>
                <a:cs typeface="+mj-cs"/>
              </a:rPr>
              <a:t>vedtak</a:t>
            </a:r>
            <a:r>
              <a:rPr kumimoji="0" lang="en-US" sz="3000" b="1" i="0" u="none" strike="noStrike" kern="1200" cap="none" spc="0" normalizeH="0" baseline="0" noProof="0">
                <a:ln>
                  <a:noFill/>
                </a:ln>
                <a:solidFill>
                  <a:schemeClr val="tx1"/>
                </a:solidFill>
                <a:effectLst/>
                <a:uLnTx/>
                <a:uFillTx/>
                <a:latin typeface="+mj-lt"/>
                <a:ea typeface="+mj-ea"/>
                <a:cs typeface="+mj-cs"/>
              </a:rPr>
              <a:t> i </a:t>
            </a:r>
            <a:r>
              <a:rPr kumimoji="0" lang="en-US" sz="3000" b="1" i="0" u="none" strike="noStrike" kern="1200" cap="none" spc="0" normalizeH="0" baseline="0" noProof="0" err="1">
                <a:ln>
                  <a:noFill/>
                </a:ln>
                <a:solidFill>
                  <a:schemeClr val="tx1"/>
                </a:solidFill>
                <a:effectLst/>
                <a:uLnTx/>
                <a:uFillTx/>
                <a:latin typeface="+mj-lt"/>
                <a:ea typeface="+mj-ea"/>
                <a:cs typeface="+mj-cs"/>
              </a:rPr>
              <a:t>juni</a:t>
            </a:r>
            <a:r>
              <a:rPr kumimoji="0" lang="en-US" sz="3000" b="1" i="0" u="none" strike="noStrike" kern="1200" cap="none" spc="0" normalizeH="0" baseline="0" noProof="0">
                <a:ln>
                  <a:noFill/>
                </a:ln>
                <a:solidFill>
                  <a:schemeClr val="tx1"/>
                </a:solidFill>
                <a:effectLst/>
                <a:uLnTx/>
                <a:uFillTx/>
                <a:latin typeface="+mj-lt"/>
                <a:ea typeface="+mj-ea"/>
                <a:cs typeface="+mj-cs"/>
              </a:rPr>
              <a:t> </a:t>
            </a:r>
            <a:r>
              <a:rPr kumimoji="0" lang="en-US" sz="3000" b="1" i="0" u="none" strike="noStrike" kern="1200" cap="none" spc="0" normalizeH="0" baseline="0" noProof="0" err="1">
                <a:ln>
                  <a:noFill/>
                </a:ln>
                <a:solidFill>
                  <a:schemeClr val="tx1"/>
                </a:solidFill>
                <a:effectLst/>
                <a:uLnTx/>
                <a:uFillTx/>
                <a:latin typeface="+mj-lt"/>
                <a:ea typeface="+mj-ea"/>
                <a:cs typeface="+mj-cs"/>
              </a:rPr>
              <a:t>til</a:t>
            </a:r>
            <a:r>
              <a:rPr kumimoji="0" lang="en-US" sz="3000" b="1" i="0" u="none" strike="noStrike" kern="1200" cap="none" spc="0" normalizeH="0" baseline="0" noProof="0">
                <a:ln>
                  <a:noFill/>
                </a:ln>
                <a:solidFill>
                  <a:schemeClr val="tx1"/>
                </a:solidFill>
                <a:effectLst/>
                <a:uLnTx/>
                <a:uFillTx/>
                <a:latin typeface="+mj-lt"/>
                <a:ea typeface="+mj-ea"/>
                <a:cs typeface="+mj-cs"/>
              </a:rPr>
              <a:t> </a:t>
            </a:r>
            <a:r>
              <a:rPr kumimoji="0" lang="en-US" sz="3000" b="1" i="0" u="none" strike="noStrike" kern="1200" cap="none" spc="0" normalizeH="0" baseline="0" noProof="0" err="1">
                <a:ln>
                  <a:noFill/>
                </a:ln>
                <a:solidFill>
                  <a:schemeClr val="tx1"/>
                </a:solidFill>
                <a:effectLst/>
                <a:uLnTx/>
                <a:uFillTx/>
                <a:latin typeface="+mj-lt"/>
                <a:ea typeface="+mj-ea"/>
                <a:cs typeface="+mj-cs"/>
              </a:rPr>
              <a:t>politisk</a:t>
            </a:r>
            <a:r>
              <a:rPr kumimoji="0" lang="en-US" sz="3000" b="1" i="0" u="none" strike="noStrike" kern="1200" cap="none" spc="0" normalizeH="0" baseline="0" noProof="0">
                <a:ln>
                  <a:noFill/>
                </a:ln>
                <a:solidFill>
                  <a:schemeClr val="tx1"/>
                </a:solidFill>
                <a:effectLst/>
                <a:uLnTx/>
                <a:uFillTx/>
                <a:latin typeface="+mj-lt"/>
                <a:ea typeface="+mj-ea"/>
                <a:cs typeface="+mj-cs"/>
              </a:rPr>
              <a:t> </a:t>
            </a:r>
            <a:r>
              <a:rPr kumimoji="0" lang="en-US" sz="3000" b="1" i="0" u="none" strike="noStrike" kern="1200" cap="none" spc="0" normalizeH="0" baseline="0" noProof="0" err="1">
                <a:ln>
                  <a:noFill/>
                </a:ln>
                <a:solidFill>
                  <a:schemeClr val="tx1"/>
                </a:solidFill>
                <a:effectLst/>
                <a:uLnTx/>
                <a:uFillTx/>
                <a:latin typeface="+mj-lt"/>
                <a:ea typeface="+mj-ea"/>
                <a:cs typeface="+mj-cs"/>
              </a:rPr>
              <a:t>behandling</a:t>
            </a:r>
            <a:r>
              <a:rPr kumimoji="0" lang="en-US" sz="3000" b="1" i="0" u="none" strike="noStrike" kern="1200" cap="none" spc="0" normalizeH="0" baseline="0" noProof="0">
                <a:ln>
                  <a:noFill/>
                </a:ln>
                <a:solidFill>
                  <a:schemeClr val="tx1"/>
                </a:solidFill>
                <a:effectLst/>
                <a:uLnTx/>
                <a:uFillTx/>
                <a:latin typeface="+mj-lt"/>
                <a:ea typeface="+mj-ea"/>
                <a:cs typeface="+mj-cs"/>
              </a:rPr>
              <a:t> i </a:t>
            </a:r>
            <a:r>
              <a:rPr kumimoji="0" lang="en-US" sz="3000" b="1" i="0" u="none" strike="noStrike" kern="1200" cap="none" spc="0" normalizeH="0" baseline="0" noProof="0" err="1">
                <a:ln>
                  <a:noFill/>
                </a:ln>
                <a:solidFill>
                  <a:schemeClr val="tx1"/>
                </a:solidFill>
                <a:effectLst/>
                <a:uLnTx/>
                <a:uFillTx/>
                <a:latin typeface="+mj-lt"/>
                <a:ea typeface="+mj-ea"/>
                <a:cs typeface="+mj-cs"/>
              </a:rPr>
              <a:t>Kommunestyret</a:t>
            </a:r>
            <a:r>
              <a:rPr kumimoji="0" lang="en-US" sz="3000" b="1" i="0" u="none" strike="noStrike" kern="1200" cap="none" spc="0" normalizeH="0" baseline="0" noProof="0">
                <a:ln>
                  <a:noFill/>
                </a:ln>
                <a:solidFill>
                  <a:schemeClr val="tx1"/>
                </a:solidFill>
                <a:effectLst/>
                <a:uLnTx/>
                <a:uFillTx/>
                <a:latin typeface="+mj-lt"/>
                <a:ea typeface="+mj-ea"/>
                <a:cs typeface="+mj-cs"/>
              </a:rPr>
              <a:t> i </a:t>
            </a:r>
            <a:r>
              <a:rPr kumimoji="0" lang="en-US" sz="3000" b="1" i="0" u="none" strike="noStrike" kern="1200" cap="none" spc="0" normalizeH="0" baseline="0" noProof="0" err="1">
                <a:ln>
                  <a:noFill/>
                </a:ln>
                <a:solidFill>
                  <a:schemeClr val="tx1"/>
                </a:solidFill>
                <a:effectLst/>
                <a:uLnTx/>
                <a:uFillTx/>
                <a:latin typeface="+mj-lt"/>
                <a:ea typeface="+mj-ea"/>
                <a:cs typeface="+mj-cs"/>
              </a:rPr>
              <a:t>desember</a:t>
            </a:r>
            <a:r>
              <a:rPr kumimoji="0" lang="en-US" sz="3000" b="1" i="0" u="none" strike="noStrike" kern="1200" cap="none" spc="0" normalizeH="0" baseline="0" noProof="0">
                <a:ln>
                  <a:noFill/>
                </a:ln>
                <a:solidFill>
                  <a:schemeClr val="tx1"/>
                </a:solidFill>
                <a:effectLst/>
                <a:uLnTx/>
                <a:uFillTx/>
                <a:latin typeface="+mj-lt"/>
                <a:ea typeface="+mj-ea"/>
                <a:cs typeface="+mj-cs"/>
              </a:rPr>
              <a:t>!</a:t>
            </a:r>
            <a:br>
              <a:rPr kumimoji="0" lang="en-US" sz="3000" b="1" i="0" u="none" strike="noStrike" kern="1200" cap="none" spc="0" normalizeH="0" baseline="0" noProof="0">
                <a:ln>
                  <a:noFill/>
                </a:ln>
                <a:solidFill>
                  <a:schemeClr val="tx1"/>
                </a:solidFill>
                <a:effectLst/>
                <a:uLnTx/>
                <a:uFillTx/>
                <a:latin typeface="+mj-lt"/>
                <a:ea typeface="+mj-ea"/>
                <a:cs typeface="+mj-cs"/>
              </a:rPr>
            </a:br>
            <a:r>
              <a:rPr kumimoji="0" lang="en-US" sz="3000" b="0" i="1" u="none" strike="noStrike" kern="1200" cap="none" spc="0" normalizeH="0" baseline="0" noProof="0">
                <a:ln>
                  <a:noFill/>
                </a:ln>
                <a:solidFill>
                  <a:schemeClr val="tx1"/>
                </a:solidFill>
                <a:effectLst/>
                <a:uLnTx/>
                <a:uFillTx/>
                <a:latin typeface="+mj-lt"/>
                <a:ea typeface="+mj-ea"/>
                <a:cs typeface="+mj-cs"/>
              </a:rPr>
              <a:t>                       </a:t>
            </a:r>
            <a:br>
              <a:rPr kumimoji="0" lang="en-US" sz="3000" b="0" i="1" u="none" strike="noStrike" kern="1200" cap="none" spc="0" normalizeH="0" baseline="0" noProof="0">
                <a:ln>
                  <a:noFill/>
                </a:ln>
                <a:solidFill>
                  <a:schemeClr val="tx1"/>
                </a:solidFill>
                <a:effectLst/>
                <a:uLnTx/>
                <a:uFillTx/>
                <a:latin typeface="+mj-lt"/>
                <a:ea typeface="+mj-ea"/>
                <a:cs typeface="+mj-cs"/>
              </a:rPr>
            </a:br>
            <a:r>
              <a:rPr kumimoji="0" lang="en-US" sz="2200" b="0" i="1" u="none" strike="noStrike" kern="1200" cap="none" spc="0" normalizeH="0" baseline="0" noProof="0" err="1">
                <a:ln>
                  <a:noFill/>
                </a:ln>
                <a:solidFill>
                  <a:schemeClr val="tx1"/>
                </a:solidFill>
                <a:effectLst/>
                <a:uLnTx/>
                <a:uFillTx/>
                <a:latin typeface="+mj-lt"/>
                <a:ea typeface="+mj-ea"/>
                <a:cs typeface="+mj-cs"/>
              </a:rPr>
              <a:t>Informasjon</a:t>
            </a:r>
            <a:r>
              <a:rPr kumimoji="0" lang="en-US" sz="2200" b="0" i="1" u="none" strike="noStrike" kern="1200" cap="none" spc="0" normalizeH="0" baseline="0" noProof="0">
                <a:ln>
                  <a:noFill/>
                </a:ln>
                <a:solidFill>
                  <a:schemeClr val="tx1"/>
                </a:solidFill>
                <a:effectLst/>
                <a:uLnTx/>
                <a:uFillTx/>
                <a:latin typeface="+mj-lt"/>
                <a:ea typeface="+mj-ea"/>
                <a:cs typeface="+mj-cs"/>
              </a:rPr>
              <a:t> om </a:t>
            </a:r>
            <a:r>
              <a:rPr kumimoji="0" lang="en-US" sz="2200" b="0" i="1" u="none" strike="noStrike" kern="1200" cap="none" spc="0" normalizeH="0" baseline="0" noProof="0" err="1">
                <a:ln>
                  <a:noFill/>
                </a:ln>
                <a:solidFill>
                  <a:schemeClr val="tx1"/>
                </a:solidFill>
                <a:effectLst/>
                <a:uLnTx/>
                <a:uFillTx/>
                <a:latin typeface="+mj-lt"/>
                <a:ea typeface="+mj-ea"/>
                <a:cs typeface="+mj-cs"/>
              </a:rPr>
              <a:t>prosess</a:t>
            </a:r>
            <a:r>
              <a:rPr kumimoji="0" lang="en-US" sz="2200" b="0" i="1" u="none" strike="noStrike" kern="1200" cap="none" spc="0" normalizeH="0" baseline="0" noProof="0">
                <a:ln>
                  <a:noFill/>
                </a:ln>
                <a:solidFill>
                  <a:schemeClr val="tx1"/>
                </a:solidFill>
                <a:effectLst/>
                <a:uLnTx/>
                <a:uFillTx/>
                <a:latin typeface="+mj-lt"/>
                <a:ea typeface="+mj-ea"/>
                <a:cs typeface="+mj-cs"/>
              </a:rPr>
              <a:t> v. </a:t>
            </a:r>
            <a:r>
              <a:rPr kumimoji="0" lang="en-US" sz="2200" b="0" i="1" u="none" strike="noStrike" kern="1200" cap="none" spc="0" normalizeH="0" baseline="0" noProof="0" err="1">
                <a:ln>
                  <a:noFill/>
                </a:ln>
                <a:solidFill>
                  <a:schemeClr val="tx1"/>
                </a:solidFill>
                <a:effectLst/>
                <a:uLnTx/>
                <a:uFillTx/>
                <a:latin typeface="+mj-lt"/>
                <a:ea typeface="+mj-ea"/>
                <a:cs typeface="+mj-cs"/>
              </a:rPr>
              <a:t>Kommunalsjef</a:t>
            </a:r>
            <a:r>
              <a:rPr kumimoji="0" lang="en-US" sz="2200" b="0" i="1" u="none" strike="noStrike" kern="1200" cap="none" spc="0" normalizeH="0" baseline="0" noProof="0">
                <a:ln>
                  <a:noFill/>
                </a:ln>
                <a:solidFill>
                  <a:schemeClr val="tx1"/>
                </a:solidFill>
                <a:effectLst/>
                <a:uLnTx/>
                <a:uFillTx/>
                <a:latin typeface="+mj-lt"/>
                <a:ea typeface="+mj-ea"/>
                <a:cs typeface="+mj-cs"/>
              </a:rPr>
              <a:t> for </a:t>
            </a:r>
            <a:r>
              <a:rPr kumimoji="0" lang="en-US" sz="2200" b="0" i="1" u="none" strike="noStrike" kern="1200" cap="none" spc="0" normalizeH="0" baseline="0" noProof="0" err="1">
                <a:ln>
                  <a:noFill/>
                </a:ln>
                <a:solidFill>
                  <a:schemeClr val="tx1"/>
                </a:solidFill>
                <a:effectLst/>
                <a:uLnTx/>
                <a:uFillTx/>
                <a:latin typeface="+mj-lt"/>
                <a:ea typeface="+mj-ea"/>
                <a:cs typeface="+mj-cs"/>
              </a:rPr>
              <a:t>kommunalområde</a:t>
            </a:r>
            <a:r>
              <a:rPr kumimoji="0" lang="en-US" sz="2200" b="0" i="1" u="none" strike="noStrike" kern="1200" cap="none" spc="0" normalizeH="0" baseline="0" noProof="0">
                <a:ln>
                  <a:noFill/>
                </a:ln>
                <a:solidFill>
                  <a:schemeClr val="tx1"/>
                </a:solidFill>
                <a:effectLst/>
                <a:uLnTx/>
                <a:uFillTx/>
                <a:latin typeface="+mj-lt"/>
                <a:ea typeface="+mj-ea"/>
                <a:cs typeface="+mj-cs"/>
              </a:rPr>
              <a:t> </a:t>
            </a:r>
            <a:r>
              <a:rPr kumimoji="0" lang="en-US" sz="2200" b="0" i="1" u="none" strike="noStrike" kern="1200" cap="none" spc="0" normalizeH="0" baseline="0" noProof="0" err="1">
                <a:ln>
                  <a:noFill/>
                </a:ln>
                <a:solidFill>
                  <a:schemeClr val="tx1"/>
                </a:solidFill>
                <a:effectLst/>
                <a:uLnTx/>
                <a:uFillTx/>
                <a:latin typeface="+mj-lt"/>
                <a:ea typeface="+mj-ea"/>
                <a:cs typeface="+mj-cs"/>
              </a:rPr>
              <a:t>Oppvekst</a:t>
            </a:r>
            <a:r>
              <a:rPr kumimoji="0" lang="en-US" sz="2200" b="0" i="1" u="none" strike="noStrike" kern="1200" cap="none" spc="0" normalizeH="0" baseline="0" noProof="0">
                <a:ln>
                  <a:noFill/>
                </a:ln>
                <a:solidFill>
                  <a:schemeClr val="tx1"/>
                </a:solidFill>
                <a:effectLst/>
                <a:uLnTx/>
                <a:uFillTx/>
                <a:latin typeface="+mj-lt"/>
                <a:ea typeface="+mj-ea"/>
                <a:cs typeface="+mj-cs"/>
              </a:rPr>
              <a:t>.</a:t>
            </a:r>
            <a:br>
              <a:rPr kumimoji="0" lang="en-US" sz="3000" b="0" i="1" u="none" strike="noStrike" kern="1200" cap="none" spc="0" normalizeH="0" baseline="0" noProof="0">
                <a:ln>
                  <a:noFill/>
                </a:ln>
                <a:solidFill>
                  <a:schemeClr val="tx1"/>
                </a:solidFill>
                <a:effectLst/>
                <a:uLnTx/>
                <a:uFillTx/>
                <a:latin typeface="+mj-lt"/>
                <a:ea typeface="+mj-ea"/>
                <a:cs typeface="+mj-cs"/>
              </a:rPr>
            </a:br>
            <a:endParaRPr lang="en-US" sz="3000" kern="1200">
              <a:solidFill>
                <a:schemeClr val="tx1"/>
              </a:solidFill>
              <a:latin typeface="+mj-lt"/>
              <a:ea typeface="+mj-ea"/>
              <a:cs typeface="+mj-cs"/>
            </a:endParaRPr>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96655E52-886D-6489-54A0-2BED2AD52DEA}"/>
              </a:ext>
            </a:extLst>
          </p:cNvPr>
          <p:cNvPicPr>
            <a:picLocks noChangeAspect="1"/>
          </p:cNvPicPr>
          <p:nvPr/>
        </p:nvPicPr>
        <p:blipFill>
          <a:blip r:embed="rId2"/>
          <a:stretch>
            <a:fillRect/>
          </a:stretch>
        </p:blipFill>
        <p:spPr>
          <a:xfrm>
            <a:off x="10376263" y="123205"/>
            <a:ext cx="1265621" cy="424192"/>
          </a:xfrm>
          <a:prstGeom prst="rect">
            <a:avLst/>
          </a:prstGeom>
        </p:spPr>
      </p:pic>
    </p:spTree>
    <p:extLst>
      <p:ext uri="{BB962C8B-B14F-4D97-AF65-F5344CB8AC3E}">
        <p14:creationId xmlns:p14="http://schemas.microsoft.com/office/powerpoint/2010/main" val="23552797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31" name="Rectangle 30">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819790A4-D217-7DD4-D7F1-065C55321C1C}"/>
              </a:ext>
            </a:extLst>
          </p:cNvPr>
          <p:cNvSpPr>
            <a:spLocks noGrp="1"/>
          </p:cNvSpPr>
          <p:nvPr>
            <p:ph type="title"/>
          </p:nvPr>
        </p:nvSpPr>
        <p:spPr>
          <a:xfrm>
            <a:off x="1057025" y="922644"/>
            <a:ext cx="5040285" cy="1169585"/>
          </a:xfrm>
        </p:spPr>
        <p:txBody>
          <a:bodyPr anchor="b">
            <a:normAutofit/>
          </a:bodyPr>
          <a:lstStyle/>
          <a:p>
            <a:r>
              <a:rPr lang="nb-NO" sz="3700">
                <a:ea typeface="Calibri Light"/>
                <a:cs typeface="Calibri Light"/>
              </a:rPr>
              <a:t>Ungdomstrinn lokaliseres på Kragerø skole</a:t>
            </a:r>
          </a:p>
        </p:txBody>
      </p:sp>
      <p:sp>
        <p:nvSpPr>
          <p:cNvPr id="36" name="Rectangle 35">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45B2B59F-3C56-8B89-CAD6-520B1D4D80D9}"/>
              </a:ext>
            </a:extLst>
          </p:cNvPr>
          <p:cNvSpPr>
            <a:spLocks noGrp="1"/>
          </p:cNvSpPr>
          <p:nvPr>
            <p:ph idx="1"/>
          </p:nvPr>
        </p:nvSpPr>
        <p:spPr>
          <a:xfrm>
            <a:off x="1055715" y="2508105"/>
            <a:ext cx="5040285" cy="3632493"/>
          </a:xfrm>
        </p:spPr>
        <p:txBody>
          <a:bodyPr vert="horz" lIns="91440" tIns="45720" rIns="91440" bIns="45720" rtlCol="0" anchor="ctr">
            <a:normAutofit/>
          </a:bodyPr>
          <a:lstStyle/>
          <a:p>
            <a:pPr marL="0" indent="0">
              <a:buNone/>
            </a:pPr>
            <a:r>
              <a:rPr lang="nb-NO" sz="2000">
                <a:ea typeface="Calibri"/>
                <a:cs typeface="Calibri"/>
              </a:rPr>
              <a:t>Ombygging = 24 000 000</a:t>
            </a:r>
          </a:p>
          <a:p>
            <a:pPr marL="0" indent="0">
              <a:buNone/>
            </a:pPr>
            <a:r>
              <a:rPr lang="nb-NO" sz="2000">
                <a:ea typeface="Calibri"/>
                <a:cs typeface="Calibri"/>
              </a:rPr>
              <a:t>Leie av midlertidige skolebygg 500 000</a:t>
            </a:r>
          </a:p>
          <a:p>
            <a:pPr marL="0" indent="0">
              <a:buNone/>
            </a:pPr>
            <a:r>
              <a:rPr lang="nb-NO" sz="2000">
                <a:ea typeface="Calibri"/>
                <a:cs typeface="Calibri"/>
              </a:rPr>
              <a:t>50 flere ungdommer må ha skoleskyss</a:t>
            </a:r>
          </a:p>
          <a:p>
            <a:pPr marL="0" indent="0">
              <a:buNone/>
            </a:pPr>
            <a:endParaRPr lang="nb-NO" sz="2000">
              <a:ea typeface="Calibri"/>
              <a:cs typeface="Calibri"/>
            </a:endParaRPr>
          </a:p>
          <a:p>
            <a:pPr>
              <a:buNone/>
            </a:pPr>
            <a:r>
              <a:rPr lang="nb-NO" sz="2000" i="1">
                <a:ea typeface="Calibri"/>
                <a:cs typeface="Calibri"/>
              </a:rPr>
              <a:t>Det opprettes barneskole på Kalstad i lokalene som Kragerø Læringssenter og NAV-flyktning bruker i dag.</a:t>
            </a:r>
            <a:endParaRPr lang="nb-NO" sz="2000">
              <a:ea typeface="Calibri"/>
              <a:cs typeface="Calibri"/>
            </a:endParaRPr>
          </a:p>
          <a:p>
            <a:pPr>
              <a:buNone/>
            </a:pPr>
            <a:r>
              <a:rPr lang="nb-NO" sz="2000" i="1">
                <a:ea typeface="Calibri"/>
                <a:cs typeface="Calibri"/>
              </a:rPr>
              <a:t>Ungdomstrinn, Kragerø læringssenter og NAV - flyktning samlokaliseres på Kragerø skole.</a:t>
            </a:r>
            <a:r>
              <a:rPr lang="nb-NO" sz="2000">
                <a:ea typeface="Calibri"/>
                <a:cs typeface="Calibri"/>
              </a:rPr>
              <a:t> </a:t>
            </a:r>
          </a:p>
          <a:p>
            <a:pPr marL="0" indent="0">
              <a:buNone/>
            </a:pPr>
            <a:endParaRPr lang="nb-NO" sz="2000">
              <a:ea typeface="Calibri"/>
              <a:cs typeface="Calibri"/>
            </a:endParaRPr>
          </a:p>
          <a:p>
            <a:pPr marL="0" indent="0">
              <a:buNone/>
            </a:pPr>
            <a:endParaRPr lang="nb-NO" sz="2000">
              <a:cs typeface="Calibri"/>
            </a:endParaRPr>
          </a:p>
        </p:txBody>
      </p:sp>
      <p:pic>
        <p:nvPicPr>
          <p:cNvPr id="4" name="Bilde 3" descr="Et bilde som inneholder skjermbilde, tekst, line, Plottdiagram&#10;&#10;Automatisk generert beskrivelse">
            <a:extLst>
              <a:ext uri="{FF2B5EF4-FFF2-40B4-BE49-F238E27FC236}">
                <a16:creationId xmlns:a16="http://schemas.microsoft.com/office/drawing/2014/main" id="{C12D1332-5964-E16A-8A75-5E5F77840957}"/>
              </a:ext>
            </a:extLst>
          </p:cNvPr>
          <p:cNvPicPr>
            <a:picLocks noChangeAspect="1"/>
          </p:cNvPicPr>
          <p:nvPr/>
        </p:nvPicPr>
        <p:blipFill>
          <a:blip r:embed="rId2"/>
          <a:stretch>
            <a:fillRect/>
          </a:stretch>
        </p:blipFill>
        <p:spPr>
          <a:xfrm>
            <a:off x="6946667" y="1154129"/>
            <a:ext cx="4389120" cy="1821485"/>
          </a:xfrm>
          <a:prstGeom prst="rect">
            <a:avLst/>
          </a:prstGeom>
        </p:spPr>
      </p:pic>
      <p:pic>
        <p:nvPicPr>
          <p:cNvPr id="5" name="Bilde 4" descr="Et bilde som inneholder skjermbilde, line, Plottdiagram, tekst&#10;&#10;Automatisk generert beskrivelse">
            <a:extLst>
              <a:ext uri="{FF2B5EF4-FFF2-40B4-BE49-F238E27FC236}">
                <a16:creationId xmlns:a16="http://schemas.microsoft.com/office/drawing/2014/main" id="{5AF02A30-C6D4-BBAE-339F-B54C9A639EE1}"/>
              </a:ext>
            </a:extLst>
          </p:cNvPr>
          <p:cNvPicPr>
            <a:picLocks noChangeAspect="1"/>
          </p:cNvPicPr>
          <p:nvPr/>
        </p:nvPicPr>
        <p:blipFill>
          <a:blip r:embed="rId3"/>
          <a:stretch>
            <a:fillRect/>
          </a:stretch>
        </p:blipFill>
        <p:spPr>
          <a:xfrm>
            <a:off x="6946667" y="3965891"/>
            <a:ext cx="4389120" cy="1799539"/>
          </a:xfrm>
          <a:prstGeom prst="rect">
            <a:avLst/>
          </a:prstGeom>
        </p:spPr>
      </p:pic>
    </p:spTree>
    <p:extLst>
      <p:ext uri="{BB962C8B-B14F-4D97-AF65-F5344CB8AC3E}">
        <p14:creationId xmlns:p14="http://schemas.microsoft.com/office/powerpoint/2010/main" val="349262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0">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F54B2FF-922C-42BC-7D8F-F6CD2E49A3B7}"/>
              </a:ext>
            </a:extLst>
          </p:cNvPr>
          <p:cNvSpPr>
            <a:spLocks noGrp="1"/>
          </p:cNvSpPr>
          <p:nvPr>
            <p:ph type="title"/>
          </p:nvPr>
        </p:nvSpPr>
        <p:spPr>
          <a:xfrm>
            <a:off x="589560" y="856180"/>
            <a:ext cx="5279408" cy="1128068"/>
          </a:xfrm>
        </p:spPr>
        <p:txBody>
          <a:bodyPr anchor="ctr">
            <a:normAutofit/>
          </a:bodyPr>
          <a:lstStyle/>
          <a:p>
            <a:r>
              <a:rPr lang="nb-NO" sz="3700">
                <a:ea typeface="Calibri Light"/>
                <a:cs typeface="Calibri Light"/>
              </a:rPr>
              <a:t>Ungdomstrinn lokaliseres på Kalstad</a:t>
            </a:r>
            <a:endParaRPr lang="nb-NO" sz="3700"/>
          </a:p>
        </p:txBody>
      </p:sp>
      <p:grpSp>
        <p:nvGrpSpPr>
          <p:cNvPr id="32"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199C6910-68AA-391D-A40A-34EF01386EEF}"/>
              </a:ext>
            </a:extLst>
          </p:cNvPr>
          <p:cNvSpPr>
            <a:spLocks noGrp="1"/>
          </p:cNvSpPr>
          <p:nvPr>
            <p:ph idx="1"/>
          </p:nvPr>
        </p:nvSpPr>
        <p:spPr>
          <a:xfrm>
            <a:off x="590719" y="2330505"/>
            <a:ext cx="5278066" cy="3979585"/>
          </a:xfrm>
        </p:spPr>
        <p:txBody>
          <a:bodyPr vert="horz" lIns="91440" tIns="45720" rIns="91440" bIns="45720" rtlCol="0" anchor="ctr">
            <a:normAutofit/>
          </a:bodyPr>
          <a:lstStyle/>
          <a:p>
            <a:pPr marL="0" indent="0">
              <a:buNone/>
            </a:pPr>
            <a:r>
              <a:rPr lang="nb-NO" sz="2000">
                <a:cs typeface="Calibri" panose="020F0502020204030204"/>
              </a:rPr>
              <a:t>Ombygging = 24 000 000</a:t>
            </a:r>
            <a:endParaRPr lang="en-US" sz="2000">
              <a:cs typeface="Calibri" panose="020F0502020204030204"/>
            </a:endParaRPr>
          </a:p>
          <a:p>
            <a:pPr marL="0" indent="0">
              <a:buNone/>
            </a:pPr>
            <a:r>
              <a:rPr lang="nb-NO" sz="2000">
                <a:cs typeface="Calibri" panose="020F0502020204030204"/>
              </a:rPr>
              <a:t>Leie av midlertidige skolebygg 500 000</a:t>
            </a:r>
            <a:endParaRPr lang="en-US" sz="2000">
              <a:cs typeface="Calibri" panose="020F0502020204030204"/>
            </a:endParaRPr>
          </a:p>
          <a:p>
            <a:pPr marL="0" indent="0">
              <a:buNone/>
            </a:pPr>
            <a:r>
              <a:rPr lang="nb-NO" sz="2000">
                <a:cs typeface="Calibri"/>
              </a:rPr>
              <a:t>50 flere ungdommer må ha skoleskyss</a:t>
            </a:r>
          </a:p>
          <a:p>
            <a:pPr marL="0" indent="0">
              <a:buNone/>
            </a:pPr>
            <a:endParaRPr lang="nb-NO" sz="2000">
              <a:cs typeface="Calibri"/>
            </a:endParaRPr>
          </a:p>
          <a:p>
            <a:pPr>
              <a:buNone/>
            </a:pPr>
            <a:r>
              <a:rPr lang="nb-NO" sz="2000" i="1">
                <a:cs typeface="Calibri"/>
              </a:rPr>
              <a:t>Det opprettes en ny ungdomsskole i lokalene som Kragerø Læringssenter og NAV-flyktning bruker i dag.</a:t>
            </a:r>
            <a:endParaRPr lang="nb-NO" sz="2000">
              <a:cs typeface="Calibri"/>
            </a:endParaRPr>
          </a:p>
          <a:p>
            <a:pPr>
              <a:buNone/>
            </a:pPr>
            <a:r>
              <a:rPr lang="nb-NO" sz="2000" i="1">
                <a:cs typeface="Calibri"/>
              </a:rPr>
              <a:t>Barnetrinnet på Kragerø skole samlokaliseres med Kragerø Læringssenter og NAV-flyktning på Kragerø skole.  </a:t>
            </a:r>
            <a:endParaRPr lang="nb-NO" sz="2000">
              <a:cs typeface="Calibri"/>
            </a:endParaRPr>
          </a:p>
          <a:p>
            <a:pPr marL="0" indent="0">
              <a:buNone/>
            </a:pPr>
            <a:endParaRPr lang="nb-NO" sz="2000">
              <a:cs typeface="Calibri"/>
            </a:endParaRPr>
          </a:p>
        </p:txBody>
      </p:sp>
      <p:sp>
        <p:nvSpPr>
          <p:cNvPr id="35"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e 5" descr="Et bilde som inneholder line, Plottdiagram, nummer, tekst&#10;&#10;Automatisk generert beskrivelse">
            <a:extLst>
              <a:ext uri="{FF2B5EF4-FFF2-40B4-BE49-F238E27FC236}">
                <a16:creationId xmlns:a16="http://schemas.microsoft.com/office/drawing/2014/main" id="{87949976-A632-9A82-0F1D-EEDC1C611F6D}"/>
              </a:ext>
            </a:extLst>
          </p:cNvPr>
          <p:cNvPicPr>
            <a:picLocks noChangeAspect="1"/>
          </p:cNvPicPr>
          <p:nvPr/>
        </p:nvPicPr>
        <p:blipFill rotWithShape="1">
          <a:blip r:embed="rId2"/>
          <a:srcRect l="18412" r="16992" b="2"/>
          <a:stretch/>
        </p:blipFill>
        <p:spPr>
          <a:xfrm>
            <a:off x="7083423" y="581892"/>
            <a:ext cx="4397433" cy="2518756"/>
          </a:xfrm>
          <a:prstGeom prst="rect">
            <a:avLst/>
          </a:prstGeom>
        </p:spPr>
      </p:pic>
      <p:sp>
        <p:nvSpPr>
          <p:cNvPr id="37" name="Rectangle 22">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descr="Et bilde som inneholder skjermbilde, line, Plottdiagram, tekst&#10;&#10;Automatisk generert beskrivelse">
            <a:extLst>
              <a:ext uri="{FF2B5EF4-FFF2-40B4-BE49-F238E27FC236}">
                <a16:creationId xmlns:a16="http://schemas.microsoft.com/office/drawing/2014/main" id="{B15DB7A6-03A2-9640-DA08-722220EC6ADF}"/>
              </a:ext>
            </a:extLst>
          </p:cNvPr>
          <p:cNvPicPr>
            <a:picLocks noChangeAspect="1"/>
          </p:cNvPicPr>
          <p:nvPr/>
        </p:nvPicPr>
        <p:blipFill rotWithShape="1">
          <a:blip r:embed="rId3"/>
          <a:srcRect l="28450" r="-2" b="-2"/>
          <a:stretch/>
        </p:blipFill>
        <p:spPr>
          <a:xfrm>
            <a:off x="7083423" y="3707894"/>
            <a:ext cx="4395569" cy="2518756"/>
          </a:xfrm>
          <a:prstGeom prst="rect">
            <a:avLst/>
          </a:prstGeom>
        </p:spPr>
      </p:pic>
    </p:spTree>
    <p:extLst>
      <p:ext uri="{BB962C8B-B14F-4D97-AF65-F5344CB8AC3E}">
        <p14:creationId xmlns:p14="http://schemas.microsoft.com/office/powerpoint/2010/main" val="1589187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4ABE196-41F0-1273-653C-9DB655A43B0B}"/>
              </a:ext>
            </a:extLst>
          </p:cNvPr>
          <p:cNvSpPr>
            <a:spLocks noGrp="1"/>
          </p:cNvSpPr>
          <p:nvPr>
            <p:ph type="title"/>
          </p:nvPr>
        </p:nvSpPr>
        <p:spPr>
          <a:xfrm>
            <a:off x="1043631" y="809898"/>
            <a:ext cx="10173010" cy="1554480"/>
          </a:xfrm>
        </p:spPr>
        <p:txBody>
          <a:bodyPr anchor="ctr">
            <a:normAutofit/>
          </a:bodyPr>
          <a:lstStyle/>
          <a:p>
            <a:r>
              <a:rPr lang="nb-NO" sz="4800">
                <a:ea typeface="Calibri Light"/>
                <a:cs typeface="Calibri Light"/>
              </a:rPr>
              <a:t>Økonomiske konsekvenser - drift</a:t>
            </a:r>
            <a:endParaRPr lang="nb-NO" sz="4800"/>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kstSylinder 5">
            <a:extLst>
              <a:ext uri="{FF2B5EF4-FFF2-40B4-BE49-F238E27FC236}">
                <a16:creationId xmlns:a16="http://schemas.microsoft.com/office/drawing/2014/main" id="{01E40DB5-4675-486A-6C76-8F57289D6BD6}"/>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b-NO"/>
          </a:p>
        </p:txBody>
      </p:sp>
      <p:graphicFrame>
        <p:nvGraphicFramePr>
          <p:cNvPr id="5" name="Plassholder for innhold 4">
            <a:extLst>
              <a:ext uri="{FF2B5EF4-FFF2-40B4-BE49-F238E27FC236}">
                <a16:creationId xmlns:a16="http://schemas.microsoft.com/office/drawing/2014/main" id="{49B216A8-1167-3548-C406-3A71C6BC6310}"/>
              </a:ext>
            </a:extLst>
          </p:cNvPr>
          <p:cNvGraphicFramePr>
            <a:graphicFrameLocks noGrp="1"/>
          </p:cNvGraphicFramePr>
          <p:nvPr>
            <p:ph idx="1"/>
            <p:extLst>
              <p:ext uri="{D42A27DB-BD31-4B8C-83A1-F6EECF244321}">
                <p14:modId xmlns:p14="http://schemas.microsoft.com/office/powerpoint/2010/main" val="204039211"/>
              </p:ext>
            </p:extLst>
          </p:nvPr>
        </p:nvGraphicFramePr>
        <p:xfrm>
          <a:off x="904797" y="3017519"/>
          <a:ext cx="10378053" cy="3209904"/>
        </p:xfrm>
        <a:graphic>
          <a:graphicData uri="http://schemas.openxmlformats.org/drawingml/2006/table">
            <a:tbl>
              <a:tblPr firstRow="1" firstCol="1" bandRow="1">
                <a:tableStyleId>{8799B23B-EC83-4686-B30A-512413B5E67A}</a:tableStyleId>
              </a:tblPr>
              <a:tblGrid>
                <a:gridCol w="4750461">
                  <a:extLst>
                    <a:ext uri="{9D8B030D-6E8A-4147-A177-3AD203B41FA5}">
                      <a16:colId xmlns:a16="http://schemas.microsoft.com/office/drawing/2014/main" val="2790509743"/>
                    </a:ext>
                  </a:extLst>
                </a:gridCol>
                <a:gridCol w="990693">
                  <a:extLst>
                    <a:ext uri="{9D8B030D-6E8A-4147-A177-3AD203B41FA5}">
                      <a16:colId xmlns:a16="http://schemas.microsoft.com/office/drawing/2014/main" val="4025506510"/>
                    </a:ext>
                  </a:extLst>
                </a:gridCol>
                <a:gridCol w="261722">
                  <a:extLst>
                    <a:ext uri="{9D8B030D-6E8A-4147-A177-3AD203B41FA5}">
                      <a16:colId xmlns:a16="http://schemas.microsoft.com/office/drawing/2014/main" val="3752676653"/>
                    </a:ext>
                  </a:extLst>
                </a:gridCol>
                <a:gridCol w="1389095">
                  <a:extLst>
                    <a:ext uri="{9D8B030D-6E8A-4147-A177-3AD203B41FA5}">
                      <a16:colId xmlns:a16="http://schemas.microsoft.com/office/drawing/2014/main" val="1001365436"/>
                    </a:ext>
                  </a:extLst>
                </a:gridCol>
                <a:gridCol w="1389095">
                  <a:extLst>
                    <a:ext uri="{9D8B030D-6E8A-4147-A177-3AD203B41FA5}">
                      <a16:colId xmlns:a16="http://schemas.microsoft.com/office/drawing/2014/main" val="1380002979"/>
                    </a:ext>
                  </a:extLst>
                </a:gridCol>
                <a:gridCol w="1389095">
                  <a:extLst>
                    <a:ext uri="{9D8B030D-6E8A-4147-A177-3AD203B41FA5}">
                      <a16:colId xmlns:a16="http://schemas.microsoft.com/office/drawing/2014/main" val="2785673567"/>
                    </a:ext>
                  </a:extLst>
                </a:gridCol>
                <a:gridCol w="207892">
                  <a:extLst>
                    <a:ext uri="{9D8B030D-6E8A-4147-A177-3AD203B41FA5}">
                      <a16:colId xmlns:a16="http://schemas.microsoft.com/office/drawing/2014/main" val="666951442"/>
                    </a:ext>
                  </a:extLst>
                </a:gridCol>
              </a:tblGrid>
              <a:tr h="340592">
                <a:tc gridSpan="2">
                  <a:txBody>
                    <a:bodyPr/>
                    <a:lstStyle/>
                    <a:p>
                      <a:r>
                        <a:rPr lang="nb-NO" sz="1900" b="1">
                          <a:effectLst/>
                        </a:rPr>
                        <a:t>DRIFT</a:t>
                      </a:r>
                      <a:endParaRPr lang="nb-NO" sz="1900">
                        <a:effectLst/>
                      </a:endParaRPr>
                    </a:p>
                  </a:txBody>
                  <a:tcPr marL="10125" marR="10125" marT="10125" marB="0" anchor="b"/>
                </a:tc>
                <a:tc hMerge="1">
                  <a:txBody>
                    <a:bodyPr/>
                    <a:lstStyle/>
                    <a:p>
                      <a:endParaRPr lang="nb-NO"/>
                    </a:p>
                  </a:txBody>
                  <a:tcPr/>
                </a:tc>
                <a:tc gridSpan="5">
                  <a:txBody>
                    <a:bodyPr/>
                    <a:lstStyle/>
                    <a:p>
                      <a:r>
                        <a:rPr lang="nb-NO" sz="1900">
                          <a:solidFill>
                            <a:srgbClr val="000000"/>
                          </a:solidFill>
                          <a:effectLst/>
                        </a:rPr>
                        <a:t>Konsekvenser Drift - skole</a:t>
                      </a:r>
                      <a:endParaRPr lang="nb-NO" sz="1900">
                        <a:effectLst/>
                      </a:endParaRPr>
                    </a:p>
                  </a:txBody>
                  <a:tcPr marL="10125" marR="10125" marT="10125" marB="0" anchor="b"/>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209742996"/>
                  </a:ext>
                </a:extLst>
              </a:tr>
              <a:tr h="340592">
                <a:tc>
                  <a:txBody>
                    <a:bodyPr/>
                    <a:lstStyle/>
                    <a:p>
                      <a:r>
                        <a:rPr lang="nb-NO" sz="1900">
                          <a:solidFill>
                            <a:srgbClr val="000000"/>
                          </a:solidFill>
                          <a:effectLst/>
                        </a:rPr>
                        <a:t>Alternativ</a:t>
                      </a:r>
                      <a:endParaRPr lang="nb-NO" sz="1900">
                        <a:effectLst/>
                      </a:endParaRPr>
                    </a:p>
                  </a:txBody>
                  <a:tcPr marL="10125" marR="10125" marT="10125" marB="0" anchor="b"/>
                </a:tc>
                <a:tc gridSpan="2">
                  <a:txBody>
                    <a:bodyPr/>
                    <a:lstStyle/>
                    <a:p>
                      <a:r>
                        <a:rPr lang="nb-NO" sz="1900">
                          <a:solidFill>
                            <a:srgbClr val="000000"/>
                          </a:solidFill>
                          <a:effectLst/>
                        </a:rPr>
                        <a:t>2025</a:t>
                      </a:r>
                      <a:endParaRPr lang="nb-NO" sz="1900">
                        <a:effectLst/>
                      </a:endParaRPr>
                    </a:p>
                  </a:txBody>
                  <a:tcPr marL="10125" marR="10125" marT="10125" marB="0" anchor="b"/>
                </a:tc>
                <a:tc hMerge="1">
                  <a:txBody>
                    <a:bodyPr/>
                    <a:lstStyle/>
                    <a:p>
                      <a:endParaRPr lang="nb-NO"/>
                    </a:p>
                  </a:txBody>
                  <a:tcPr/>
                </a:tc>
                <a:tc>
                  <a:txBody>
                    <a:bodyPr/>
                    <a:lstStyle/>
                    <a:p>
                      <a:r>
                        <a:rPr lang="nb-NO" sz="1900">
                          <a:solidFill>
                            <a:srgbClr val="000000"/>
                          </a:solidFill>
                          <a:effectLst/>
                        </a:rPr>
                        <a:t>2027</a:t>
                      </a:r>
                      <a:endParaRPr lang="nb-NO" sz="1900">
                        <a:effectLst/>
                      </a:endParaRPr>
                    </a:p>
                  </a:txBody>
                  <a:tcPr marL="10125" marR="10125" marT="10125" marB="0" anchor="b"/>
                </a:tc>
                <a:tc>
                  <a:txBody>
                    <a:bodyPr/>
                    <a:lstStyle/>
                    <a:p>
                      <a:r>
                        <a:rPr lang="nb-NO" sz="1900">
                          <a:solidFill>
                            <a:srgbClr val="000000"/>
                          </a:solidFill>
                          <a:effectLst/>
                        </a:rPr>
                        <a:t>2029</a:t>
                      </a:r>
                      <a:endParaRPr lang="nb-NO" sz="1900">
                        <a:effectLst/>
                      </a:endParaRPr>
                    </a:p>
                  </a:txBody>
                  <a:tcPr marL="10125" marR="10125" marT="10125" marB="0" anchor="b"/>
                </a:tc>
                <a:tc>
                  <a:txBody>
                    <a:bodyPr/>
                    <a:lstStyle/>
                    <a:p>
                      <a:r>
                        <a:rPr lang="nb-NO" sz="1900">
                          <a:solidFill>
                            <a:srgbClr val="000000"/>
                          </a:solidFill>
                          <a:effectLst/>
                        </a:rPr>
                        <a:t>2031</a:t>
                      </a:r>
                      <a:endParaRPr lang="nb-NO" sz="1900">
                        <a:effectLst/>
                      </a:endParaRPr>
                    </a:p>
                  </a:txBody>
                  <a:tcPr marL="10125" marR="10125" marT="10125" marB="0" anchor="b"/>
                </a:tc>
                <a:tc>
                  <a:txBody>
                    <a:bodyPr/>
                    <a:lstStyle/>
                    <a:p>
                      <a:r>
                        <a:rPr lang="nb-NO" sz="1900">
                          <a:effectLst/>
                        </a:rPr>
                        <a:t> </a:t>
                      </a:r>
                    </a:p>
                  </a:txBody>
                  <a:tcPr marL="0" marR="0" marT="0" marB="0" anchor="ctr"/>
                </a:tc>
                <a:extLst>
                  <a:ext uri="{0D108BD9-81ED-4DB2-BD59-A6C34878D82A}">
                    <a16:rowId xmlns:a16="http://schemas.microsoft.com/office/drawing/2014/main" val="3240410269"/>
                  </a:ext>
                </a:extLst>
              </a:tr>
              <a:tr h="632180">
                <a:tc>
                  <a:txBody>
                    <a:bodyPr/>
                    <a:lstStyle/>
                    <a:p>
                      <a:r>
                        <a:rPr lang="nb-NO" sz="1900">
                          <a:solidFill>
                            <a:srgbClr val="000000"/>
                          </a:solidFill>
                          <a:effectLst/>
                        </a:rPr>
                        <a:t>Ungdomstrinn lokaliseres til Sannidal ungdomsskole</a:t>
                      </a:r>
                      <a:endParaRPr lang="nb-NO" sz="1900">
                        <a:effectLst/>
                      </a:endParaRPr>
                    </a:p>
                  </a:txBody>
                  <a:tcPr marL="10125" marR="10125" marT="10125" marB="0" anchor="b"/>
                </a:tc>
                <a:tc gridSpan="2">
                  <a:txBody>
                    <a:bodyPr/>
                    <a:lstStyle/>
                    <a:p>
                      <a:r>
                        <a:rPr lang="nb-NO" sz="1900">
                          <a:solidFill>
                            <a:srgbClr val="000000"/>
                          </a:solidFill>
                          <a:effectLst/>
                        </a:rPr>
                        <a:t>2 845 000 </a:t>
                      </a:r>
                      <a:endParaRPr lang="nb-NO" sz="1900">
                        <a:effectLst/>
                      </a:endParaRPr>
                    </a:p>
                  </a:txBody>
                  <a:tcPr marL="10125" marR="10125" marT="10125" marB="0" anchor="b"/>
                </a:tc>
                <a:tc hMerge="1">
                  <a:txBody>
                    <a:bodyPr/>
                    <a:lstStyle/>
                    <a:p>
                      <a:endParaRPr lang="nb-NO"/>
                    </a:p>
                  </a:txBody>
                  <a:tcPr/>
                </a:tc>
                <a:tc>
                  <a:txBody>
                    <a:bodyPr/>
                    <a:lstStyle/>
                    <a:p>
                      <a:r>
                        <a:rPr lang="nb-NO" sz="1900">
                          <a:solidFill>
                            <a:srgbClr val="000000"/>
                          </a:solidFill>
                          <a:effectLst/>
                        </a:rPr>
                        <a:t> 345 000 </a:t>
                      </a:r>
                      <a:endParaRPr lang="nb-NO" sz="1900">
                        <a:effectLst/>
                      </a:endParaRPr>
                    </a:p>
                  </a:txBody>
                  <a:tcPr marL="10125" marR="10125" marT="10125" marB="0" anchor="b"/>
                </a:tc>
                <a:tc>
                  <a:txBody>
                    <a:bodyPr/>
                    <a:lstStyle/>
                    <a:p>
                      <a:r>
                        <a:rPr lang="nb-NO" sz="1900">
                          <a:solidFill>
                            <a:srgbClr val="000000"/>
                          </a:solidFill>
                          <a:effectLst/>
                        </a:rPr>
                        <a:t> 245 000 </a:t>
                      </a:r>
                      <a:endParaRPr lang="nb-NO" sz="1900">
                        <a:effectLst/>
                      </a:endParaRPr>
                    </a:p>
                  </a:txBody>
                  <a:tcPr marL="10125" marR="10125" marT="10125" marB="0" anchor="b"/>
                </a:tc>
                <a:tc>
                  <a:txBody>
                    <a:bodyPr/>
                    <a:lstStyle/>
                    <a:p>
                      <a:r>
                        <a:rPr lang="nb-NO" sz="1900">
                          <a:solidFill>
                            <a:srgbClr val="000000"/>
                          </a:solidFill>
                          <a:effectLst/>
                        </a:rPr>
                        <a:t>-1 055 000 </a:t>
                      </a:r>
                      <a:endParaRPr lang="nb-NO" sz="1900">
                        <a:effectLst/>
                      </a:endParaRPr>
                    </a:p>
                  </a:txBody>
                  <a:tcPr marL="10125" marR="10125" marT="10125" marB="0" anchor="b"/>
                </a:tc>
                <a:tc>
                  <a:txBody>
                    <a:bodyPr/>
                    <a:lstStyle/>
                    <a:p>
                      <a:r>
                        <a:rPr lang="nb-NO" sz="1900">
                          <a:effectLst/>
                        </a:rPr>
                        <a:t> </a:t>
                      </a:r>
                    </a:p>
                  </a:txBody>
                  <a:tcPr marL="0" marR="0" marT="0" marB="0" anchor="ctr"/>
                </a:tc>
                <a:extLst>
                  <a:ext uri="{0D108BD9-81ED-4DB2-BD59-A6C34878D82A}">
                    <a16:rowId xmlns:a16="http://schemas.microsoft.com/office/drawing/2014/main" val="2526140562"/>
                  </a:ext>
                </a:extLst>
              </a:tr>
              <a:tr h="632180">
                <a:tc>
                  <a:txBody>
                    <a:bodyPr/>
                    <a:lstStyle/>
                    <a:p>
                      <a:r>
                        <a:rPr lang="nb-NO" sz="1900">
                          <a:solidFill>
                            <a:srgbClr val="000000"/>
                          </a:solidFill>
                          <a:effectLst/>
                        </a:rPr>
                        <a:t>Ungdomstrinn lokaliseres til Kragerø skole og 1 - 10 opprettholdes</a:t>
                      </a:r>
                      <a:endParaRPr lang="nb-NO" sz="1900">
                        <a:effectLst/>
                      </a:endParaRPr>
                    </a:p>
                  </a:txBody>
                  <a:tcPr marL="10125" marR="10125" marT="10125" marB="0" anchor="b"/>
                </a:tc>
                <a:tc gridSpan="2">
                  <a:txBody>
                    <a:bodyPr/>
                    <a:lstStyle/>
                    <a:p>
                      <a:r>
                        <a:rPr lang="nb-NO" sz="1900">
                          <a:solidFill>
                            <a:srgbClr val="000000"/>
                          </a:solidFill>
                          <a:effectLst/>
                        </a:rPr>
                        <a:t>-2 165 000 </a:t>
                      </a:r>
                      <a:endParaRPr lang="nb-NO" sz="1900">
                        <a:effectLst/>
                      </a:endParaRPr>
                    </a:p>
                  </a:txBody>
                  <a:tcPr marL="10125" marR="10125" marT="10125" marB="0" anchor="b"/>
                </a:tc>
                <a:tc hMerge="1">
                  <a:txBody>
                    <a:bodyPr/>
                    <a:lstStyle/>
                    <a:p>
                      <a:endParaRPr lang="nb-NO"/>
                    </a:p>
                  </a:txBody>
                  <a:tcPr/>
                </a:tc>
                <a:tc>
                  <a:txBody>
                    <a:bodyPr/>
                    <a:lstStyle/>
                    <a:p>
                      <a:r>
                        <a:rPr lang="nb-NO" sz="1900">
                          <a:solidFill>
                            <a:srgbClr val="000000"/>
                          </a:solidFill>
                          <a:effectLst/>
                        </a:rPr>
                        <a:t>-4 965 000 </a:t>
                      </a:r>
                      <a:endParaRPr lang="nb-NO" sz="1900">
                        <a:effectLst/>
                      </a:endParaRPr>
                    </a:p>
                  </a:txBody>
                  <a:tcPr marL="10125" marR="10125" marT="10125" marB="0" anchor="b"/>
                </a:tc>
                <a:tc>
                  <a:txBody>
                    <a:bodyPr/>
                    <a:lstStyle/>
                    <a:p>
                      <a:r>
                        <a:rPr lang="nb-NO" sz="1900">
                          <a:solidFill>
                            <a:srgbClr val="000000"/>
                          </a:solidFill>
                          <a:effectLst/>
                        </a:rPr>
                        <a:t>-5 605 000 </a:t>
                      </a:r>
                      <a:endParaRPr lang="nb-NO" sz="1900">
                        <a:effectLst/>
                      </a:endParaRPr>
                    </a:p>
                  </a:txBody>
                  <a:tcPr marL="10125" marR="10125" marT="10125" marB="0" anchor="b"/>
                </a:tc>
                <a:tc>
                  <a:txBody>
                    <a:bodyPr/>
                    <a:lstStyle/>
                    <a:p>
                      <a:r>
                        <a:rPr lang="nb-NO" sz="1900">
                          <a:solidFill>
                            <a:srgbClr val="000000"/>
                          </a:solidFill>
                          <a:effectLst/>
                        </a:rPr>
                        <a:t>-7 185 000 </a:t>
                      </a:r>
                      <a:endParaRPr lang="nb-NO" sz="1900">
                        <a:effectLst/>
                      </a:endParaRPr>
                    </a:p>
                  </a:txBody>
                  <a:tcPr marL="10125" marR="10125" marT="10125" marB="0" anchor="b"/>
                </a:tc>
                <a:tc>
                  <a:txBody>
                    <a:bodyPr/>
                    <a:lstStyle/>
                    <a:p>
                      <a:r>
                        <a:rPr lang="nb-NO" sz="1900">
                          <a:effectLst/>
                        </a:rPr>
                        <a:t> </a:t>
                      </a:r>
                    </a:p>
                  </a:txBody>
                  <a:tcPr marL="0" marR="0" marT="0" marB="0" anchor="ctr"/>
                </a:tc>
                <a:extLst>
                  <a:ext uri="{0D108BD9-81ED-4DB2-BD59-A6C34878D82A}">
                    <a16:rowId xmlns:a16="http://schemas.microsoft.com/office/drawing/2014/main" val="2424319171"/>
                  </a:ext>
                </a:extLst>
              </a:tr>
              <a:tr h="632180">
                <a:tc>
                  <a:txBody>
                    <a:bodyPr/>
                    <a:lstStyle/>
                    <a:p>
                      <a:r>
                        <a:rPr lang="nb-NO" sz="1900">
                          <a:solidFill>
                            <a:srgbClr val="000000"/>
                          </a:solidFill>
                          <a:effectLst/>
                        </a:rPr>
                        <a:t>Ungdomstrinn lokaliseres til Kragerø skole (8-10) og barnetrinnet 1-7 flyttes til Kalstad</a:t>
                      </a:r>
                      <a:endParaRPr lang="nb-NO" sz="1900">
                        <a:effectLst/>
                      </a:endParaRPr>
                    </a:p>
                  </a:txBody>
                  <a:tcPr marL="10125" marR="10125" marT="10125" marB="0" anchor="b"/>
                </a:tc>
                <a:tc gridSpan="2">
                  <a:txBody>
                    <a:bodyPr/>
                    <a:lstStyle/>
                    <a:p>
                      <a:r>
                        <a:rPr lang="nb-NO" sz="1900">
                          <a:solidFill>
                            <a:srgbClr val="000000"/>
                          </a:solidFill>
                          <a:effectLst/>
                        </a:rPr>
                        <a:t>-1 500 000 </a:t>
                      </a:r>
                      <a:endParaRPr lang="nb-NO" sz="1900">
                        <a:effectLst/>
                      </a:endParaRPr>
                    </a:p>
                  </a:txBody>
                  <a:tcPr marL="10125" marR="10125" marT="10125" marB="0" anchor="b"/>
                </a:tc>
                <a:tc hMerge="1">
                  <a:txBody>
                    <a:bodyPr/>
                    <a:lstStyle/>
                    <a:p>
                      <a:endParaRPr lang="nb-NO"/>
                    </a:p>
                  </a:txBody>
                  <a:tcPr/>
                </a:tc>
                <a:tc>
                  <a:txBody>
                    <a:bodyPr/>
                    <a:lstStyle/>
                    <a:p>
                      <a:r>
                        <a:rPr lang="nb-NO" sz="1900">
                          <a:solidFill>
                            <a:srgbClr val="000000"/>
                          </a:solidFill>
                          <a:effectLst/>
                        </a:rPr>
                        <a:t>-3 900 000 </a:t>
                      </a:r>
                      <a:endParaRPr lang="nb-NO" sz="1900">
                        <a:effectLst/>
                      </a:endParaRPr>
                    </a:p>
                  </a:txBody>
                  <a:tcPr marL="10125" marR="10125" marT="10125" marB="0" anchor="b"/>
                </a:tc>
                <a:tc>
                  <a:txBody>
                    <a:bodyPr/>
                    <a:lstStyle/>
                    <a:p>
                      <a:r>
                        <a:rPr lang="nb-NO" sz="1900">
                          <a:solidFill>
                            <a:srgbClr val="000000"/>
                          </a:solidFill>
                          <a:effectLst/>
                        </a:rPr>
                        <a:t>-4 000 000 </a:t>
                      </a:r>
                      <a:endParaRPr lang="nb-NO" sz="1900">
                        <a:effectLst/>
                      </a:endParaRPr>
                    </a:p>
                  </a:txBody>
                  <a:tcPr marL="10125" marR="10125" marT="10125" marB="0" anchor="b"/>
                </a:tc>
                <a:tc>
                  <a:txBody>
                    <a:bodyPr/>
                    <a:lstStyle/>
                    <a:p>
                      <a:r>
                        <a:rPr lang="nb-NO" sz="1900">
                          <a:solidFill>
                            <a:srgbClr val="000000"/>
                          </a:solidFill>
                          <a:effectLst/>
                        </a:rPr>
                        <a:t>-5 200 000 </a:t>
                      </a:r>
                      <a:endParaRPr lang="nb-NO" sz="1900">
                        <a:effectLst/>
                      </a:endParaRPr>
                    </a:p>
                  </a:txBody>
                  <a:tcPr marL="10125" marR="10125" marT="10125" marB="0" anchor="b"/>
                </a:tc>
                <a:tc>
                  <a:txBody>
                    <a:bodyPr/>
                    <a:lstStyle/>
                    <a:p>
                      <a:r>
                        <a:rPr lang="nb-NO" sz="1900">
                          <a:effectLst/>
                        </a:rPr>
                        <a:t> </a:t>
                      </a:r>
                    </a:p>
                  </a:txBody>
                  <a:tcPr marL="0" marR="0" marT="0" marB="0" anchor="ctr"/>
                </a:tc>
                <a:extLst>
                  <a:ext uri="{0D108BD9-81ED-4DB2-BD59-A6C34878D82A}">
                    <a16:rowId xmlns:a16="http://schemas.microsoft.com/office/drawing/2014/main" val="209838275"/>
                  </a:ext>
                </a:extLst>
              </a:tr>
              <a:tr h="632180">
                <a:tc>
                  <a:txBody>
                    <a:bodyPr/>
                    <a:lstStyle/>
                    <a:p>
                      <a:r>
                        <a:rPr lang="nb-NO" sz="1900">
                          <a:solidFill>
                            <a:srgbClr val="000000"/>
                          </a:solidFill>
                          <a:effectLst/>
                        </a:rPr>
                        <a:t>Ungdomstrinn lokaliseres på Kalstad. 1-7 på Kragerø skole</a:t>
                      </a:r>
                      <a:endParaRPr lang="nb-NO" sz="1900">
                        <a:effectLst/>
                      </a:endParaRPr>
                    </a:p>
                  </a:txBody>
                  <a:tcPr marL="10125" marR="10125" marT="10125" marB="0" anchor="b"/>
                </a:tc>
                <a:tc gridSpan="2">
                  <a:txBody>
                    <a:bodyPr/>
                    <a:lstStyle/>
                    <a:p>
                      <a:r>
                        <a:rPr lang="nb-NO" sz="1900">
                          <a:solidFill>
                            <a:srgbClr val="000000"/>
                          </a:solidFill>
                          <a:effectLst/>
                        </a:rPr>
                        <a:t>-1 000 000 </a:t>
                      </a:r>
                      <a:endParaRPr lang="nb-NO" sz="1900">
                        <a:effectLst/>
                      </a:endParaRPr>
                    </a:p>
                  </a:txBody>
                  <a:tcPr marL="10125" marR="10125" marT="10125" marB="0" anchor="b"/>
                </a:tc>
                <a:tc hMerge="1">
                  <a:txBody>
                    <a:bodyPr/>
                    <a:lstStyle/>
                    <a:p>
                      <a:endParaRPr lang="nb-NO"/>
                    </a:p>
                  </a:txBody>
                  <a:tcPr/>
                </a:tc>
                <a:tc>
                  <a:txBody>
                    <a:bodyPr/>
                    <a:lstStyle/>
                    <a:p>
                      <a:r>
                        <a:rPr lang="nb-NO" sz="1900">
                          <a:solidFill>
                            <a:srgbClr val="000000"/>
                          </a:solidFill>
                          <a:effectLst/>
                        </a:rPr>
                        <a:t>-3 900 000 </a:t>
                      </a:r>
                      <a:endParaRPr lang="nb-NO" sz="1900">
                        <a:effectLst/>
                      </a:endParaRPr>
                    </a:p>
                  </a:txBody>
                  <a:tcPr marL="10125" marR="10125" marT="10125" marB="0" anchor="b"/>
                </a:tc>
                <a:tc>
                  <a:txBody>
                    <a:bodyPr/>
                    <a:lstStyle/>
                    <a:p>
                      <a:r>
                        <a:rPr lang="nb-NO" sz="1900">
                          <a:solidFill>
                            <a:srgbClr val="000000"/>
                          </a:solidFill>
                          <a:effectLst/>
                        </a:rPr>
                        <a:t>-4 000 000 </a:t>
                      </a:r>
                      <a:endParaRPr lang="nb-NO" sz="1900">
                        <a:effectLst/>
                      </a:endParaRPr>
                    </a:p>
                  </a:txBody>
                  <a:tcPr marL="10125" marR="10125" marT="10125" marB="0" anchor="b"/>
                </a:tc>
                <a:tc>
                  <a:txBody>
                    <a:bodyPr/>
                    <a:lstStyle/>
                    <a:p>
                      <a:r>
                        <a:rPr lang="nb-NO" sz="1900">
                          <a:solidFill>
                            <a:srgbClr val="000000"/>
                          </a:solidFill>
                          <a:effectLst/>
                        </a:rPr>
                        <a:t>-5 200 000 </a:t>
                      </a:r>
                      <a:endParaRPr lang="nb-NO" sz="1900">
                        <a:effectLst/>
                      </a:endParaRPr>
                    </a:p>
                  </a:txBody>
                  <a:tcPr marL="10125" marR="10125" marT="10125" marB="0" anchor="b"/>
                </a:tc>
                <a:tc>
                  <a:txBody>
                    <a:bodyPr/>
                    <a:lstStyle/>
                    <a:p>
                      <a:r>
                        <a:rPr lang="nb-NO" sz="1900">
                          <a:effectLst/>
                        </a:rPr>
                        <a:t> </a:t>
                      </a:r>
                    </a:p>
                  </a:txBody>
                  <a:tcPr marL="0" marR="0" marT="0" marB="0" anchor="ctr"/>
                </a:tc>
                <a:extLst>
                  <a:ext uri="{0D108BD9-81ED-4DB2-BD59-A6C34878D82A}">
                    <a16:rowId xmlns:a16="http://schemas.microsoft.com/office/drawing/2014/main" val="2105670786"/>
                  </a:ext>
                </a:extLst>
              </a:tr>
            </a:tbl>
          </a:graphicData>
        </a:graphic>
      </p:graphicFrame>
    </p:spTree>
    <p:extLst>
      <p:ext uri="{BB962C8B-B14F-4D97-AF65-F5344CB8AC3E}">
        <p14:creationId xmlns:p14="http://schemas.microsoft.com/office/powerpoint/2010/main" val="9639621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DEDCC5D-8B8A-40DB-BE90-A3AA27C64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4" name="Rectangle 13">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4BCCD32-743D-D4F9-7EBF-DB80245BA332}"/>
              </a:ext>
            </a:extLst>
          </p:cNvPr>
          <p:cNvSpPr>
            <a:spLocks noGrp="1"/>
          </p:cNvSpPr>
          <p:nvPr>
            <p:ph type="title"/>
          </p:nvPr>
        </p:nvSpPr>
        <p:spPr>
          <a:xfrm>
            <a:off x="1282963" y="1238080"/>
            <a:ext cx="9849751" cy="1349671"/>
          </a:xfrm>
        </p:spPr>
        <p:txBody>
          <a:bodyPr anchor="b">
            <a:normAutofit/>
          </a:bodyPr>
          <a:lstStyle/>
          <a:p>
            <a:r>
              <a:rPr lang="nb-NO" sz="4200">
                <a:ea typeface="Calibri Light"/>
                <a:cs typeface="Calibri Light"/>
              </a:rPr>
              <a:t>Økonomiske konsekvenser - Investeringer</a:t>
            </a:r>
            <a:endParaRPr lang="nb-NO" sz="4200"/>
          </a:p>
        </p:txBody>
      </p:sp>
      <p:sp>
        <p:nvSpPr>
          <p:cNvPr id="6" name="TekstSylinder 5">
            <a:extLst>
              <a:ext uri="{FF2B5EF4-FFF2-40B4-BE49-F238E27FC236}">
                <a16:creationId xmlns:a16="http://schemas.microsoft.com/office/drawing/2014/main" id="{734AED41-45C7-4D4F-A41F-BBF7F7A51C7C}"/>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b-NO"/>
          </a:p>
        </p:txBody>
      </p:sp>
      <p:graphicFrame>
        <p:nvGraphicFramePr>
          <p:cNvPr id="5" name="Plassholder for innhold 4">
            <a:extLst>
              <a:ext uri="{FF2B5EF4-FFF2-40B4-BE49-F238E27FC236}">
                <a16:creationId xmlns:a16="http://schemas.microsoft.com/office/drawing/2014/main" id="{824A8D75-E11C-2673-FF90-0C0110CB3E35}"/>
              </a:ext>
            </a:extLst>
          </p:cNvPr>
          <p:cNvGraphicFramePr>
            <a:graphicFrameLocks noGrp="1"/>
          </p:cNvGraphicFramePr>
          <p:nvPr>
            <p:ph idx="1"/>
            <p:extLst>
              <p:ext uri="{D42A27DB-BD31-4B8C-83A1-F6EECF244321}">
                <p14:modId xmlns:p14="http://schemas.microsoft.com/office/powerpoint/2010/main" val="2918594164"/>
              </p:ext>
            </p:extLst>
          </p:nvPr>
        </p:nvGraphicFramePr>
        <p:xfrm>
          <a:off x="1628842" y="2902912"/>
          <a:ext cx="9159657" cy="3100955"/>
        </p:xfrm>
        <a:graphic>
          <a:graphicData uri="http://schemas.openxmlformats.org/drawingml/2006/table">
            <a:tbl>
              <a:tblPr firstRow="1" firstCol="1" bandRow="1">
                <a:solidFill>
                  <a:schemeClr val="bg1">
                    <a:lumMod val="95000"/>
                  </a:schemeClr>
                </a:solidFill>
                <a:tableStyleId>{5C22544A-7EE6-4342-B048-85BDC9FD1C3A}</a:tableStyleId>
              </a:tblPr>
              <a:tblGrid>
                <a:gridCol w="4481976">
                  <a:extLst>
                    <a:ext uri="{9D8B030D-6E8A-4147-A177-3AD203B41FA5}">
                      <a16:colId xmlns:a16="http://schemas.microsoft.com/office/drawing/2014/main" val="3545722547"/>
                    </a:ext>
                  </a:extLst>
                </a:gridCol>
                <a:gridCol w="1006924">
                  <a:extLst>
                    <a:ext uri="{9D8B030D-6E8A-4147-A177-3AD203B41FA5}">
                      <a16:colId xmlns:a16="http://schemas.microsoft.com/office/drawing/2014/main" val="3711802401"/>
                    </a:ext>
                  </a:extLst>
                </a:gridCol>
                <a:gridCol w="421230">
                  <a:extLst>
                    <a:ext uri="{9D8B030D-6E8A-4147-A177-3AD203B41FA5}">
                      <a16:colId xmlns:a16="http://schemas.microsoft.com/office/drawing/2014/main" val="1022373118"/>
                    </a:ext>
                  </a:extLst>
                </a:gridCol>
                <a:gridCol w="892860">
                  <a:extLst>
                    <a:ext uri="{9D8B030D-6E8A-4147-A177-3AD203B41FA5}">
                      <a16:colId xmlns:a16="http://schemas.microsoft.com/office/drawing/2014/main" val="3042199819"/>
                    </a:ext>
                  </a:extLst>
                </a:gridCol>
                <a:gridCol w="892860">
                  <a:extLst>
                    <a:ext uri="{9D8B030D-6E8A-4147-A177-3AD203B41FA5}">
                      <a16:colId xmlns:a16="http://schemas.microsoft.com/office/drawing/2014/main" val="3638045645"/>
                    </a:ext>
                  </a:extLst>
                </a:gridCol>
                <a:gridCol w="892860">
                  <a:extLst>
                    <a:ext uri="{9D8B030D-6E8A-4147-A177-3AD203B41FA5}">
                      <a16:colId xmlns:a16="http://schemas.microsoft.com/office/drawing/2014/main" val="471041974"/>
                    </a:ext>
                  </a:extLst>
                </a:gridCol>
                <a:gridCol w="570947">
                  <a:extLst>
                    <a:ext uri="{9D8B030D-6E8A-4147-A177-3AD203B41FA5}">
                      <a16:colId xmlns:a16="http://schemas.microsoft.com/office/drawing/2014/main" val="3025976832"/>
                    </a:ext>
                  </a:extLst>
                </a:gridCol>
              </a:tblGrid>
              <a:tr h="505053">
                <a:tc gridSpan="2">
                  <a:txBody>
                    <a:bodyPr/>
                    <a:lstStyle/>
                    <a:p>
                      <a:r>
                        <a:rPr lang="nb-NO" sz="1900" b="1" cap="none" spc="0">
                          <a:solidFill>
                            <a:schemeClr val="tx1"/>
                          </a:solidFill>
                          <a:effectLst/>
                        </a:rPr>
                        <a:t>INVESTERINGSBEHOV</a:t>
                      </a:r>
                    </a:p>
                  </a:txBody>
                  <a:tcPr marL="74169" marR="11037" marT="21191" marB="158933" anchor="b">
                    <a:lnL w="12700" cmpd="sng">
                      <a:noFill/>
                    </a:lnL>
                    <a:lnR w="12700" cmpd="sng">
                      <a:noFill/>
                    </a:lnR>
                    <a:lnT w="9525" cap="flat" cmpd="sng" algn="ctr">
                      <a:noFill/>
                      <a:prstDash val="solid"/>
                    </a:lnT>
                    <a:lnB w="38100" cmpd="sng">
                      <a:noFill/>
                    </a:lnB>
                    <a:solidFill>
                      <a:schemeClr val="bg1">
                        <a:lumMod val="95000"/>
                      </a:schemeClr>
                    </a:solidFill>
                  </a:tcPr>
                </a:tc>
                <a:tc hMerge="1">
                  <a:txBody>
                    <a:bodyPr/>
                    <a:lstStyle/>
                    <a:p>
                      <a:endParaRPr lang="nb-NO"/>
                    </a:p>
                  </a:txBody>
                  <a:tcPr/>
                </a:tc>
                <a:tc gridSpan="5">
                  <a:txBody>
                    <a:bodyPr/>
                    <a:lstStyle/>
                    <a:p>
                      <a:r>
                        <a:rPr lang="nb-NO" sz="1900" b="1"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Konsekvenser Investeringer – skole</a:t>
                      </a:r>
                      <a:endParaRPr lang="nb-NO" sz="1900" b="1" cap="none" spc="0">
                        <a:solidFill>
                          <a:schemeClr val="tx1"/>
                        </a:solidFill>
                        <a:effectLst/>
                      </a:endParaRPr>
                    </a:p>
                  </a:txBody>
                  <a:tcPr marL="74169" marR="11037" marT="21191" marB="158933" anchor="b">
                    <a:lnL w="12700" cmpd="sng">
                      <a:noFill/>
                    </a:lnL>
                    <a:lnR w="12700" cmpd="sng">
                      <a:noFill/>
                    </a:lnR>
                    <a:lnT w="9525" cap="flat" cmpd="sng" algn="ctr">
                      <a:noFill/>
                      <a:prstDash val="solid"/>
                    </a:lnT>
                    <a:lnB w="38100" cmpd="sng">
                      <a:noFill/>
                    </a:lnB>
                    <a:solidFill>
                      <a:schemeClr val="bg1">
                        <a:lumMod val="95000"/>
                      </a:schemeClr>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208894498"/>
                  </a:ext>
                </a:extLst>
              </a:tr>
              <a:tr h="434416">
                <a:tc>
                  <a:txBody>
                    <a:bodyPr/>
                    <a:lstStyle/>
                    <a:p>
                      <a:r>
                        <a:rPr lang="nb-NO" sz="1400" b="1"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Alternativ</a:t>
                      </a:r>
                      <a:endParaRPr lang="nb-NO" sz="1400" b="1" cap="none" spc="0">
                        <a:solidFill>
                          <a:schemeClr val="tx1"/>
                        </a:solidFill>
                        <a:effectLst/>
                      </a:endParaRPr>
                    </a:p>
                  </a:txBody>
                  <a:tcPr marL="74169" marR="11037" marT="21191" marB="158933" anchor="b">
                    <a:lnL w="12700" cap="flat" cmpd="sng" algn="ctr">
                      <a:solidFill>
                        <a:schemeClr val="tx1"/>
                      </a:solidFill>
                      <a:prstDash val="solid"/>
                    </a:lnL>
                    <a:lnR w="12700" cmpd="sng">
                      <a:noFill/>
                      <a:prstDash val="solid"/>
                    </a:lnR>
                    <a:lnT w="38100" cmpd="sng">
                      <a:noFill/>
                    </a:lnT>
                    <a:lnB w="9525" cap="flat" cmpd="sng" algn="ctr">
                      <a:noFill/>
                      <a:prstDash val="solid"/>
                    </a:lnB>
                    <a:solidFill>
                      <a:schemeClr val="bg1">
                        <a:lumMod val="95000"/>
                      </a:schemeClr>
                    </a:solidFill>
                  </a:tcPr>
                </a:tc>
                <a:tc gridSpan="2">
                  <a:txBody>
                    <a:bodyPr/>
                    <a:lstStyle/>
                    <a:p>
                      <a:r>
                        <a:rPr lang="nb-NO" sz="140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2025</a:t>
                      </a:r>
                      <a:endParaRPr lang="nb-NO" sz="1400" cap="none" spc="0">
                        <a:solidFill>
                          <a:schemeClr val="tx1"/>
                        </a:solidFill>
                        <a:effectLst/>
                      </a:endParaRPr>
                    </a:p>
                  </a:txBody>
                  <a:tcPr marL="74169" marR="11037" marT="21191" marB="158933" anchor="b">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hMerge="1">
                  <a:txBody>
                    <a:bodyPr/>
                    <a:lstStyle/>
                    <a:p>
                      <a:endParaRPr lang="nb-NO"/>
                    </a:p>
                  </a:txBody>
                  <a:tcPr/>
                </a:tc>
                <a:tc>
                  <a:txBody>
                    <a:bodyPr/>
                    <a:lstStyle/>
                    <a:p>
                      <a:r>
                        <a:rPr lang="nb-NO" sz="140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2027</a:t>
                      </a:r>
                      <a:endParaRPr lang="nb-NO" sz="1400" cap="none" spc="0">
                        <a:solidFill>
                          <a:schemeClr val="tx1"/>
                        </a:solidFill>
                        <a:effectLst/>
                      </a:endParaRPr>
                    </a:p>
                  </a:txBody>
                  <a:tcPr marL="74169" marR="11037" marT="21191" marB="158933" anchor="b">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r>
                        <a:rPr lang="nb-NO" sz="140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2029</a:t>
                      </a:r>
                      <a:endParaRPr lang="nb-NO" sz="1400" cap="none" spc="0">
                        <a:solidFill>
                          <a:schemeClr val="tx1"/>
                        </a:solidFill>
                        <a:effectLst/>
                      </a:endParaRPr>
                    </a:p>
                  </a:txBody>
                  <a:tcPr marL="74169" marR="11037" marT="21191" marB="158933" anchor="b">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r>
                        <a:rPr lang="nb-NO" sz="140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2031</a:t>
                      </a:r>
                      <a:endParaRPr lang="nb-NO" sz="1400" cap="none" spc="0">
                        <a:solidFill>
                          <a:schemeClr val="tx1"/>
                        </a:solidFill>
                        <a:effectLst/>
                      </a:endParaRPr>
                    </a:p>
                  </a:txBody>
                  <a:tcPr marL="74169" marR="11037" marT="21191" marB="158933" anchor="b">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r>
                        <a:rPr lang="nb-NO" sz="1400" cap="none" spc="0">
                          <a:solidFill>
                            <a:schemeClr val="tx1"/>
                          </a:solidFill>
                          <a:effectLst/>
                        </a:rPr>
                        <a:t> </a:t>
                      </a:r>
                    </a:p>
                  </a:txBody>
                  <a:tcPr marL="74169" marR="0" marT="21191" marB="158933" anchor="ctr">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1802771961"/>
                  </a:ext>
                </a:extLst>
              </a:tr>
              <a:tr h="434416">
                <a:tc>
                  <a:txBody>
                    <a:bodyPr/>
                    <a:lstStyle/>
                    <a:p>
                      <a:r>
                        <a:rPr lang="nb-NO" sz="1400" b="1"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Ungdomstrinn lokaliseres til Sannidal ungdomsskole</a:t>
                      </a:r>
                      <a:endParaRPr lang="nb-NO" sz="1400" b="1" cap="none" spc="0">
                        <a:solidFill>
                          <a:schemeClr val="tx1"/>
                        </a:solidFill>
                        <a:effectLst/>
                      </a:endParaRPr>
                    </a:p>
                  </a:txBody>
                  <a:tcPr marL="74169" marR="11037" marT="21191" marB="158933" anchor="b">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gridSpan="2">
                  <a:txBody>
                    <a:bodyPr/>
                    <a:lstStyle/>
                    <a:p>
                      <a:r>
                        <a:rPr lang="nb-NO" sz="140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48 000 000 </a:t>
                      </a:r>
                      <a:endParaRPr lang="nb-NO" sz="1400" cap="none" spc="0">
                        <a:solidFill>
                          <a:schemeClr val="tx1"/>
                        </a:solidFill>
                        <a:effectLst/>
                      </a:endParaRPr>
                    </a:p>
                  </a:txBody>
                  <a:tcPr marL="74169" marR="11037" marT="21191" marB="158933"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hMerge="1">
                  <a:txBody>
                    <a:bodyPr/>
                    <a:lstStyle/>
                    <a:p>
                      <a:endParaRPr lang="nb-NO"/>
                    </a:p>
                  </a:txBody>
                  <a:tcPr/>
                </a:tc>
                <a:tc>
                  <a:txBody>
                    <a:bodyPr/>
                    <a:lstStyle/>
                    <a:p>
                      <a:r>
                        <a:rPr lang="nb-NO" sz="140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 -   </a:t>
                      </a:r>
                      <a:endParaRPr lang="nb-NO" sz="1400" cap="none" spc="0">
                        <a:solidFill>
                          <a:schemeClr val="tx1"/>
                        </a:solidFill>
                        <a:effectLst/>
                      </a:endParaRPr>
                    </a:p>
                  </a:txBody>
                  <a:tcPr marL="74169" marR="11037" marT="21191" marB="158933"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r>
                        <a:rPr lang="nb-NO" sz="140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 -   </a:t>
                      </a:r>
                      <a:endParaRPr lang="nb-NO" sz="1400" cap="none" spc="0">
                        <a:solidFill>
                          <a:schemeClr val="tx1"/>
                        </a:solidFill>
                        <a:effectLst/>
                      </a:endParaRPr>
                    </a:p>
                  </a:txBody>
                  <a:tcPr marL="74169" marR="11037" marT="21191" marB="158933"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r>
                        <a:rPr lang="nb-NO" sz="140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 -   </a:t>
                      </a:r>
                      <a:endParaRPr lang="nb-NO" sz="1400" cap="none" spc="0">
                        <a:solidFill>
                          <a:schemeClr val="tx1"/>
                        </a:solidFill>
                        <a:effectLst/>
                      </a:endParaRPr>
                    </a:p>
                  </a:txBody>
                  <a:tcPr marL="74169" marR="11037" marT="21191" marB="158933"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r>
                        <a:rPr lang="nb-NO" sz="1400" cap="none" spc="0">
                          <a:solidFill>
                            <a:schemeClr val="tx1"/>
                          </a:solidFill>
                          <a:effectLst/>
                        </a:rPr>
                        <a:t> </a:t>
                      </a:r>
                    </a:p>
                  </a:txBody>
                  <a:tcPr marL="74169" marR="0" marT="21191" marB="158933"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803080975"/>
                  </a:ext>
                </a:extLst>
              </a:tr>
              <a:tr h="646327">
                <a:tc>
                  <a:txBody>
                    <a:bodyPr/>
                    <a:lstStyle/>
                    <a:p>
                      <a:r>
                        <a:rPr lang="nb-NO" sz="1400" b="1"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Ungdomstrinn lokaliseres til Kragerø skole og 1 - 10 opprettholdes</a:t>
                      </a:r>
                      <a:endParaRPr lang="nb-NO" sz="1400" b="1" cap="none" spc="0">
                        <a:solidFill>
                          <a:schemeClr val="tx1"/>
                        </a:solidFill>
                        <a:effectLst/>
                      </a:endParaRPr>
                    </a:p>
                  </a:txBody>
                  <a:tcPr marL="74169" marR="11037" marT="21191" marB="158933" anchor="b">
                    <a:lnL w="12700" cap="flat" cmpd="sng" algn="ctr">
                      <a:solidFill>
                        <a:schemeClr val="tx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gridSpan="2">
                  <a:txBody>
                    <a:bodyPr/>
                    <a:lstStyle/>
                    <a:p>
                      <a:r>
                        <a:rPr lang="nb-NO" sz="140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-25 000 000 </a:t>
                      </a:r>
                      <a:endParaRPr lang="nb-NO" sz="1400" cap="none" spc="0">
                        <a:solidFill>
                          <a:schemeClr val="tx1"/>
                        </a:solidFill>
                        <a:effectLst/>
                      </a:endParaRPr>
                    </a:p>
                  </a:txBody>
                  <a:tcPr marL="74169" marR="11037" marT="21191" marB="158933"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hMerge="1">
                  <a:txBody>
                    <a:bodyPr/>
                    <a:lstStyle/>
                    <a:p>
                      <a:endParaRPr lang="nb-NO"/>
                    </a:p>
                  </a:txBody>
                  <a:tcPr/>
                </a:tc>
                <a:tc>
                  <a:txBody>
                    <a:bodyPr/>
                    <a:lstStyle/>
                    <a:p>
                      <a:r>
                        <a:rPr lang="nb-NO" sz="140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 -   </a:t>
                      </a:r>
                      <a:endParaRPr lang="nb-NO" sz="1400" cap="none" spc="0">
                        <a:solidFill>
                          <a:schemeClr val="tx1"/>
                        </a:solidFill>
                        <a:effectLst/>
                      </a:endParaRPr>
                    </a:p>
                  </a:txBody>
                  <a:tcPr marL="74169" marR="11037" marT="21191" marB="158933"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r>
                        <a:rPr lang="nb-NO" sz="140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 -   </a:t>
                      </a:r>
                      <a:endParaRPr lang="nb-NO" sz="1400" cap="none" spc="0">
                        <a:solidFill>
                          <a:schemeClr val="tx1"/>
                        </a:solidFill>
                        <a:effectLst/>
                      </a:endParaRPr>
                    </a:p>
                  </a:txBody>
                  <a:tcPr marL="74169" marR="11037" marT="21191" marB="158933"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r>
                        <a:rPr lang="nb-NO" sz="140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 -   </a:t>
                      </a:r>
                      <a:endParaRPr lang="nb-NO" sz="1400" cap="none" spc="0">
                        <a:solidFill>
                          <a:schemeClr val="tx1"/>
                        </a:solidFill>
                        <a:effectLst/>
                      </a:endParaRPr>
                    </a:p>
                  </a:txBody>
                  <a:tcPr marL="74169" marR="11037" marT="21191" marB="158933"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r>
                        <a:rPr lang="nb-NO" sz="1400" cap="none" spc="0">
                          <a:solidFill>
                            <a:schemeClr val="tx1"/>
                          </a:solidFill>
                          <a:effectLst/>
                        </a:rPr>
                        <a:t> </a:t>
                      </a:r>
                    </a:p>
                  </a:txBody>
                  <a:tcPr marL="74169" marR="0" marT="21191" marB="158933"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2060660001"/>
                  </a:ext>
                </a:extLst>
              </a:tr>
              <a:tr h="646327">
                <a:tc>
                  <a:txBody>
                    <a:bodyPr/>
                    <a:lstStyle/>
                    <a:p>
                      <a:r>
                        <a:rPr lang="nb-NO" sz="1400" b="1"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Ungdomstrinn lokaliseres til Kragerø skole (8-10) og barnetrinnet 1-7 flyttes til Kalstad</a:t>
                      </a:r>
                      <a:endParaRPr lang="nb-NO" sz="1400" b="1" cap="none" spc="0">
                        <a:solidFill>
                          <a:schemeClr val="tx1"/>
                        </a:solidFill>
                        <a:effectLst/>
                      </a:endParaRPr>
                    </a:p>
                  </a:txBody>
                  <a:tcPr marL="74169" marR="11037" marT="21191" marB="158933" anchor="b">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gridSpan="2">
                  <a:txBody>
                    <a:bodyPr/>
                    <a:lstStyle/>
                    <a:p>
                      <a:r>
                        <a:rPr lang="nb-NO" sz="140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-1 000 000 </a:t>
                      </a:r>
                      <a:endParaRPr lang="nb-NO" sz="1400" cap="none" spc="0">
                        <a:solidFill>
                          <a:schemeClr val="tx1"/>
                        </a:solidFill>
                        <a:effectLst/>
                      </a:endParaRPr>
                    </a:p>
                  </a:txBody>
                  <a:tcPr marL="74169" marR="11037" marT="21191" marB="158933"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hMerge="1">
                  <a:txBody>
                    <a:bodyPr/>
                    <a:lstStyle/>
                    <a:p>
                      <a:endParaRPr lang="nb-NO"/>
                    </a:p>
                  </a:txBody>
                  <a:tcPr/>
                </a:tc>
                <a:tc>
                  <a:txBody>
                    <a:bodyPr/>
                    <a:lstStyle/>
                    <a:p>
                      <a:r>
                        <a:rPr lang="nb-NO" sz="140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 -   </a:t>
                      </a:r>
                      <a:endParaRPr lang="nb-NO" sz="1400" cap="none" spc="0">
                        <a:solidFill>
                          <a:schemeClr val="tx1"/>
                        </a:solidFill>
                        <a:effectLst/>
                      </a:endParaRPr>
                    </a:p>
                  </a:txBody>
                  <a:tcPr marL="74169" marR="11037" marT="21191" marB="158933"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r>
                        <a:rPr lang="nb-NO" sz="140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 -   </a:t>
                      </a:r>
                      <a:endParaRPr lang="nb-NO" sz="1400" cap="none" spc="0">
                        <a:solidFill>
                          <a:schemeClr val="tx1"/>
                        </a:solidFill>
                        <a:effectLst/>
                      </a:endParaRPr>
                    </a:p>
                  </a:txBody>
                  <a:tcPr marL="74169" marR="11037" marT="21191" marB="158933"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r>
                        <a:rPr lang="nb-NO" sz="140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 -   </a:t>
                      </a:r>
                      <a:endParaRPr lang="nb-NO" sz="1400" cap="none" spc="0">
                        <a:solidFill>
                          <a:schemeClr val="tx1"/>
                        </a:solidFill>
                        <a:effectLst/>
                      </a:endParaRPr>
                    </a:p>
                  </a:txBody>
                  <a:tcPr marL="74169" marR="11037" marT="21191" marB="158933"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r>
                        <a:rPr lang="nb-NO" sz="1400" cap="none" spc="0">
                          <a:solidFill>
                            <a:schemeClr val="tx1"/>
                          </a:solidFill>
                          <a:effectLst/>
                        </a:rPr>
                        <a:t> </a:t>
                      </a:r>
                    </a:p>
                  </a:txBody>
                  <a:tcPr marL="74169" marR="0" marT="21191" marB="158933"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111202065"/>
                  </a:ext>
                </a:extLst>
              </a:tr>
              <a:tr h="434416">
                <a:tc>
                  <a:txBody>
                    <a:bodyPr/>
                    <a:lstStyle/>
                    <a:p>
                      <a:r>
                        <a:rPr lang="nb-NO" sz="1400" b="1"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Ungdomstrinn lokaliseres på Kalstad. 1-7 på Kragerø skole</a:t>
                      </a:r>
                      <a:endParaRPr lang="nb-NO" sz="1400" b="1" cap="none" spc="0">
                        <a:solidFill>
                          <a:schemeClr val="tx1"/>
                        </a:solidFill>
                        <a:effectLst/>
                      </a:endParaRPr>
                    </a:p>
                  </a:txBody>
                  <a:tcPr marL="74169" marR="11037" marT="21191" marB="158933" anchor="b">
                    <a:lnL w="12700"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gridSpan="2">
                  <a:txBody>
                    <a:bodyPr/>
                    <a:lstStyle/>
                    <a:p>
                      <a:r>
                        <a:rPr lang="nb-NO" sz="140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-1 000 000 </a:t>
                      </a:r>
                      <a:endParaRPr lang="nb-NO" sz="1400" cap="none" spc="0">
                        <a:solidFill>
                          <a:schemeClr val="tx1"/>
                        </a:solidFill>
                        <a:effectLst/>
                      </a:endParaRPr>
                    </a:p>
                  </a:txBody>
                  <a:tcPr marL="74169" marR="11037" marT="21191" marB="158933" anchor="b">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hMerge="1">
                  <a:txBody>
                    <a:bodyPr/>
                    <a:lstStyle/>
                    <a:p>
                      <a:endParaRPr lang="nb-NO"/>
                    </a:p>
                  </a:txBody>
                  <a:tcPr/>
                </a:tc>
                <a:tc>
                  <a:txBody>
                    <a:bodyPr/>
                    <a:lstStyle/>
                    <a:p>
                      <a:r>
                        <a:rPr lang="nb-NO" sz="140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 -   </a:t>
                      </a:r>
                      <a:endParaRPr lang="nb-NO" sz="1400" cap="none" spc="0">
                        <a:solidFill>
                          <a:schemeClr val="tx1"/>
                        </a:solidFill>
                        <a:effectLst/>
                      </a:endParaRPr>
                    </a:p>
                  </a:txBody>
                  <a:tcPr marL="74169" marR="11037" marT="21191" marB="158933" anchor="b">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nb-NO" sz="140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 -   </a:t>
                      </a:r>
                      <a:endParaRPr lang="nb-NO" sz="1400" cap="none" spc="0">
                        <a:solidFill>
                          <a:schemeClr val="tx1"/>
                        </a:solidFill>
                        <a:effectLst/>
                      </a:endParaRPr>
                    </a:p>
                  </a:txBody>
                  <a:tcPr marL="74169" marR="11037" marT="21191" marB="158933" anchor="b">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nb-NO" sz="140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 -   </a:t>
                      </a:r>
                      <a:endParaRPr lang="nb-NO" sz="1400" cap="none" spc="0">
                        <a:solidFill>
                          <a:schemeClr val="tx1"/>
                        </a:solidFill>
                        <a:effectLst/>
                      </a:endParaRPr>
                    </a:p>
                  </a:txBody>
                  <a:tcPr marL="74169" marR="11037" marT="21191" marB="158933" anchor="b">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nb-NO" sz="1400" cap="none" spc="0">
                          <a:solidFill>
                            <a:schemeClr val="tx1"/>
                          </a:solidFill>
                          <a:effectLst/>
                        </a:rPr>
                        <a:t> </a:t>
                      </a:r>
                    </a:p>
                  </a:txBody>
                  <a:tcPr marL="74169" marR="0" marT="21191" marB="158933"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370125319"/>
                  </a:ext>
                </a:extLst>
              </a:tr>
            </a:tbl>
          </a:graphicData>
        </a:graphic>
      </p:graphicFrame>
    </p:spTree>
    <p:extLst>
      <p:ext uri="{BB962C8B-B14F-4D97-AF65-F5344CB8AC3E}">
        <p14:creationId xmlns:p14="http://schemas.microsoft.com/office/powerpoint/2010/main" val="6763092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5" name="Plassholder for innhold 4">
            <a:extLst>
              <a:ext uri="{FF2B5EF4-FFF2-40B4-BE49-F238E27FC236}">
                <a16:creationId xmlns:a16="http://schemas.microsoft.com/office/drawing/2014/main" id="{B0630789-97EB-1BB3-808E-B564B873920F}"/>
              </a:ext>
            </a:extLst>
          </p:cNvPr>
          <p:cNvPicPr>
            <a:picLocks noGrp="1" noChangeAspect="1"/>
          </p:cNvPicPr>
          <p:nvPr>
            <p:ph idx="1"/>
          </p:nvPr>
        </p:nvPicPr>
        <p:blipFill>
          <a:blip r:embed="rId2"/>
          <a:stretch>
            <a:fillRect/>
          </a:stretch>
        </p:blipFill>
        <p:spPr>
          <a:xfrm>
            <a:off x="1263578" y="1346535"/>
            <a:ext cx="9664846" cy="3986747"/>
          </a:xfrm>
          <a:prstGeom prst="rect">
            <a:avLst/>
          </a:prstGeom>
        </p:spPr>
      </p:pic>
    </p:spTree>
    <p:extLst>
      <p:ext uri="{BB962C8B-B14F-4D97-AF65-F5344CB8AC3E}">
        <p14:creationId xmlns:p14="http://schemas.microsoft.com/office/powerpoint/2010/main" val="34424941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5" name="Plassholder for innhold 4">
            <a:extLst>
              <a:ext uri="{FF2B5EF4-FFF2-40B4-BE49-F238E27FC236}">
                <a16:creationId xmlns:a16="http://schemas.microsoft.com/office/drawing/2014/main" id="{355AB5F1-9B60-07E4-0250-D538F2310EEC}"/>
              </a:ext>
            </a:extLst>
          </p:cNvPr>
          <p:cNvPicPr>
            <a:picLocks noGrp="1" noChangeAspect="1"/>
          </p:cNvPicPr>
          <p:nvPr>
            <p:ph idx="1"/>
          </p:nvPr>
        </p:nvPicPr>
        <p:blipFill>
          <a:blip r:embed="rId2"/>
          <a:stretch>
            <a:fillRect/>
          </a:stretch>
        </p:blipFill>
        <p:spPr>
          <a:xfrm>
            <a:off x="534256" y="918266"/>
            <a:ext cx="10394168" cy="4362651"/>
          </a:xfrm>
          <a:prstGeom prst="rect">
            <a:avLst/>
          </a:prstGeom>
        </p:spPr>
      </p:pic>
    </p:spTree>
    <p:extLst>
      <p:ext uri="{BB962C8B-B14F-4D97-AF65-F5344CB8AC3E}">
        <p14:creationId xmlns:p14="http://schemas.microsoft.com/office/powerpoint/2010/main" val="25906363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5" name="Plassholder for innhold 4">
            <a:extLst>
              <a:ext uri="{FF2B5EF4-FFF2-40B4-BE49-F238E27FC236}">
                <a16:creationId xmlns:a16="http://schemas.microsoft.com/office/drawing/2014/main" id="{EED2011D-8A88-E91F-A583-3E7EA867F153}"/>
              </a:ext>
            </a:extLst>
          </p:cNvPr>
          <p:cNvPicPr>
            <a:picLocks noGrp="1" noChangeAspect="1"/>
          </p:cNvPicPr>
          <p:nvPr>
            <p:ph idx="1"/>
          </p:nvPr>
        </p:nvPicPr>
        <p:blipFill>
          <a:blip r:embed="rId2"/>
          <a:stretch>
            <a:fillRect/>
          </a:stretch>
        </p:blipFill>
        <p:spPr>
          <a:xfrm>
            <a:off x="1263578" y="1431102"/>
            <a:ext cx="9664846" cy="3817613"/>
          </a:xfrm>
          <a:prstGeom prst="rect">
            <a:avLst/>
          </a:prstGeom>
        </p:spPr>
      </p:pic>
    </p:spTree>
    <p:extLst>
      <p:ext uri="{BB962C8B-B14F-4D97-AF65-F5344CB8AC3E}">
        <p14:creationId xmlns:p14="http://schemas.microsoft.com/office/powerpoint/2010/main" val="13266909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3707AD-8261-4357-9C64-EEC41E832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 y="-427"/>
            <a:ext cx="6086683" cy="6858428"/>
          </a:xfrm>
          <a:prstGeom prst="rect">
            <a:avLst/>
          </a:prstGeom>
          <a:gradFill>
            <a:gsLst>
              <a:gs pos="0">
                <a:srgbClr val="000000">
                  <a:alpha val="53000"/>
                </a:srgbClr>
              </a:gs>
              <a:gs pos="82000">
                <a:schemeClr val="accent1">
                  <a:lumMod val="75000"/>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498142"/>
            <a:ext cx="12191999" cy="6359430"/>
          </a:xfrm>
          <a:prstGeom prst="rect">
            <a:avLst/>
          </a:prstGeom>
          <a:gradFill>
            <a:gsLst>
              <a:gs pos="13000">
                <a:schemeClr val="accent1">
                  <a:lumMod val="75000"/>
                  <a:alpha val="39000"/>
                </a:schemeClr>
              </a:gs>
              <a:gs pos="100000">
                <a:srgbClr val="000000">
                  <a:alpha val="32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28"/>
            <a:ext cx="6096001" cy="6858000"/>
          </a:xfrm>
          <a:prstGeom prst="rect">
            <a:avLst/>
          </a:prstGeom>
          <a:gradFill>
            <a:gsLst>
              <a:gs pos="13000">
                <a:srgbClr val="000000">
                  <a:alpha val="39000"/>
                </a:srgbClr>
              </a:gs>
              <a:gs pos="99000">
                <a:schemeClr val="accent1">
                  <a:lumMod val="50000"/>
                  <a:alpha val="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1B01BE8-EBAB-4286-84CC-EC07C7F95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400370"/>
          </a:xfrm>
          <a:prstGeom prst="rect">
            <a:avLst/>
          </a:prstGeom>
          <a:gradFill>
            <a:gsLst>
              <a:gs pos="0">
                <a:srgbClr val="000000">
                  <a:alpha val="70000"/>
                </a:srgbClr>
              </a:gs>
              <a:gs pos="99000">
                <a:schemeClr val="accent1">
                  <a:lumMod val="75000"/>
                  <a:alpha val="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3">
            <a:extLst>
              <a:ext uri="{FF2B5EF4-FFF2-40B4-BE49-F238E27FC236}">
                <a16:creationId xmlns:a16="http://schemas.microsoft.com/office/drawing/2014/main" id="{B810725C-984E-4EC2-A5FA-A193878CB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59729" y="-716753"/>
            <a:ext cx="4893880" cy="10255626"/>
          </a:xfrm>
          <a:custGeom>
            <a:avLst/>
            <a:gdLst>
              <a:gd name="connsiteX0" fmla="*/ 2065105 w 2065105"/>
              <a:gd name="connsiteY0" fmla="*/ 0 h 4139967"/>
              <a:gd name="connsiteX1" fmla="*/ 2065105 w 2065105"/>
              <a:gd name="connsiteY1" fmla="*/ 4139967 h 4139967"/>
              <a:gd name="connsiteX2" fmla="*/ 1858573 w 2065105"/>
              <a:gd name="connsiteY2" fmla="*/ 4129538 h 4139967"/>
              <a:gd name="connsiteX3" fmla="*/ 0 w 2065105"/>
              <a:gd name="connsiteY3" fmla="*/ 2069983 h 4139967"/>
              <a:gd name="connsiteX4" fmla="*/ 1858573 w 2065105"/>
              <a:gd name="connsiteY4" fmla="*/ 10428 h 413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105" h="4139967">
                <a:moveTo>
                  <a:pt x="2065105" y="0"/>
                </a:moveTo>
                <a:lnTo>
                  <a:pt x="2065105" y="4139967"/>
                </a:lnTo>
                <a:lnTo>
                  <a:pt x="1858573" y="4129538"/>
                </a:lnTo>
                <a:cubicBezTo>
                  <a:pt x="814640" y="4023521"/>
                  <a:pt x="0" y="3141887"/>
                  <a:pt x="0" y="2069983"/>
                </a:cubicBezTo>
                <a:cubicBezTo>
                  <a:pt x="0" y="998079"/>
                  <a:pt x="814640" y="116446"/>
                  <a:pt x="1858573" y="10428"/>
                </a:cubicBezTo>
                <a:close/>
              </a:path>
            </a:pathLst>
          </a:custGeom>
          <a:gradFill flip="none" rotWithShape="1">
            <a:gsLst>
              <a:gs pos="0">
                <a:schemeClr val="accent1">
                  <a:lumMod val="50000"/>
                  <a:alpha val="0"/>
                </a:schemeClr>
              </a:gs>
              <a:gs pos="100000">
                <a:schemeClr val="accent1">
                  <a:alpha val="23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426D29CE-E424-83A2-FA49-64DBBF0E7299}"/>
              </a:ext>
            </a:extLst>
          </p:cNvPr>
          <p:cNvSpPr>
            <a:spLocks noGrp="1"/>
          </p:cNvSpPr>
          <p:nvPr>
            <p:ph type="title"/>
          </p:nvPr>
        </p:nvSpPr>
        <p:spPr>
          <a:xfrm>
            <a:off x="2362199" y="3115264"/>
            <a:ext cx="7457441" cy="2863883"/>
          </a:xfrm>
        </p:spPr>
        <p:txBody>
          <a:bodyPr vert="horz" lIns="91440" tIns="45720" rIns="91440" bIns="45720" rtlCol="0" anchor="ctr">
            <a:normAutofit/>
          </a:bodyPr>
          <a:lstStyle/>
          <a:p>
            <a:pPr marL="0" marR="0" lvl="0" indent="0" algn="ctr" fontAlgn="auto">
              <a:spcAft>
                <a:spcPts val="0"/>
              </a:spcAft>
              <a:tabLst/>
              <a:defRPr/>
            </a:pPr>
            <a:r>
              <a:rPr kumimoji="0" lang="en-US" sz="2300" b="1" i="0" u="none" strike="noStrike" kern="1200" cap="none" spc="0" normalizeH="0" baseline="0" noProof="0">
                <a:ln>
                  <a:noFill/>
                </a:ln>
                <a:solidFill>
                  <a:srgbClr val="FFFFFF"/>
                </a:solidFill>
                <a:effectLst/>
                <a:uLnTx/>
                <a:uFillTx/>
                <a:latin typeface="+mj-lt"/>
                <a:ea typeface="+mj-ea"/>
                <a:cs typeface="+mj-cs"/>
              </a:rPr>
              <a:t> </a:t>
            </a:r>
            <a:br>
              <a:rPr kumimoji="0" lang="en-US" sz="2300" b="1" i="0" u="none" strike="noStrike" kern="1200" cap="none" spc="0" normalizeH="0" baseline="0" noProof="0">
                <a:ln>
                  <a:noFill/>
                </a:ln>
                <a:solidFill>
                  <a:srgbClr val="FFFFFF"/>
                </a:solidFill>
                <a:effectLst/>
                <a:uLnTx/>
                <a:uFillTx/>
                <a:latin typeface="+mj-lt"/>
                <a:ea typeface="+mj-ea"/>
                <a:cs typeface="+mj-cs"/>
              </a:rPr>
            </a:br>
            <a:br>
              <a:rPr kumimoji="0" lang="en-US" sz="2300" b="1" i="0" u="none" strike="noStrike" kern="1200" cap="none" spc="0" normalizeH="0" baseline="0" noProof="0">
                <a:ln>
                  <a:noFill/>
                </a:ln>
                <a:solidFill>
                  <a:srgbClr val="FFFFFF"/>
                </a:solidFill>
                <a:effectLst/>
                <a:uLnTx/>
                <a:uFillTx/>
                <a:latin typeface="+mj-lt"/>
                <a:ea typeface="+mj-ea"/>
                <a:cs typeface="+mj-cs"/>
              </a:rPr>
            </a:br>
            <a:br>
              <a:rPr kumimoji="0" lang="en-US" sz="2300" b="1" i="0" u="none" strike="noStrike" kern="1200" cap="none" spc="0" normalizeH="0" baseline="0" noProof="0">
                <a:ln>
                  <a:noFill/>
                </a:ln>
                <a:solidFill>
                  <a:srgbClr val="FFFFFF"/>
                </a:solidFill>
                <a:effectLst/>
                <a:uLnTx/>
                <a:uFillTx/>
                <a:latin typeface="+mj-lt"/>
                <a:ea typeface="+mj-ea"/>
                <a:cs typeface="+mj-cs"/>
              </a:rPr>
            </a:br>
            <a:r>
              <a:rPr kumimoji="0" lang="en-US" sz="2300" b="1" i="0" u="none" strike="noStrike" kern="1200" cap="none" spc="0" normalizeH="0" baseline="0" noProof="0">
                <a:ln>
                  <a:noFill/>
                </a:ln>
                <a:solidFill>
                  <a:srgbClr val="FFFFFF"/>
                </a:solidFill>
                <a:effectLst/>
                <a:uLnTx/>
                <a:uFillTx/>
                <a:latin typeface="+mj-lt"/>
                <a:ea typeface="+mj-ea"/>
                <a:cs typeface="+mj-cs"/>
              </a:rPr>
              <a:t>Bærekraftig økonomi, kvalitet og langsiktighet i barnehage  </a:t>
            </a:r>
            <a:br>
              <a:rPr kumimoji="0" lang="en-US" sz="2300" b="1" i="0" u="none" strike="noStrike" kern="1200" cap="none" spc="0" normalizeH="0" baseline="0" noProof="0">
                <a:ln>
                  <a:noFill/>
                </a:ln>
                <a:solidFill>
                  <a:srgbClr val="FFFFFF"/>
                </a:solidFill>
                <a:effectLst/>
                <a:uLnTx/>
                <a:uFillTx/>
                <a:latin typeface="+mj-lt"/>
                <a:ea typeface="+mj-ea"/>
                <a:cs typeface="+mj-cs"/>
              </a:rPr>
            </a:br>
            <a:r>
              <a:rPr kumimoji="0" lang="en-US" sz="2300" b="0" i="1" u="none" strike="noStrike" kern="1200" cap="none" spc="0" normalizeH="0" baseline="0" noProof="0">
                <a:ln>
                  <a:noFill/>
                </a:ln>
                <a:solidFill>
                  <a:srgbClr val="FFFFFF"/>
                </a:solidFill>
                <a:effectLst/>
                <a:uLnTx/>
                <a:uFillTx/>
                <a:latin typeface="+mj-lt"/>
                <a:ea typeface="+mj-ea"/>
                <a:cs typeface="+mj-cs"/>
              </a:rPr>
              <a:t>Presentasjon av alternativer til etablering av barnehage på Kalstad v.barnehagefaglig rådgiver Berit S.Larsen.</a:t>
            </a:r>
            <a:br>
              <a:rPr kumimoji="0" lang="en-US" sz="2300" b="0" i="1" u="none" strike="noStrike" kern="1200" cap="none" spc="0" normalizeH="0" baseline="0" noProof="0">
                <a:ln>
                  <a:noFill/>
                </a:ln>
                <a:solidFill>
                  <a:srgbClr val="FFFFFF"/>
                </a:solidFill>
                <a:effectLst/>
                <a:uLnTx/>
                <a:uFillTx/>
                <a:latin typeface="+mj-lt"/>
                <a:ea typeface="+mj-ea"/>
                <a:cs typeface="+mj-cs"/>
              </a:rPr>
            </a:br>
            <a:endParaRPr lang="en-US" sz="2300" kern="1200">
              <a:solidFill>
                <a:srgbClr val="FFFFFF"/>
              </a:solidFill>
              <a:latin typeface="+mj-lt"/>
              <a:ea typeface="+mj-ea"/>
              <a:cs typeface="+mj-cs"/>
            </a:endParaRPr>
          </a:p>
        </p:txBody>
      </p:sp>
      <p:pic>
        <p:nvPicPr>
          <p:cNvPr id="4" name="Bilde 3">
            <a:extLst>
              <a:ext uri="{FF2B5EF4-FFF2-40B4-BE49-F238E27FC236}">
                <a16:creationId xmlns:a16="http://schemas.microsoft.com/office/drawing/2014/main" id="{3B441908-F3A0-E350-9A82-6E5F480313A3}"/>
              </a:ext>
            </a:extLst>
          </p:cNvPr>
          <p:cNvPicPr>
            <a:picLocks noChangeAspect="1"/>
          </p:cNvPicPr>
          <p:nvPr/>
        </p:nvPicPr>
        <p:blipFill>
          <a:blip r:embed="rId2"/>
          <a:stretch>
            <a:fillRect/>
          </a:stretch>
        </p:blipFill>
        <p:spPr>
          <a:xfrm>
            <a:off x="10045959" y="230188"/>
            <a:ext cx="1714115" cy="574511"/>
          </a:xfrm>
          <a:prstGeom prst="rect">
            <a:avLst/>
          </a:prstGeom>
        </p:spPr>
      </p:pic>
    </p:spTree>
    <p:extLst>
      <p:ext uri="{BB962C8B-B14F-4D97-AF65-F5344CB8AC3E}">
        <p14:creationId xmlns:p14="http://schemas.microsoft.com/office/powerpoint/2010/main" val="948018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a:extLst>
              <a:ext uri="{FF2B5EF4-FFF2-40B4-BE49-F238E27FC236}">
                <a16:creationId xmlns:a16="http://schemas.microsoft.com/office/drawing/2014/main" id="{3B551BAD-0591-22D6-CA10-59190CE19876}"/>
              </a:ext>
            </a:extLst>
          </p:cNvPr>
          <p:cNvPicPr>
            <a:picLocks noChangeAspect="1"/>
          </p:cNvPicPr>
          <p:nvPr/>
        </p:nvPicPr>
        <p:blipFill rotWithShape="1">
          <a:blip r:embed="rId2"/>
          <a:srcRect/>
          <a:stretch/>
        </p:blipFill>
        <p:spPr>
          <a:xfrm>
            <a:off x="20" y="10"/>
            <a:ext cx="12191980" cy="6857990"/>
          </a:xfrm>
          <a:prstGeom prst="rect">
            <a:avLst/>
          </a:prstGeom>
        </p:spPr>
      </p:pic>
      <p:sp>
        <p:nvSpPr>
          <p:cNvPr id="2" name="Tittel 1">
            <a:extLst>
              <a:ext uri="{FF2B5EF4-FFF2-40B4-BE49-F238E27FC236}">
                <a16:creationId xmlns:a16="http://schemas.microsoft.com/office/drawing/2014/main" id="{82AD692D-0B55-CF62-7E2C-BB362E2BD3A0}"/>
              </a:ext>
            </a:extLst>
          </p:cNvPr>
          <p:cNvSpPr>
            <a:spLocks noGrp="1"/>
          </p:cNvSpPr>
          <p:nvPr>
            <p:ph type="title"/>
          </p:nvPr>
        </p:nvSpPr>
        <p:spPr>
          <a:xfrm>
            <a:off x="3108047" y="4907629"/>
            <a:ext cx="8234988" cy="1185353"/>
          </a:xfrm>
        </p:spPr>
        <p:txBody>
          <a:bodyPr vert="horz" lIns="91440" tIns="45720" rIns="91440" bIns="45720" rtlCol="0" anchor="ctr">
            <a:noAutofit/>
          </a:bodyPr>
          <a:lstStyle/>
          <a:p>
            <a:r>
              <a:rPr lang="en-US" sz="4000" b="1" err="1"/>
              <a:t>Etablering</a:t>
            </a:r>
            <a:r>
              <a:rPr lang="en-US" sz="4000" b="1"/>
              <a:t> av barnehage </a:t>
            </a:r>
            <a:r>
              <a:rPr lang="en-US" sz="4000" b="1" err="1"/>
              <a:t>på</a:t>
            </a:r>
            <a:r>
              <a:rPr lang="en-US" sz="4000" b="1"/>
              <a:t> </a:t>
            </a:r>
            <a:r>
              <a:rPr lang="en-US" sz="4000" b="1" err="1"/>
              <a:t>Kalstad</a:t>
            </a:r>
            <a:r>
              <a:rPr lang="en-US" sz="4000" b="1"/>
              <a:t> ??</a:t>
            </a:r>
          </a:p>
        </p:txBody>
      </p:sp>
      <p:sp>
        <p:nvSpPr>
          <p:cNvPr id="4" name="TekstSylinder 3">
            <a:extLst>
              <a:ext uri="{FF2B5EF4-FFF2-40B4-BE49-F238E27FC236}">
                <a16:creationId xmlns:a16="http://schemas.microsoft.com/office/drawing/2014/main" id="{DC960FFD-63B2-88F3-D805-E952D5DB3653}"/>
              </a:ext>
            </a:extLst>
          </p:cNvPr>
          <p:cNvSpPr txBox="1"/>
          <p:nvPr/>
        </p:nvSpPr>
        <p:spPr>
          <a:xfrm>
            <a:off x="9572017" y="4989576"/>
            <a:ext cx="1771018" cy="584775"/>
          </a:xfrm>
          <a:prstGeom prst="rect">
            <a:avLst/>
          </a:prstGeom>
          <a:noFill/>
        </p:spPr>
        <p:txBody>
          <a:bodyPr wrap="square" lIns="91440" tIns="45720" rIns="91440" bIns="45720" rtlCol="0" anchor="t">
            <a:spAutoFit/>
          </a:bodyPr>
          <a:lstStyle/>
          <a:p>
            <a:endParaRPr lang="nb-NO" sz="3200">
              <a:cs typeface="Calibri"/>
            </a:endParaRPr>
          </a:p>
        </p:txBody>
      </p:sp>
    </p:spTree>
    <p:extLst>
      <p:ext uri="{BB962C8B-B14F-4D97-AF65-F5344CB8AC3E}">
        <p14:creationId xmlns:p14="http://schemas.microsoft.com/office/powerpoint/2010/main" val="114505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D9C3A3-068B-A436-15ED-1D0FDB0E1E99}"/>
              </a:ext>
            </a:extLst>
          </p:cNvPr>
          <p:cNvSpPr>
            <a:spLocks noGrp="1"/>
          </p:cNvSpPr>
          <p:nvPr>
            <p:ph type="title"/>
          </p:nvPr>
        </p:nvSpPr>
        <p:spPr>
          <a:xfrm>
            <a:off x="1034610" y="306543"/>
            <a:ext cx="10604263" cy="732183"/>
          </a:xfrm>
        </p:spPr>
        <p:txBody>
          <a:bodyPr vert="horz" lIns="91440" tIns="45720" rIns="91440" bIns="45720" rtlCol="0" anchor="t">
            <a:normAutofit/>
          </a:bodyPr>
          <a:lstStyle/>
          <a:p>
            <a:pPr algn="ctr"/>
            <a:r>
              <a:rPr lang="en-US" sz="3400" err="1"/>
              <a:t>Bærekraftig</a:t>
            </a:r>
            <a:r>
              <a:rPr lang="en-US" sz="3400"/>
              <a:t> </a:t>
            </a:r>
            <a:r>
              <a:rPr lang="en-US" sz="3400" err="1"/>
              <a:t>økonomi</a:t>
            </a:r>
            <a:r>
              <a:rPr lang="en-US" sz="3400"/>
              <a:t> og </a:t>
            </a:r>
            <a:r>
              <a:rPr lang="en-US" sz="3400" err="1"/>
              <a:t>langsiktighet</a:t>
            </a:r>
            <a:r>
              <a:rPr lang="en-US" sz="3400"/>
              <a:t> i barnehage</a:t>
            </a:r>
          </a:p>
        </p:txBody>
      </p:sp>
      <p:pic>
        <p:nvPicPr>
          <p:cNvPr id="8" name="Picture 5" descr="Tre blokker stablet mot et skjema hus">
            <a:extLst>
              <a:ext uri="{FF2B5EF4-FFF2-40B4-BE49-F238E27FC236}">
                <a16:creationId xmlns:a16="http://schemas.microsoft.com/office/drawing/2014/main" id="{0A302073-D6B1-B2DB-98FB-0B68CC5C41CB}"/>
              </a:ext>
            </a:extLst>
          </p:cNvPr>
          <p:cNvPicPr>
            <a:picLocks noChangeAspect="1"/>
          </p:cNvPicPr>
          <p:nvPr/>
        </p:nvPicPr>
        <p:blipFill rotWithShape="1">
          <a:blip r:embed="rId2"/>
          <a:srcRect l="14909" r="14585" b="-2"/>
          <a:stretch/>
        </p:blipFill>
        <p:spPr>
          <a:xfrm>
            <a:off x="9964075" y="4764505"/>
            <a:ext cx="2011787" cy="1904652"/>
          </a:xfrm>
          <a:prstGeom prst="rect">
            <a:avLst/>
          </a:prstGeom>
        </p:spPr>
      </p:pic>
      <p:sp>
        <p:nvSpPr>
          <p:cNvPr id="6" name="TekstSylinder 5">
            <a:extLst>
              <a:ext uri="{FF2B5EF4-FFF2-40B4-BE49-F238E27FC236}">
                <a16:creationId xmlns:a16="http://schemas.microsoft.com/office/drawing/2014/main" id="{9D653E7C-6788-473B-46EA-8E7E2DF79391}"/>
              </a:ext>
            </a:extLst>
          </p:cNvPr>
          <p:cNvSpPr txBox="1"/>
          <p:nvPr/>
        </p:nvSpPr>
        <p:spPr>
          <a:xfrm>
            <a:off x="1034610" y="531726"/>
            <a:ext cx="9668683" cy="6042808"/>
          </a:xfrm>
          <a:prstGeom prst="rect">
            <a:avLst/>
          </a:prstGeom>
          <a:noFill/>
        </p:spPr>
        <p:txBody>
          <a:bodyPr wrap="square" lIns="91440" tIns="45720" rIns="91440" bIns="45720" anchor="t">
            <a:spAutoFit/>
          </a:bodyPr>
          <a:lstStyle/>
          <a:p>
            <a:pPr algn="l" rtl="0" fontAlgn="base"/>
            <a:br>
              <a:rPr lang="nb-NO" sz="1400" b="0" i="0">
                <a:effectLst/>
                <a:latin typeface="Segoe UI" panose="020B0502040204020203" pitchFamily="34" charset="0"/>
              </a:rPr>
            </a:br>
            <a:endParaRPr lang="nb-NO" sz="2400" b="0" i="0">
              <a:solidFill>
                <a:srgbClr val="000000"/>
              </a:solidFill>
              <a:effectLst/>
              <a:latin typeface="Segoe UI" panose="020B0502040204020203" pitchFamily="34" charset="0"/>
            </a:endParaRPr>
          </a:p>
          <a:p>
            <a:pPr marL="342900" indent="-342900" fontAlgn="base">
              <a:buFont typeface="Wingdings" panose="05000000000000000000" pitchFamily="2" charset="2"/>
              <a:buChar char="à"/>
            </a:pPr>
            <a:r>
              <a:rPr lang="nb-NO" sz="2400">
                <a:solidFill>
                  <a:srgbClr val="000000"/>
                </a:solidFill>
                <a:latin typeface="Calibri"/>
                <a:cs typeface="Calibri"/>
              </a:rPr>
              <a:t>Nok</a:t>
            </a:r>
            <a:r>
              <a:rPr lang="nb-NO" sz="2400" b="0" i="0">
                <a:solidFill>
                  <a:srgbClr val="000000"/>
                </a:solidFill>
                <a:effectLst/>
                <a:latin typeface="Calibri"/>
                <a:cs typeface="Calibri"/>
              </a:rPr>
              <a:t> barnehageplasser for å ivareta behovet for fleksibilitet, endringer og uforutsette hendelser</a:t>
            </a:r>
          </a:p>
          <a:p>
            <a:pPr marL="342900" indent="-342900" fontAlgn="base">
              <a:buFont typeface="Wingdings" panose="05000000000000000000" pitchFamily="2" charset="2"/>
              <a:buChar char="à"/>
            </a:pPr>
            <a:endParaRPr lang="nb-NO" sz="2400" b="0" i="0">
              <a:solidFill>
                <a:srgbClr val="000000"/>
              </a:solidFill>
              <a:effectLst/>
              <a:latin typeface="Calibri" panose="020F0502020204030204" pitchFamily="34" charset="0"/>
            </a:endParaRPr>
          </a:p>
          <a:p>
            <a:pPr marL="342900" indent="-342900" fontAlgn="base">
              <a:buFont typeface="Wingdings" panose="05000000000000000000" pitchFamily="2" charset="2"/>
              <a:buChar char="à"/>
            </a:pPr>
            <a:r>
              <a:rPr lang="nb-NO" sz="2400">
                <a:solidFill>
                  <a:srgbClr val="000000"/>
                </a:solidFill>
                <a:latin typeface="Calibri"/>
                <a:cs typeface="Calibri"/>
              </a:rPr>
              <a:t>Økonomisk</a:t>
            </a:r>
            <a:r>
              <a:rPr lang="nb-NO" sz="2400">
                <a:solidFill>
                  <a:srgbClr val="000000"/>
                </a:solidFill>
                <a:latin typeface="Segoe UI"/>
                <a:cs typeface="Segoe UI"/>
              </a:rPr>
              <a:t> </a:t>
            </a:r>
            <a:r>
              <a:rPr lang="nb-NO" sz="2400">
                <a:solidFill>
                  <a:srgbClr val="000000"/>
                </a:solidFill>
                <a:latin typeface="Calibri"/>
                <a:cs typeface="Calibri"/>
              </a:rPr>
              <a:t>forutsigbarhet </a:t>
            </a:r>
          </a:p>
          <a:p>
            <a:pPr marL="342900" indent="-342900" fontAlgn="base">
              <a:buFont typeface="Wingdings" panose="05000000000000000000" pitchFamily="2" charset="2"/>
              <a:buChar char="à"/>
            </a:pPr>
            <a:endParaRPr lang="nb-NO" sz="2400" b="0" i="0">
              <a:solidFill>
                <a:srgbClr val="000000"/>
              </a:solidFill>
              <a:effectLst/>
              <a:latin typeface="Calibri" panose="020F0502020204030204" pitchFamily="34" charset="0"/>
            </a:endParaRPr>
          </a:p>
          <a:p>
            <a:pPr marL="342900" indent="-342900" fontAlgn="base">
              <a:buFont typeface="Wingdings" panose="05000000000000000000" pitchFamily="2" charset="2"/>
              <a:buChar char="à"/>
            </a:pPr>
            <a:r>
              <a:rPr lang="nb-NO" sz="2400">
                <a:solidFill>
                  <a:srgbClr val="000000"/>
                </a:solidFill>
                <a:latin typeface="Calibri"/>
                <a:cs typeface="Calibri"/>
              </a:rPr>
              <a:t>Barnehagebyggene </a:t>
            </a:r>
            <a:r>
              <a:rPr lang="nb-NO" sz="2400" b="0" i="0">
                <a:solidFill>
                  <a:srgbClr val="000000"/>
                </a:solidFill>
                <a:effectLst/>
                <a:latin typeface="Calibri"/>
                <a:cs typeface="Calibri"/>
              </a:rPr>
              <a:t>og </a:t>
            </a:r>
            <a:r>
              <a:rPr lang="nb-NO" sz="2400">
                <a:solidFill>
                  <a:srgbClr val="000000"/>
                </a:solidFill>
                <a:latin typeface="Calibri"/>
                <a:cs typeface="Calibri"/>
              </a:rPr>
              <a:t>uteområdene tilpasset fremtiden med </a:t>
            </a:r>
            <a:r>
              <a:rPr lang="nb-NO" sz="2400" b="0" i="0">
                <a:solidFill>
                  <a:srgbClr val="000000"/>
                </a:solidFill>
                <a:effectLst/>
                <a:latin typeface="Calibri"/>
                <a:cs typeface="Calibri"/>
              </a:rPr>
              <a:t> mulighet til en organisering som ivaretar barnas behov for trygghet og utfoldelse utfra hvilke barn som til enhver tid bruker barnehagen</a:t>
            </a:r>
          </a:p>
          <a:p>
            <a:pPr marL="342900" indent="-342900" algn="l" rtl="0" fontAlgn="base">
              <a:buFont typeface="Wingdings" panose="05000000000000000000" pitchFamily="2" charset="2"/>
              <a:buChar char="à"/>
            </a:pPr>
            <a:endParaRPr lang="nb-NO" sz="2400" b="0" i="0">
              <a:solidFill>
                <a:srgbClr val="000000"/>
              </a:solidFill>
              <a:effectLst/>
              <a:latin typeface="Calibri" panose="020F0502020204030204" pitchFamily="34" charset="0"/>
            </a:endParaRPr>
          </a:p>
          <a:p>
            <a:pPr fontAlgn="base">
              <a:lnSpc>
                <a:spcPct val="94000"/>
              </a:lnSpc>
              <a:spcAft>
                <a:spcPts val="200"/>
              </a:spcAft>
            </a:pPr>
            <a:r>
              <a:rPr lang="en-US" sz="2400">
                <a:solidFill>
                  <a:schemeClr val="tx2"/>
                </a:solidFill>
                <a:sym typeface="Wingdings" panose="05000000000000000000" pitchFamily="2" charset="2"/>
              </a:rPr>
              <a:t> </a:t>
            </a:r>
            <a:r>
              <a:rPr lang="en-US" sz="2400" err="1">
                <a:solidFill>
                  <a:schemeClr val="tx2"/>
                </a:solidFill>
              </a:rPr>
              <a:t>R</a:t>
            </a:r>
            <a:r>
              <a:rPr lang="en-US" sz="2400" err="1">
                <a:solidFill>
                  <a:srgbClr val="000000"/>
                </a:solidFill>
              </a:rPr>
              <a:t>essurseffektiv</a:t>
            </a:r>
            <a:r>
              <a:rPr lang="en-US" sz="2400"/>
              <a:t> drift </a:t>
            </a:r>
            <a:r>
              <a:rPr lang="en-US" sz="2400" err="1"/>
              <a:t>ved</a:t>
            </a:r>
            <a:r>
              <a:rPr lang="en-US" sz="2400"/>
              <a:t> å ha </a:t>
            </a:r>
            <a:r>
              <a:rPr lang="en-US" sz="2400" err="1"/>
              <a:t>større</a:t>
            </a:r>
            <a:r>
              <a:rPr lang="en-US" sz="2400"/>
              <a:t> </a:t>
            </a:r>
            <a:r>
              <a:rPr lang="en-US" sz="2400" err="1"/>
              <a:t>barnehager</a:t>
            </a:r>
            <a:r>
              <a:rPr lang="en-US" sz="2400"/>
              <a:t> </a:t>
            </a:r>
            <a:r>
              <a:rPr lang="en-US" sz="2400" err="1"/>
              <a:t>istedenfor</a:t>
            </a:r>
            <a:r>
              <a:rPr lang="en-US" sz="2400"/>
              <a:t> mange </a:t>
            </a:r>
            <a:r>
              <a:rPr lang="en-US" sz="2400" err="1"/>
              <a:t>små</a:t>
            </a:r>
            <a:endParaRPr lang="en-US" sz="2400"/>
          </a:p>
          <a:p>
            <a:pPr marL="383540" indent="-383540" defTabSz="914400" fontAlgn="base">
              <a:lnSpc>
                <a:spcPct val="94000"/>
              </a:lnSpc>
              <a:spcAft>
                <a:spcPts val="200"/>
              </a:spcAft>
              <a:buFont typeface="Franklin Gothic Book" panose="020B0503020102020204" pitchFamily="34" charset="0"/>
            </a:pPr>
            <a:r>
              <a:rPr lang="en-US" sz="2400"/>
              <a:t> - 	</a:t>
            </a:r>
            <a:r>
              <a:rPr lang="en-US" sz="2400" err="1"/>
              <a:t>Støtteressurser</a:t>
            </a:r>
            <a:endParaRPr lang="en-US" sz="2400">
              <a:cs typeface="Calibri" panose="020F0502020204030204"/>
            </a:endParaRPr>
          </a:p>
          <a:p>
            <a:pPr marL="383540" indent="-383540" fontAlgn="base">
              <a:lnSpc>
                <a:spcPct val="94000"/>
              </a:lnSpc>
              <a:spcAft>
                <a:spcPts val="200"/>
              </a:spcAft>
              <a:buFont typeface="Franklin Gothic Book" panose="020B0503020102020204" pitchFamily="34" charset="0"/>
            </a:pPr>
            <a:r>
              <a:rPr lang="en-US" sz="2400"/>
              <a:t> -	</a:t>
            </a:r>
            <a:r>
              <a:rPr lang="en-US" sz="2400" err="1"/>
              <a:t>Vikarbruk</a:t>
            </a:r>
            <a:r>
              <a:rPr lang="en-US" sz="2400"/>
              <a:t> </a:t>
            </a:r>
            <a:r>
              <a:rPr lang="en-US" sz="2400" err="1"/>
              <a:t>og</a:t>
            </a:r>
            <a:r>
              <a:rPr lang="en-US" sz="2400"/>
              <a:t> </a:t>
            </a:r>
            <a:r>
              <a:rPr lang="en-US" sz="2400" err="1"/>
              <a:t>personalutnyttelse</a:t>
            </a:r>
            <a:r>
              <a:rPr lang="en-US" sz="2400"/>
              <a:t> </a:t>
            </a:r>
            <a:endParaRPr lang="en-US" sz="2400">
              <a:cs typeface="Calibri"/>
            </a:endParaRPr>
          </a:p>
          <a:p>
            <a:pPr marL="342900" indent="-342900" algn="l" rtl="0" fontAlgn="base">
              <a:buFont typeface="Wingdings" panose="05000000000000000000" pitchFamily="2" charset="2"/>
              <a:buChar char="à"/>
            </a:pPr>
            <a:endParaRPr lang="nb-NO" sz="2400" b="0" i="0">
              <a:solidFill>
                <a:srgbClr val="000000"/>
              </a:solidFill>
              <a:effectLst/>
              <a:latin typeface="Segoe UI" panose="020B0502040204020203" pitchFamily="34" charset="0"/>
            </a:endParaRPr>
          </a:p>
          <a:p>
            <a:br>
              <a:rPr lang="nb-NO" sz="1800" b="0" i="0">
                <a:effectLst/>
                <a:latin typeface="Calibri" panose="020F0502020204030204" pitchFamily="34" charset="0"/>
              </a:rPr>
            </a:br>
            <a:endParaRPr lang="nb-NO"/>
          </a:p>
        </p:txBody>
      </p:sp>
      <p:sp>
        <p:nvSpPr>
          <p:cNvPr id="7" name="TekstSylinder 6">
            <a:extLst>
              <a:ext uri="{FF2B5EF4-FFF2-40B4-BE49-F238E27FC236}">
                <a16:creationId xmlns:a16="http://schemas.microsoft.com/office/drawing/2014/main" id="{CAAA26C3-23EB-1E52-FA9C-13830F5F9E95}"/>
              </a:ext>
            </a:extLst>
          </p:cNvPr>
          <p:cNvSpPr txBox="1"/>
          <p:nvPr/>
        </p:nvSpPr>
        <p:spPr>
          <a:xfrm>
            <a:off x="2132366" y="5975514"/>
            <a:ext cx="7159450" cy="646331"/>
          </a:xfrm>
          <a:prstGeom prst="rect">
            <a:avLst/>
          </a:prstGeom>
          <a:noFill/>
        </p:spPr>
        <p:txBody>
          <a:bodyPr wrap="square" rtlCol="0">
            <a:spAutoFit/>
          </a:bodyPr>
          <a:lstStyle/>
          <a:p>
            <a:pPr algn="ctr"/>
            <a:r>
              <a:rPr lang="nb-NO" sz="3600">
                <a:solidFill>
                  <a:srgbClr val="000000"/>
                </a:solidFill>
                <a:latin typeface="Calibri" panose="020F0502020204030204" pitchFamily="34" charset="0"/>
              </a:rPr>
              <a:t>Barnehagebruksplan</a:t>
            </a:r>
            <a:endParaRPr lang="nb-NO" sz="3600"/>
          </a:p>
        </p:txBody>
      </p:sp>
    </p:spTree>
    <p:extLst>
      <p:ext uri="{BB962C8B-B14F-4D97-AF65-F5344CB8AC3E}">
        <p14:creationId xmlns:p14="http://schemas.microsoft.com/office/powerpoint/2010/main" val="2365586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Point d’exclamation sur un arrière-plan jaune">
            <a:extLst>
              <a:ext uri="{FF2B5EF4-FFF2-40B4-BE49-F238E27FC236}">
                <a16:creationId xmlns:a16="http://schemas.microsoft.com/office/drawing/2014/main" id="{AADAE4C4-AFA9-4BFA-54AC-2C0256F11AF2}"/>
              </a:ext>
            </a:extLst>
          </p:cNvPr>
          <p:cNvPicPr>
            <a:picLocks noChangeAspect="1"/>
          </p:cNvPicPr>
          <p:nvPr/>
        </p:nvPicPr>
        <p:blipFill rotWithShape="1">
          <a:blip r:embed="rId2"/>
          <a:srcRect t="9091" r="13818"/>
          <a:stretch/>
        </p:blipFill>
        <p:spPr>
          <a:xfrm>
            <a:off x="3523488" y="10"/>
            <a:ext cx="8668512" cy="6857990"/>
          </a:xfrm>
          <a:prstGeom prst="rect">
            <a:avLst/>
          </a:prstGeom>
        </p:spPr>
      </p:pic>
      <p:sp>
        <p:nvSpPr>
          <p:cNvPr id="21" name="Rectangle 2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C44A5972-F5C6-7699-434F-2EEB107839C6}"/>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solidFill>
                  <a:schemeClr val="bg1"/>
                </a:solidFill>
              </a:rPr>
              <a:t>Mandat</a:t>
            </a:r>
          </a:p>
        </p:txBody>
      </p:sp>
      <p:sp>
        <p:nvSpPr>
          <p:cNvPr id="23" name="Rectangle 2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516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D9C3A3-068B-A436-15ED-1D0FDB0E1E99}"/>
              </a:ext>
            </a:extLst>
          </p:cNvPr>
          <p:cNvSpPr>
            <a:spLocks noGrp="1"/>
          </p:cNvSpPr>
          <p:nvPr>
            <p:ph type="title"/>
          </p:nvPr>
        </p:nvSpPr>
        <p:spPr>
          <a:xfrm>
            <a:off x="240145" y="757662"/>
            <a:ext cx="12455951" cy="1524201"/>
          </a:xfrm>
        </p:spPr>
        <p:txBody>
          <a:bodyPr vert="horz" lIns="91440" tIns="45720" rIns="91440" bIns="45720" rtlCol="0" anchor="t">
            <a:normAutofit/>
          </a:bodyPr>
          <a:lstStyle/>
          <a:p>
            <a:pPr algn="ctr" fontAlgn="base"/>
            <a:r>
              <a:rPr lang="nb-NO" sz="3600" b="1"/>
              <a:t>Kvalitet i barnehage = kompetent </a:t>
            </a:r>
            <a:r>
              <a:rPr lang="nb-NO" sz="3600">
                <a:solidFill>
                  <a:srgbClr val="000000"/>
                </a:solidFill>
                <a:latin typeface="Calibri" panose="020F0502020204030204" pitchFamily="34" charset="0"/>
              </a:rPr>
              <a:t>personale + gode fysiske og økonomiske rammer</a:t>
            </a:r>
            <a:br>
              <a:rPr lang="nb-NO" sz="1400"/>
            </a:br>
            <a:br>
              <a:rPr lang="nb-NO" sz="1400" b="0" i="0">
                <a:solidFill>
                  <a:srgbClr val="1F3763"/>
                </a:solidFill>
                <a:effectLst/>
                <a:latin typeface="Segoe UI" panose="020B0502040204020203" pitchFamily="34" charset="0"/>
              </a:rPr>
            </a:br>
            <a:endParaRPr lang="nb-NO" sz="1400" b="0" i="0">
              <a:solidFill>
                <a:srgbClr val="000000"/>
              </a:solidFill>
              <a:effectLst/>
              <a:latin typeface="Segoe UI" panose="020B0502040204020203" pitchFamily="34" charset="0"/>
            </a:endParaRPr>
          </a:p>
        </p:txBody>
      </p:sp>
      <p:sp>
        <p:nvSpPr>
          <p:cNvPr id="4" name="TekstSylinder 3">
            <a:extLst>
              <a:ext uri="{FF2B5EF4-FFF2-40B4-BE49-F238E27FC236}">
                <a16:creationId xmlns:a16="http://schemas.microsoft.com/office/drawing/2014/main" id="{E706E05D-88C2-24E2-8BAF-D701D3303301}"/>
              </a:ext>
            </a:extLst>
          </p:cNvPr>
          <p:cNvSpPr txBox="1"/>
          <p:nvPr/>
        </p:nvSpPr>
        <p:spPr>
          <a:xfrm>
            <a:off x="2185516" y="1939332"/>
            <a:ext cx="7460902" cy="3215472"/>
          </a:xfrm>
          <a:prstGeom prst="rect">
            <a:avLst/>
          </a:prstGeom>
        </p:spPr>
        <p:txBody>
          <a:bodyPr vert="horz" lIns="91440" tIns="45720" rIns="91440" bIns="45720" rtlCol="0">
            <a:normAutofit/>
          </a:bodyPr>
          <a:lstStyle/>
          <a:p>
            <a:pPr marL="384048" indent="-384048" defTabSz="914400" fontAlgn="base">
              <a:lnSpc>
                <a:spcPct val="94000"/>
              </a:lnSpc>
              <a:spcAft>
                <a:spcPts val="200"/>
              </a:spcAft>
              <a:buFont typeface="Wingdings" panose="05000000000000000000" pitchFamily="2" charset="2"/>
              <a:buChar char="q"/>
            </a:pPr>
            <a:endParaRPr lang="en-US" sz="2800" b="0">
              <a:solidFill>
                <a:schemeClr val="tx2"/>
              </a:solidFill>
              <a:effectLst/>
            </a:endParaRPr>
          </a:p>
        </p:txBody>
      </p:sp>
      <p:pic>
        <p:nvPicPr>
          <p:cNvPr id="8" name="Picture 5" descr="Tre blokker stablet mot et skjema hus">
            <a:extLst>
              <a:ext uri="{FF2B5EF4-FFF2-40B4-BE49-F238E27FC236}">
                <a16:creationId xmlns:a16="http://schemas.microsoft.com/office/drawing/2014/main" id="{0A302073-D6B1-B2DB-98FB-0B68CC5C41CB}"/>
              </a:ext>
            </a:extLst>
          </p:cNvPr>
          <p:cNvPicPr>
            <a:picLocks noChangeAspect="1"/>
          </p:cNvPicPr>
          <p:nvPr/>
        </p:nvPicPr>
        <p:blipFill rotWithShape="1">
          <a:blip r:embed="rId3"/>
          <a:srcRect l="14909" r="14585" b="-2"/>
          <a:stretch/>
        </p:blipFill>
        <p:spPr>
          <a:xfrm>
            <a:off x="9012983" y="3864061"/>
            <a:ext cx="2962880" cy="2805096"/>
          </a:xfrm>
          <a:prstGeom prst="rect">
            <a:avLst/>
          </a:prstGeom>
        </p:spPr>
      </p:pic>
      <p:sp>
        <p:nvSpPr>
          <p:cNvPr id="5" name="TekstSylinder 4">
            <a:extLst>
              <a:ext uri="{FF2B5EF4-FFF2-40B4-BE49-F238E27FC236}">
                <a16:creationId xmlns:a16="http://schemas.microsoft.com/office/drawing/2014/main" id="{FE330670-29FF-31D0-3149-3A7A4B34F557}"/>
              </a:ext>
            </a:extLst>
          </p:cNvPr>
          <p:cNvSpPr txBox="1"/>
          <p:nvPr/>
        </p:nvSpPr>
        <p:spPr>
          <a:xfrm>
            <a:off x="2054888" y="2482127"/>
            <a:ext cx="6370654" cy="3908762"/>
          </a:xfrm>
          <a:prstGeom prst="rect">
            <a:avLst/>
          </a:prstGeom>
          <a:noFill/>
        </p:spPr>
        <p:txBody>
          <a:bodyPr wrap="square">
            <a:spAutoFit/>
          </a:bodyPr>
          <a:lstStyle/>
          <a:p>
            <a:br>
              <a:rPr lang="nb-NO" sz="1400" b="0" i="0">
                <a:solidFill>
                  <a:srgbClr val="000000"/>
                </a:solidFill>
                <a:effectLst/>
                <a:latin typeface="Segoe UI" panose="020B0502040204020203" pitchFamily="34" charset="0"/>
              </a:rPr>
            </a:br>
            <a:r>
              <a:rPr lang="nb-NO" sz="1400" b="0" i="0">
                <a:solidFill>
                  <a:srgbClr val="000000"/>
                </a:solidFill>
                <a:effectLst/>
                <a:latin typeface="Segoe UI" panose="020B0502040204020203" pitchFamily="34" charset="0"/>
              </a:rPr>
              <a:t>- </a:t>
            </a:r>
            <a:r>
              <a:rPr lang="nb-NO" sz="1800" b="0" i="0">
                <a:solidFill>
                  <a:srgbClr val="000000"/>
                </a:solidFill>
                <a:effectLst/>
                <a:latin typeface="Calibri" panose="020F0502020204030204" pitchFamily="34" charset="0"/>
              </a:rPr>
              <a:t>Høy kompetanse  </a:t>
            </a:r>
          </a:p>
          <a:p>
            <a:r>
              <a:rPr lang="nb-NO">
                <a:solidFill>
                  <a:srgbClr val="000000"/>
                </a:solidFill>
                <a:latin typeface="Calibri" panose="020F0502020204030204" pitchFamily="34" charset="0"/>
              </a:rPr>
              <a:t>- </a:t>
            </a:r>
            <a:r>
              <a:rPr lang="nb-NO" sz="1800" b="0" i="0">
                <a:solidFill>
                  <a:srgbClr val="000000"/>
                </a:solidFill>
                <a:effectLst/>
                <a:latin typeface="Calibri" panose="020F0502020204030204" pitchFamily="34" charset="0"/>
              </a:rPr>
              <a:t>Profesjonell entusiasme  </a:t>
            </a:r>
            <a:br>
              <a:rPr lang="nb-NO" sz="1800" b="0" i="0">
                <a:solidFill>
                  <a:srgbClr val="000000"/>
                </a:solidFill>
                <a:effectLst/>
                <a:latin typeface="Calibri" panose="020F0502020204030204" pitchFamily="34" charset="0"/>
              </a:rPr>
            </a:br>
            <a:r>
              <a:rPr lang="nb-NO" sz="1800" b="0" i="0">
                <a:solidFill>
                  <a:srgbClr val="000000"/>
                </a:solidFill>
                <a:effectLst/>
                <a:latin typeface="Calibri" panose="020F0502020204030204" pitchFamily="34" charset="0"/>
              </a:rPr>
              <a:t>- Felles mål og retning for det pedagogiske arbeidet  </a:t>
            </a:r>
            <a:br>
              <a:rPr lang="nb-NO" sz="1800" b="0" i="0">
                <a:solidFill>
                  <a:srgbClr val="000000"/>
                </a:solidFill>
                <a:effectLst/>
                <a:latin typeface="Calibri" panose="020F0502020204030204" pitchFamily="34" charset="0"/>
              </a:rPr>
            </a:br>
            <a:r>
              <a:rPr lang="nb-NO" sz="1800" b="0" i="0">
                <a:solidFill>
                  <a:srgbClr val="000000"/>
                </a:solidFill>
                <a:effectLst/>
                <a:latin typeface="Calibri" panose="020F0502020204030204" pitchFamily="34" charset="0"/>
              </a:rPr>
              <a:t>- Helthetlig tilnærming til barns omsorg, lek og læring  </a:t>
            </a:r>
            <a:br>
              <a:rPr lang="nb-NO" sz="1800" b="0" i="0">
                <a:solidFill>
                  <a:srgbClr val="000000"/>
                </a:solidFill>
                <a:effectLst/>
                <a:latin typeface="Calibri" panose="020F0502020204030204" pitchFamily="34" charset="0"/>
              </a:rPr>
            </a:br>
            <a:r>
              <a:rPr lang="nb-NO" sz="1800" b="0" i="0">
                <a:solidFill>
                  <a:srgbClr val="000000"/>
                </a:solidFill>
                <a:effectLst/>
                <a:latin typeface="Calibri" panose="020F0502020204030204" pitchFamily="34" charset="0"/>
              </a:rPr>
              <a:t>- Lek ute og varierte naturopplevelser  </a:t>
            </a:r>
            <a:br>
              <a:rPr lang="nb-NO" sz="1800" b="0" i="0">
                <a:solidFill>
                  <a:srgbClr val="000000"/>
                </a:solidFill>
                <a:effectLst/>
                <a:latin typeface="Calibri" panose="020F0502020204030204" pitchFamily="34" charset="0"/>
              </a:rPr>
            </a:br>
            <a:r>
              <a:rPr lang="nb-NO" sz="1800" b="0" i="0">
                <a:solidFill>
                  <a:srgbClr val="000000"/>
                </a:solidFill>
                <a:effectLst/>
                <a:latin typeface="Calibri" panose="020F0502020204030204" pitchFamily="34" charset="0"/>
              </a:rPr>
              <a:t>- Klar ledelse og strukturering av dagen tilpasset barna  </a:t>
            </a:r>
            <a:br>
              <a:rPr lang="nb-NO" sz="1800" b="0" i="0">
                <a:solidFill>
                  <a:srgbClr val="000000"/>
                </a:solidFill>
                <a:effectLst/>
                <a:latin typeface="Calibri" panose="020F0502020204030204" pitchFamily="34" charset="0"/>
              </a:rPr>
            </a:br>
            <a:r>
              <a:rPr lang="nb-NO" sz="1800" b="0" i="0">
                <a:solidFill>
                  <a:srgbClr val="000000"/>
                </a:solidFill>
                <a:effectLst/>
                <a:latin typeface="Calibri" panose="020F0502020204030204" pitchFamily="34" charset="0"/>
              </a:rPr>
              <a:t>- Voksen- og barneinitierte aktiviteter  </a:t>
            </a:r>
            <a:br>
              <a:rPr lang="nb-NO" sz="1800" b="0" i="0">
                <a:solidFill>
                  <a:srgbClr val="000000"/>
                </a:solidFill>
                <a:effectLst/>
                <a:latin typeface="Calibri" panose="020F0502020204030204" pitchFamily="34" charset="0"/>
              </a:rPr>
            </a:br>
            <a:r>
              <a:rPr lang="nb-NO" sz="1800" b="0" i="0">
                <a:solidFill>
                  <a:srgbClr val="000000"/>
                </a:solidFill>
                <a:effectLst/>
                <a:latin typeface="Calibri" panose="020F0502020204030204" pitchFamily="34" charset="0"/>
              </a:rPr>
              <a:t>- Godt språklig samspill med enkeltbarn og mindre grupper av barn  </a:t>
            </a:r>
            <a:br>
              <a:rPr lang="nb-NO" sz="1800" b="0" i="0">
                <a:solidFill>
                  <a:srgbClr val="000000"/>
                </a:solidFill>
                <a:effectLst/>
                <a:latin typeface="Calibri" panose="020F0502020204030204" pitchFamily="34" charset="0"/>
              </a:rPr>
            </a:br>
            <a:r>
              <a:rPr lang="nb-NO" sz="1800" b="0" i="0">
                <a:solidFill>
                  <a:srgbClr val="000000"/>
                </a:solidFill>
                <a:effectLst/>
                <a:latin typeface="Calibri" panose="020F0502020204030204" pitchFamily="34" charset="0"/>
              </a:rPr>
              <a:t>- Godt samarbeid  </a:t>
            </a:r>
            <a:br>
              <a:rPr lang="nb-NO" sz="1800" b="0" i="0">
                <a:solidFill>
                  <a:srgbClr val="000000"/>
                </a:solidFill>
                <a:effectLst/>
                <a:latin typeface="Calibri" panose="020F0502020204030204" pitchFamily="34" charset="0"/>
              </a:rPr>
            </a:br>
            <a:r>
              <a:rPr lang="nb-NO">
                <a:solidFill>
                  <a:srgbClr val="000000"/>
                </a:solidFill>
                <a:latin typeface="Calibri" panose="020F0502020204030204" pitchFamily="34" charset="0"/>
              </a:rPr>
              <a:t>- </a:t>
            </a:r>
            <a:r>
              <a:rPr lang="nb-NO" sz="1800" b="0" i="0">
                <a:solidFill>
                  <a:srgbClr val="000000"/>
                </a:solidFill>
                <a:effectLst/>
                <a:latin typeface="Calibri" panose="020F0502020204030204" pitchFamily="34" charset="0"/>
              </a:rPr>
              <a:t>Barns perspektiv, medvirkning og trivsel  </a:t>
            </a:r>
            <a:br>
              <a:rPr lang="nb-NO" sz="1800" b="0" i="0">
                <a:solidFill>
                  <a:srgbClr val="000000"/>
                </a:solidFill>
                <a:effectLst/>
                <a:latin typeface="Calibri" panose="020F0502020204030204" pitchFamily="34" charset="0"/>
              </a:rPr>
            </a:br>
            <a:r>
              <a:rPr lang="nb-NO" sz="1800" b="0" i="0">
                <a:solidFill>
                  <a:srgbClr val="000000"/>
                </a:solidFill>
                <a:effectLst/>
                <a:latin typeface="Calibri" panose="020F0502020204030204" pitchFamily="34" charset="0"/>
              </a:rPr>
              <a:t>- Varm atmosfære  </a:t>
            </a:r>
            <a:br>
              <a:rPr lang="nb-NO" sz="1800" b="0" i="0">
                <a:solidFill>
                  <a:srgbClr val="000000"/>
                </a:solidFill>
                <a:effectLst/>
                <a:latin typeface="Calibri" panose="020F0502020204030204" pitchFamily="34" charset="0"/>
              </a:rPr>
            </a:br>
            <a:endParaRPr lang="nb-NO"/>
          </a:p>
        </p:txBody>
      </p:sp>
    </p:spTree>
    <p:extLst>
      <p:ext uri="{BB962C8B-B14F-4D97-AF65-F5344CB8AC3E}">
        <p14:creationId xmlns:p14="http://schemas.microsoft.com/office/powerpoint/2010/main" val="27340503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2AA9F0-182A-7DDD-A0A7-BC1C1AE2511B}"/>
              </a:ext>
            </a:extLst>
          </p:cNvPr>
          <p:cNvSpPr>
            <a:spLocks noGrp="1"/>
          </p:cNvSpPr>
          <p:nvPr>
            <p:ph type="title"/>
          </p:nvPr>
        </p:nvSpPr>
        <p:spPr>
          <a:xfrm>
            <a:off x="838200" y="307976"/>
            <a:ext cx="10515600" cy="1130300"/>
          </a:xfrm>
        </p:spPr>
        <p:txBody>
          <a:bodyPr>
            <a:normAutofit/>
          </a:bodyPr>
          <a:lstStyle/>
          <a:p>
            <a:pPr algn="ctr"/>
            <a:r>
              <a:rPr lang="nb-NO"/>
              <a:t>Dagens barnehagestruktur</a:t>
            </a:r>
          </a:p>
        </p:txBody>
      </p:sp>
      <p:graphicFrame>
        <p:nvGraphicFramePr>
          <p:cNvPr id="4" name="Plassholder for innhold 3">
            <a:extLst>
              <a:ext uri="{FF2B5EF4-FFF2-40B4-BE49-F238E27FC236}">
                <a16:creationId xmlns:a16="http://schemas.microsoft.com/office/drawing/2014/main" id="{8EA389B8-C09B-400B-AC61-3CA0CF75EB6C}"/>
              </a:ext>
            </a:extLst>
          </p:cNvPr>
          <p:cNvGraphicFramePr>
            <a:graphicFrameLocks noGrp="1"/>
          </p:cNvGraphicFramePr>
          <p:nvPr>
            <p:ph idx="1"/>
            <p:extLst>
              <p:ext uri="{D42A27DB-BD31-4B8C-83A1-F6EECF244321}">
                <p14:modId xmlns:p14="http://schemas.microsoft.com/office/powerpoint/2010/main" val="3234194168"/>
              </p:ext>
            </p:extLst>
          </p:nvPr>
        </p:nvGraphicFramePr>
        <p:xfrm>
          <a:off x="1400175" y="1638299"/>
          <a:ext cx="9601200" cy="4295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06577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3864208D-9A5E-4C5D-A418-B5A9ED38C2BD}"/>
              </a:ext>
            </a:extLst>
          </p:cNvPr>
          <p:cNvSpPr txBox="1"/>
          <p:nvPr/>
        </p:nvSpPr>
        <p:spPr>
          <a:xfrm>
            <a:off x="901690" y="405575"/>
            <a:ext cx="10937384" cy="1371600"/>
          </a:xfrm>
          <a:prstGeom prst="rect">
            <a:avLst/>
          </a:prstGeom>
        </p:spPr>
        <p:txBody>
          <a:bodyPr vert="horz" lIns="91440" tIns="45720" rIns="91440" bIns="45720" rtlCol="0" anchor="ctr">
            <a:normAutofit fontScale="85000" lnSpcReduction="20000"/>
          </a:bodyPr>
          <a:lstStyle/>
          <a:p>
            <a:pPr algn="ctr">
              <a:lnSpc>
                <a:spcPct val="90000"/>
              </a:lnSpc>
              <a:spcBef>
                <a:spcPct val="0"/>
              </a:spcBef>
              <a:spcAft>
                <a:spcPts val="600"/>
              </a:spcAft>
            </a:pPr>
            <a:r>
              <a:rPr lang="en-US" sz="4000" b="1">
                <a:latin typeface="+mj-lt"/>
                <a:ea typeface="+mj-ea"/>
                <a:cs typeface="+mj-cs"/>
              </a:rPr>
              <a:t>De to </a:t>
            </a:r>
            <a:r>
              <a:rPr lang="en-US" sz="4000" b="1" err="1">
                <a:latin typeface="+mj-lt"/>
                <a:ea typeface="+mj-ea"/>
                <a:cs typeface="+mj-cs"/>
              </a:rPr>
              <a:t>siste</a:t>
            </a:r>
            <a:r>
              <a:rPr lang="en-US" sz="4000" b="1">
                <a:latin typeface="+mj-lt"/>
                <a:ea typeface="+mj-ea"/>
                <a:cs typeface="+mj-cs"/>
              </a:rPr>
              <a:t> </a:t>
            </a:r>
            <a:r>
              <a:rPr lang="en-US" sz="4000" b="1" err="1">
                <a:latin typeface="+mj-lt"/>
                <a:ea typeface="+mj-ea"/>
                <a:cs typeface="+mj-cs"/>
              </a:rPr>
              <a:t>årene</a:t>
            </a:r>
            <a:r>
              <a:rPr lang="en-US" sz="4000" b="1">
                <a:latin typeface="+mj-lt"/>
                <a:ea typeface="+mj-ea"/>
                <a:cs typeface="+mj-cs"/>
              </a:rPr>
              <a:t>: </a:t>
            </a:r>
          </a:p>
          <a:p>
            <a:pPr algn="ctr">
              <a:lnSpc>
                <a:spcPct val="90000"/>
              </a:lnSpc>
              <a:spcBef>
                <a:spcPct val="0"/>
              </a:spcBef>
              <a:spcAft>
                <a:spcPts val="600"/>
              </a:spcAft>
            </a:pPr>
            <a:r>
              <a:rPr lang="en-US" sz="4000" b="1">
                <a:latin typeface="+mj-lt"/>
                <a:ea typeface="+mj-ea"/>
                <a:cs typeface="+mj-cs"/>
              </a:rPr>
              <a:t>for </a:t>
            </a:r>
            <a:r>
              <a:rPr lang="en-US" sz="4000" b="1" err="1">
                <a:latin typeface="+mj-lt"/>
                <a:ea typeface="+mj-ea"/>
                <a:cs typeface="+mj-cs"/>
              </a:rPr>
              <a:t>få</a:t>
            </a:r>
            <a:r>
              <a:rPr lang="en-US" sz="4000" b="1">
                <a:latin typeface="+mj-lt"/>
                <a:ea typeface="+mj-ea"/>
                <a:cs typeface="+mj-cs"/>
              </a:rPr>
              <a:t> </a:t>
            </a:r>
            <a:r>
              <a:rPr lang="en-US" sz="4000" b="1" err="1">
                <a:latin typeface="+mj-lt"/>
                <a:ea typeface="+mj-ea"/>
                <a:cs typeface="+mj-cs"/>
              </a:rPr>
              <a:t>plasser</a:t>
            </a:r>
            <a:r>
              <a:rPr lang="en-US" sz="4000" b="1">
                <a:latin typeface="+mj-lt"/>
                <a:ea typeface="+mj-ea"/>
                <a:cs typeface="+mj-cs"/>
              </a:rPr>
              <a:t> </a:t>
            </a:r>
            <a:r>
              <a:rPr lang="en-US" sz="4000" b="1" err="1">
                <a:latin typeface="+mj-lt"/>
                <a:ea typeface="+mj-ea"/>
                <a:cs typeface="+mj-cs"/>
              </a:rPr>
              <a:t>eller</a:t>
            </a:r>
            <a:r>
              <a:rPr lang="en-US" sz="4000" b="1">
                <a:latin typeface="+mj-lt"/>
                <a:ea typeface="+mj-ea"/>
                <a:cs typeface="+mj-cs"/>
              </a:rPr>
              <a:t> for mange barn </a:t>
            </a:r>
          </a:p>
          <a:p>
            <a:pPr algn="ctr">
              <a:lnSpc>
                <a:spcPct val="90000"/>
              </a:lnSpc>
              <a:spcBef>
                <a:spcPct val="0"/>
              </a:spcBef>
              <a:spcAft>
                <a:spcPts val="600"/>
              </a:spcAft>
            </a:pPr>
            <a:r>
              <a:rPr lang="en-US" sz="4000" b="1">
                <a:latin typeface="+mj-lt"/>
                <a:ea typeface="+mj-ea"/>
                <a:cs typeface="+mj-cs"/>
              </a:rPr>
              <a:t>(</a:t>
            </a:r>
            <a:r>
              <a:rPr lang="en-US" sz="4000" b="1" err="1">
                <a:latin typeface="+mj-lt"/>
                <a:ea typeface="+mj-ea"/>
                <a:cs typeface="+mj-cs"/>
              </a:rPr>
              <a:t>enn</a:t>
            </a:r>
            <a:r>
              <a:rPr lang="en-US" sz="4000" b="1">
                <a:latin typeface="+mj-lt"/>
                <a:ea typeface="+mj-ea"/>
                <a:cs typeface="+mj-cs"/>
              </a:rPr>
              <a:t> </a:t>
            </a:r>
            <a:r>
              <a:rPr lang="en-US" sz="4000" b="1" err="1">
                <a:latin typeface="+mj-lt"/>
                <a:ea typeface="+mj-ea"/>
                <a:cs typeface="+mj-cs"/>
              </a:rPr>
              <a:t>så</a:t>
            </a:r>
            <a:r>
              <a:rPr lang="en-US" sz="4000" b="1">
                <a:latin typeface="+mj-lt"/>
                <a:ea typeface="+mj-ea"/>
                <a:cs typeface="+mj-cs"/>
              </a:rPr>
              <a:t> </a:t>
            </a:r>
            <a:r>
              <a:rPr lang="en-US" sz="4000" b="1" err="1">
                <a:latin typeface="+mj-lt"/>
                <a:ea typeface="+mj-ea"/>
                <a:cs typeface="+mj-cs"/>
              </a:rPr>
              <a:t>lenge</a:t>
            </a:r>
            <a:r>
              <a:rPr lang="en-US" sz="4000" b="1">
                <a:latin typeface="+mj-lt"/>
                <a:ea typeface="+mj-ea"/>
                <a:cs typeface="+mj-cs"/>
              </a:rPr>
              <a:t>….) </a:t>
            </a:r>
          </a:p>
        </p:txBody>
      </p:sp>
      <p:graphicFrame>
        <p:nvGraphicFramePr>
          <p:cNvPr id="2" name="Plassholder for innhold 3">
            <a:extLst>
              <a:ext uri="{FF2B5EF4-FFF2-40B4-BE49-F238E27FC236}">
                <a16:creationId xmlns:a16="http://schemas.microsoft.com/office/drawing/2014/main" id="{CCBE61B9-4992-6380-79F2-638E30BFE658}"/>
              </a:ext>
            </a:extLst>
          </p:cNvPr>
          <p:cNvGraphicFramePr>
            <a:graphicFrameLocks/>
          </p:cNvGraphicFramePr>
          <p:nvPr/>
        </p:nvGraphicFramePr>
        <p:xfrm>
          <a:off x="549058" y="2091095"/>
          <a:ext cx="11097349"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a:extLst>
              <a:ext uri="{FF2B5EF4-FFF2-40B4-BE49-F238E27FC236}">
                <a16:creationId xmlns:a16="http://schemas.microsoft.com/office/drawing/2014/main" id="{15368D26-55D7-40EC-BA6C-1E86F6DF3AF1}"/>
              </a:ext>
            </a:extLst>
          </p:cNvPr>
          <p:cNvSpPr txBox="1"/>
          <p:nvPr/>
        </p:nvSpPr>
        <p:spPr>
          <a:xfrm>
            <a:off x="2743200" y="6439301"/>
            <a:ext cx="6516303" cy="369332"/>
          </a:xfrm>
          <a:prstGeom prst="rect">
            <a:avLst/>
          </a:prstGeom>
          <a:noFill/>
        </p:spPr>
        <p:txBody>
          <a:bodyPr wrap="square" rtlCol="0">
            <a:spAutoFit/>
          </a:bodyPr>
          <a:lstStyle/>
          <a:p>
            <a:r>
              <a:rPr lang="nb-NO"/>
              <a:t>De grønne søylene er plasser i bruk desember 2023</a:t>
            </a:r>
          </a:p>
        </p:txBody>
      </p:sp>
    </p:spTree>
    <p:extLst>
      <p:ext uri="{BB962C8B-B14F-4D97-AF65-F5344CB8AC3E}">
        <p14:creationId xmlns:p14="http://schemas.microsoft.com/office/powerpoint/2010/main" val="4438473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EC3750-57B6-95DB-A94C-18C267444199}"/>
              </a:ext>
            </a:extLst>
          </p:cNvPr>
          <p:cNvSpPr>
            <a:spLocks noGrp="1"/>
          </p:cNvSpPr>
          <p:nvPr>
            <p:ph type="title"/>
          </p:nvPr>
        </p:nvSpPr>
        <p:spPr>
          <a:xfrm>
            <a:off x="841248" y="256032"/>
            <a:ext cx="10506456" cy="1014984"/>
          </a:xfrm>
        </p:spPr>
        <p:txBody>
          <a:bodyPr vert="horz" lIns="91440" tIns="45720" rIns="91440" bIns="45720" rtlCol="0" anchor="b">
            <a:normAutofit/>
          </a:bodyPr>
          <a:lstStyle/>
          <a:p>
            <a:pPr algn="ctr"/>
            <a:r>
              <a:rPr lang="en-US" sz="3100" b="1" err="1"/>
              <a:t>Hvorfor</a:t>
            </a:r>
            <a:r>
              <a:rPr lang="en-US" sz="3100" b="1"/>
              <a:t> er det </a:t>
            </a:r>
            <a:r>
              <a:rPr lang="en-US" sz="3100" b="1" err="1"/>
              <a:t>så</a:t>
            </a:r>
            <a:r>
              <a:rPr lang="en-US" sz="3100" b="1"/>
              <a:t> </a:t>
            </a:r>
            <a:r>
              <a:rPr lang="en-US" sz="3100" b="1" err="1"/>
              <a:t>fullt</a:t>
            </a:r>
            <a:r>
              <a:rPr lang="en-US" sz="3100" b="1"/>
              <a:t> i </a:t>
            </a:r>
            <a:r>
              <a:rPr lang="en-US" sz="3100" b="1" err="1"/>
              <a:t>barnehagene</a:t>
            </a:r>
            <a:r>
              <a:rPr lang="en-US" sz="3100" b="1"/>
              <a:t> </a:t>
            </a:r>
            <a:r>
              <a:rPr lang="en-US" sz="3100" b="1" err="1"/>
              <a:t>nå</a:t>
            </a:r>
            <a:r>
              <a:rPr lang="en-US" sz="3100" b="1"/>
              <a:t>??</a:t>
            </a:r>
            <a:br>
              <a:rPr lang="en-US" sz="3100" b="1" i="1"/>
            </a:br>
            <a:endParaRPr lang="en-US" sz="3100" b="1"/>
          </a:p>
        </p:txBody>
      </p:sp>
      <p:pic>
        <p:nvPicPr>
          <p:cNvPr id="6" name="Picture 5" descr="Tre blokker stablet mot et skjema hus">
            <a:extLst>
              <a:ext uri="{FF2B5EF4-FFF2-40B4-BE49-F238E27FC236}">
                <a16:creationId xmlns:a16="http://schemas.microsoft.com/office/drawing/2014/main" id="{91FE28A5-1D1F-E2A9-3E5E-DEF26A9BA0FD}"/>
              </a:ext>
            </a:extLst>
          </p:cNvPr>
          <p:cNvPicPr>
            <a:picLocks noChangeAspect="1"/>
          </p:cNvPicPr>
          <p:nvPr/>
        </p:nvPicPr>
        <p:blipFill rotWithShape="1">
          <a:blip r:embed="rId2"/>
          <a:srcRect l="14909" r="14585" b="-2"/>
          <a:stretch/>
        </p:blipFill>
        <p:spPr>
          <a:xfrm>
            <a:off x="4716379" y="3909885"/>
            <a:ext cx="3110211" cy="2944581"/>
          </a:xfrm>
          <a:prstGeom prst="rect">
            <a:avLst/>
          </a:prstGeom>
        </p:spPr>
      </p:pic>
      <p:sp>
        <p:nvSpPr>
          <p:cNvPr id="4" name="Plassholder for innhold 3">
            <a:extLst>
              <a:ext uri="{FF2B5EF4-FFF2-40B4-BE49-F238E27FC236}">
                <a16:creationId xmlns:a16="http://schemas.microsoft.com/office/drawing/2014/main" id="{4AC04F0D-14CB-91EF-D5C6-AC6344448EFD}"/>
              </a:ext>
            </a:extLst>
          </p:cNvPr>
          <p:cNvSpPr>
            <a:spLocks noGrp="1"/>
          </p:cNvSpPr>
          <p:nvPr>
            <p:ph sz="half" idx="2"/>
          </p:nvPr>
        </p:nvSpPr>
        <p:spPr>
          <a:xfrm>
            <a:off x="1405288" y="1271016"/>
            <a:ext cx="9567512" cy="3820416"/>
          </a:xfrm>
        </p:spPr>
        <p:txBody>
          <a:bodyPr>
            <a:normAutofit fontScale="92500" lnSpcReduction="10000"/>
          </a:bodyPr>
          <a:lstStyle/>
          <a:p>
            <a:pPr defTabSz="941832">
              <a:lnSpc>
                <a:spcPct val="100000"/>
              </a:lnSpc>
              <a:spcBef>
                <a:spcPts val="1030"/>
              </a:spcBef>
            </a:pPr>
            <a:r>
              <a:rPr lang="nb-NO" sz="2800">
                <a:solidFill>
                  <a:srgbClr val="000000"/>
                </a:solidFill>
                <a:latin typeface="Calibri" panose="020F0502020204030204" pitchFamily="34" charset="0"/>
              </a:rPr>
              <a:t>36 plasser i Kalstad barnehage er ikke erstattet etter brannen mai 2022. </a:t>
            </a:r>
            <a:endParaRPr lang="nb-NO" sz="2800"/>
          </a:p>
          <a:p>
            <a:pPr defTabSz="941832">
              <a:lnSpc>
                <a:spcPct val="100000"/>
              </a:lnSpc>
              <a:spcBef>
                <a:spcPts val="1030"/>
              </a:spcBef>
            </a:pPr>
            <a:r>
              <a:rPr lang="nb-NO" sz="2800" kern="1200">
                <a:solidFill>
                  <a:srgbClr val="000000"/>
                </a:solidFill>
                <a:latin typeface="Calibri" panose="020F0502020204030204" pitchFamily="34" charset="0"/>
                <a:ea typeface="+mn-ea"/>
                <a:cs typeface="+mn-cs"/>
              </a:rPr>
              <a:t>Kragerø kommune: alle barn som søker skal få plass uansett </a:t>
            </a:r>
            <a:r>
              <a:rPr lang="nb-NO" sz="2800">
                <a:solidFill>
                  <a:srgbClr val="000000"/>
                </a:solidFill>
                <a:latin typeface="Calibri" panose="020F0502020204030204" pitchFamily="34" charset="0"/>
              </a:rPr>
              <a:t>barnehagerett og ledig plass</a:t>
            </a:r>
          </a:p>
          <a:p>
            <a:pPr defTabSz="941832">
              <a:lnSpc>
                <a:spcPct val="100000"/>
              </a:lnSpc>
              <a:spcBef>
                <a:spcPts val="1030"/>
              </a:spcBef>
            </a:pPr>
            <a:r>
              <a:rPr lang="nb-NO" sz="2800">
                <a:solidFill>
                  <a:srgbClr val="000000"/>
                </a:solidFill>
                <a:latin typeface="Calibri" panose="020F0502020204030204" pitchFamily="34" charset="0"/>
              </a:rPr>
              <a:t>Barn som er født mellom januar og april 2023 skal få tilbud om barnehageplass fra april 2024 </a:t>
            </a:r>
            <a:endParaRPr lang="nb-NO" sz="2800" kern="1200">
              <a:solidFill>
                <a:srgbClr val="000000"/>
              </a:solidFill>
              <a:latin typeface="Calibri" panose="020F0502020204030204" pitchFamily="34" charset="0"/>
              <a:ea typeface="+mn-ea"/>
              <a:cs typeface="+mn-cs"/>
            </a:endParaRPr>
          </a:p>
          <a:p>
            <a:pPr marL="235458" indent="-235458" defTabSz="941832">
              <a:lnSpc>
                <a:spcPct val="100000"/>
              </a:lnSpc>
              <a:spcBef>
                <a:spcPts val="1030"/>
              </a:spcBef>
            </a:pPr>
            <a:endParaRPr lang="nb-NO" sz="1800" kern="1200">
              <a:solidFill>
                <a:srgbClr val="000000"/>
              </a:solidFill>
              <a:latin typeface="Calibri" panose="020F0502020204030204" pitchFamily="34" charset="0"/>
              <a:ea typeface="+mn-ea"/>
              <a:cs typeface="+mn-cs"/>
            </a:endParaRPr>
          </a:p>
          <a:p>
            <a:pPr marL="235458" indent="-235458" defTabSz="941832">
              <a:lnSpc>
                <a:spcPct val="100000"/>
              </a:lnSpc>
              <a:spcBef>
                <a:spcPts val="1030"/>
              </a:spcBef>
            </a:pPr>
            <a:endParaRPr lang="nb-NO" sz="1100">
              <a:solidFill>
                <a:srgbClr val="000000"/>
              </a:solidFill>
              <a:latin typeface="Calibri" panose="020F0502020204030204" pitchFamily="34" charset="0"/>
            </a:endParaRPr>
          </a:p>
          <a:p>
            <a:pPr marL="235458" indent="-235458" defTabSz="941832">
              <a:lnSpc>
                <a:spcPct val="100000"/>
              </a:lnSpc>
              <a:spcBef>
                <a:spcPts val="1030"/>
              </a:spcBef>
            </a:pPr>
            <a:endParaRPr lang="nb-NO" sz="1100" kern="1200">
              <a:solidFill>
                <a:srgbClr val="000000"/>
              </a:solidFill>
              <a:latin typeface="Calibri" panose="020F0502020204030204" pitchFamily="34" charset="0"/>
              <a:ea typeface="+mn-ea"/>
              <a:cs typeface="+mn-cs"/>
            </a:endParaRPr>
          </a:p>
          <a:p>
            <a:pPr marL="0" indent="0" defTabSz="941832">
              <a:lnSpc>
                <a:spcPct val="100000"/>
              </a:lnSpc>
              <a:spcBef>
                <a:spcPts val="1030"/>
              </a:spcBef>
              <a:buNone/>
            </a:pPr>
            <a:r>
              <a:rPr lang="nb-NO" sz="1100" kern="1200">
                <a:solidFill>
                  <a:srgbClr val="000000"/>
                </a:solidFill>
                <a:latin typeface="Calibri" panose="020F0502020204030204" pitchFamily="34" charset="0"/>
                <a:ea typeface="+mn-ea"/>
                <a:cs typeface="+mn-cs"/>
              </a:rPr>
              <a:t> </a:t>
            </a:r>
          </a:p>
          <a:p>
            <a:pPr>
              <a:lnSpc>
                <a:spcPct val="100000"/>
              </a:lnSpc>
            </a:pPr>
            <a:endParaRPr lang="nb-NO" sz="1100"/>
          </a:p>
        </p:txBody>
      </p:sp>
    </p:spTree>
    <p:extLst>
      <p:ext uri="{BB962C8B-B14F-4D97-AF65-F5344CB8AC3E}">
        <p14:creationId xmlns:p14="http://schemas.microsoft.com/office/powerpoint/2010/main" val="7143955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0-3 år (Toddlere) – DELK">
            <a:extLst>
              <a:ext uri="{FF2B5EF4-FFF2-40B4-BE49-F238E27FC236}">
                <a16:creationId xmlns:a16="http://schemas.microsoft.com/office/drawing/2014/main" id="{2277C322-FF54-4F96-45DC-1D3652E2D93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208" r="31446"/>
          <a:stretch/>
        </p:blipFill>
        <p:spPr bwMode="auto">
          <a:xfrm>
            <a:off x="1078237" y="1000047"/>
            <a:ext cx="1537864" cy="209218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ilderesultat for toddlere">
            <a:extLst>
              <a:ext uri="{FF2B5EF4-FFF2-40B4-BE49-F238E27FC236}">
                <a16:creationId xmlns:a16="http://schemas.microsoft.com/office/drawing/2014/main" id="{01369B6D-B45F-94D9-FC5E-AFB749DEC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1308" y="1164405"/>
            <a:ext cx="1903990" cy="178929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ilderesultat for toddlere">
            <a:extLst>
              <a:ext uri="{FF2B5EF4-FFF2-40B4-BE49-F238E27FC236}">
                <a16:creationId xmlns:a16="http://schemas.microsoft.com/office/drawing/2014/main" id="{D8616F55-80C1-F1D5-75DB-BB969B819D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677" r="21222" b="19483"/>
          <a:stretch/>
        </p:blipFill>
        <p:spPr bwMode="auto">
          <a:xfrm>
            <a:off x="876860" y="3094316"/>
            <a:ext cx="1745096" cy="179459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Bilderesultat for toddlere">
            <a:extLst>
              <a:ext uri="{FF2B5EF4-FFF2-40B4-BE49-F238E27FC236}">
                <a16:creationId xmlns:a16="http://schemas.microsoft.com/office/drawing/2014/main" id="{75EED68A-9076-BE62-840F-C35BE44A31F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29" r="17389"/>
          <a:stretch/>
        </p:blipFill>
        <p:spPr bwMode="auto">
          <a:xfrm>
            <a:off x="3708040" y="884312"/>
            <a:ext cx="1381373" cy="155138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Bilderesultat for toddlere">
            <a:extLst>
              <a:ext uri="{FF2B5EF4-FFF2-40B4-BE49-F238E27FC236}">
                <a16:creationId xmlns:a16="http://schemas.microsoft.com/office/drawing/2014/main" id="{95EB90B7-7518-F4E9-4676-11B9404B415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4439" t="5720" r="38210" b="3704"/>
          <a:stretch/>
        </p:blipFill>
        <p:spPr bwMode="auto">
          <a:xfrm>
            <a:off x="2629647" y="4139297"/>
            <a:ext cx="1016004" cy="20964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0-3 år (Toddlere) – DELK">
            <a:extLst>
              <a:ext uri="{FF2B5EF4-FFF2-40B4-BE49-F238E27FC236}">
                <a16:creationId xmlns:a16="http://schemas.microsoft.com/office/drawing/2014/main" id="{89CE0FFC-0B36-7178-448A-F73B37C0308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208" r="31446"/>
          <a:stretch/>
        </p:blipFill>
        <p:spPr bwMode="auto">
          <a:xfrm>
            <a:off x="6357414" y="4141382"/>
            <a:ext cx="1537864" cy="20921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eaching your baby and toddler about healthy eating | Snookums">
            <a:extLst>
              <a:ext uri="{FF2B5EF4-FFF2-40B4-BE49-F238E27FC236}">
                <a16:creationId xmlns:a16="http://schemas.microsoft.com/office/drawing/2014/main" id="{A4B73F43-7E47-6AAA-4B03-FC19659464D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6501"/>
          <a:stretch/>
        </p:blipFill>
        <p:spPr bwMode="auto">
          <a:xfrm>
            <a:off x="4568172" y="4139297"/>
            <a:ext cx="1783387" cy="21063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Bilderesultat for toddlere">
            <a:extLst>
              <a:ext uri="{FF2B5EF4-FFF2-40B4-BE49-F238E27FC236}">
                <a16:creationId xmlns:a16="http://schemas.microsoft.com/office/drawing/2014/main" id="{6449FA83-55B0-6293-A36B-83F1C83B0C6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244"/>
          <a:stretch/>
        </p:blipFill>
        <p:spPr bwMode="auto">
          <a:xfrm>
            <a:off x="933911" y="4879538"/>
            <a:ext cx="1682190" cy="13540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Bilderesultat for toddlere">
            <a:extLst>
              <a:ext uri="{FF2B5EF4-FFF2-40B4-BE49-F238E27FC236}">
                <a16:creationId xmlns:a16="http://schemas.microsoft.com/office/drawing/2014/main" id="{DC03E6E2-A819-5039-FBC0-9884CCB6528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0942" b="7252"/>
          <a:stretch/>
        </p:blipFill>
        <p:spPr bwMode="auto">
          <a:xfrm>
            <a:off x="6673019" y="953592"/>
            <a:ext cx="1538370" cy="1568253"/>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descr="Et bilde som inneholder klær, utendørs, person, smårolling&#10;&#10;Automatisk generert beskrivelse">
            <a:extLst>
              <a:ext uri="{FF2B5EF4-FFF2-40B4-BE49-F238E27FC236}">
                <a16:creationId xmlns:a16="http://schemas.microsoft.com/office/drawing/2014/main" id="{A95F318E-05EE-193C-D613-1833C70237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79799" y="1239597"/>
            <a:ext cx="1622778" cy="1838973"/>
          </a:xfrm>
          <a:prstGeom prst="rect">
            <a:avLst/>
          </a:prstGeom>
        </p:spPr>
      </p:pic>
      <p:pic>
        <p:nvPicPr>
          <p:cNvPr id="13" name="Picture 2" descr="Det er uforsvarlig å sende ettåringer i barnehagen – Dagsavisen">
            <a:extLst>
              <a:ext uri="{FF2B5EF4-FFF2-40B4-BE49-F238E27FC236}">
                <a16:creationId xmlns:a16="http://schemas.microsoft.com/office/drawing/2014/main" id="{032149D7-C985-66D0-490F-BD1CCC9D1B5E}"/>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9855" r="29439"/>
          <a:stretch/>
        </p:blipFill>
        <p:spPr bwMode="auto">
          <a:xfrm>
            <a:off x="3651506" y="4151832"/>
            <a:ext cx="950102" cy="20817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ette trenger barnet til barnehagestart | Babyverden.no">
            <a:extLst>
              <a:ext uri="{FF2B5EF4-FFF2-40B4-BE49-F238E27FC236}">
                <a16:creationId xmlns:a16="http://schemas.microsoft.com/office/drawing/2014/main" id="{7482400F-32CF-C086-6671-B6D5DBEDC2A0}"/>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9182" r="21818"/>
          <a:stretch/>
        </p:blipFill>
        <p:spPr bwMode="auto">
          <a:xfrm>
            <a:off x="6989587" y="2539097"/>
            <a:ext cx="1400168"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arnehageforskning: Hvorfor er forskere så bekymret for ettåringene våre?">
            <a:extLst>
              <a:ext uri="{FF2B5EF4-FFF2-40B4-BE49-F238E27FC236}">
                <a16:creationId xmlns:a16="http://schemas.microsoft.com/office/drawing/2014/main" id="{5FBDEFFF-CED3-48AF-E7BC-AA7E42500ADA}"/>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3905" r="17151"/>
          <a:stretch/>
        </p:blipFill>
        <p:spPr bwMode="auto">
          <a:xfrm>
            <a:off x="7910897" y="4437381"/>
            <a:ext cx="153837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Bygger trygge toddlere i små grupper">
            <a:extLst>
              <a:ext uri="{FF2B5EF4-FFF2-40B4-BE49-F238E27FC236}">
                <a16:creationId xmlns:a16="http://schemas.microsoft.com/office/drawing/2014/main" id="{42409D45-E91B-0FCE-5282-35D05202A81C}"/>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31836" r="45674"/>
          <a:stretch/>
        </p:blipFill>
        <p:spPr bwMode="auto">
          <a:xfrm>
            <a:off x="8390828" y="2825322"/>
            <a:ext cx="640527" cy="16097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Slik får ettåringene det bra i barnehagen - Glade barn">
            <a:extLst>
              <a:ext uri="{FF2B5EF4-FFF2-40B4-BE49-F238E27FC236}">
                <a16:creationId xmlns:a16="http://schemas.microsoft.com/office/drawing/2014/main" id="{15FB9DBD-1815-7338-230A-E5AD70A343E1}"/>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22105" r="9373"/>
          <a:stretch/>
        </p:blipFill>
        <p:spPr bwMode="auto">
          <a:xfrm>
            <a:off x="9464886" y="4580256"/>
            <a:ext cx="1938416" cy="16097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8" descr="Alle måltider servert - Mormorshave Mormorshave">
            <a:extLst>
              <a:ext uri="{FF2B5EF4-FFF2-40B4-BE49-F238E27FC236}">
                <a16:creationId xmlns:a16="http://schemas.microsoft.com/office/drawing/2014/main" id="{2C4F90C8-22FD-98C3-C3BB-A9F1B0A5DBCA}"/>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28012" r="35152" b="10369"/>
          <a:stretch/>
        </p:blipFill>
        <p:spPr bwMode="auto">
          <a:xfrm>
            <a:off x="10416641" y="3007191"/>
            <a:ext cx="964873" cy="1562331"/>
          </a:xfrm>
          <a:prstGeom prst="rect">
            <a:avLst/>
          </a:prstGeom>
          <a:noFill/>
          <a:extLst>
            <a:ext uri="{909E8E84-426E-40DD-AFC4-6F175D3DCCD1}">
              <a14:hiddenFill xmlns:a14="http://schemas.microsoft.com/office/drawing/2010/main">
                <a:solidFill>
                  <a:srgbClr val="FFFFFF"/>
                </a:solidFill>
              </a14:hiddenFill>
            </a:ext>
          </a:extLst>
        </p:spPr>
      </p:pic>
      <p:sp>
        <p:nvSpPr>
          <p:cNvPr id="28" name="TekstSylinder 27">
            <a:extLst>
              <a:ext uri="{FF2B5EF4-FFF2-40B4-BE49-F238E27FC236}">
                <a16:creationId xmlns:a16="http://schemas.microsoft.com/office/drawing/2014/main" id="{8BC78507-4DD5-6A06-409E-9A0440DADFF7}"/>
              </a:ext>
            </a:extLst>
          </p:cNvPr>
          <p:cNvSpPr txBox="1"/>
          <p:nvPr/>
        </p:nvSpPr>
        <p:spPr>
          <a:xfrm>
            <a:off x="1078237" y="361092"/>
            <a:ext cx="10035526" cy="523220"/>
          </a:xfrm>
          <a:prstGeom prst="rect">
            <a:avLst/>
          </a:prstGeom>
          <a:noFill/>
        </p:spPr>
        <p:txBody>
          <a:bodyPr wrap="square" rtlCol="0">
            <a:spAutoFit/>
          </a:bodyPr>
          <a:lstStyle/>
          <a:p>
            <a:r>
              <a:rPr lang="nb-NO" sz="2800" b="1"/>
              <a:t>«Disse» 20 ett- og toåringene skal ha barnehageplass i april 2024!</a:t>
            </a:r>
          </a:p>
        </p:txBody>
      </p:sp>
      <p:pic>
        <p:nvPicPr>
          <p:cNvPr id="2" name="Picture 2" descr="Skal barn bli inkludert på en god måte i barnehagen, må systemet tilpasses  barnet og ikke omvendt">
            <a:extLst>
              <a:ext uri="{FF2B5EF4-FFF2-40B4-BE49-F238E27FC236}">
                <a16:creationId xmlns:a16="http://schemas.microsoft.com/office/drawing/2014/main" id="{E809BD89-AB6C-9107-ECAC-3B150F69E808}"/>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43154" t="43516" r="28563" b="5314"/>
          <a:stretch/>
        </p:blipFill>
        <p:spPr bwMode="auto">
          <a:xfrm>
            <a:off x="9048143" y="3064737"/>
            <a:ext cx="1405440" cy="14472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æringsverkstedet | Mangfold av barnehager">
            <a:extLst>
              <a:ext uri="{FF2B5EF4-FFF2-40B4-BE49-F238E27FC236}">
                <a16:creationId xmlns:a16="http://schemas.microsoft.com/office/drawing/2014/main" id="{351F8C18-D5E5-FC21-3AE5-D4DBD16A129E}"/>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62500" b="28836"/>
          <a:stretch/>
        </p:blipFill>
        <p:spPr bwMode="auto">
          <a:xfrm>
            <a:off x="2616101" y="2425560"/>
            <a:ext cx="1610818" cy="16183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Utviklingsfondet | Seks land i tre verdensdeler - Her jobber vi">
            <a:extLst>
              <a:ext uri="{FF2B5EF4-FFF2-40B4-BE49-F238E27FC236}">
                <a16:creationId xmlns:a16="http://schemas.microsoft.com/office/drawing/2014/main" id="{9AF0BDEB-90FC-7A51-A4EF-136B0031B9DD}"/>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29348" r="37580" b="26353"/>
          <a:stretch/>
        </p:blipFill>
        <p:spPr bwMode="auto">
          <a:xfrm>
            <a:off x="5297285" y="1924684"/>
            <a:ext cx="1538369" cy="1801276"/>
          </a:xfrm>
          <a:prstGeom prst="rect">
            <a:avLst/>
          </a:prstGeom>
          <a:noFill/>
          <a:extLst>
            <a:ext uri="{909E8E84-426E-40DD-AFC4-6F175D3DCCD1}">
              <a14:hiddenFill xmlns:a14="http://schemas.microsoft.com/office/drawing/2010/main">
                <a:solidFill>
                  <a:srgbClr val="FFFFFF"/>
                </a:solidFill>
              </a14:hiddenFill>
            </a:ext>
          </a:extLst>
        </p:spPr>
      </p:pic>
      <p:sp>
        <p:nvSpPr>
          <p:cNvPr id="7" name="TekstSylinder 6">
            <a:extLst>
              <a:ext uri="{FF2B5EF4-FFF2-40B4-BE49-F238E27FC236}">
                <a16:creationId xmlns:a16="http://schemas.microsoft.com/office/drawing/2014/main" id="{02A7B22E-FCAA-B7AE-206A-0DA879BBD1EC}"/>
              </a:ext>
            </a:extLst>
          </p:cNvPr>
          <p:cNvSpPr txBox="1"/>
          <p:nvPr/>
        </p:nvSpPr>
        <p:spPr>
          <a:xfrm>
            <a:off x="933911" y="6428509"/>
            <a:ext cx="10112780" cy="369332"/>
          </a:xfrm>
          <a:prstGeom prst="rect">
            <a:avLst/>
          </a:prstGeom>
          <a:noFill/>
        </p:spPr>
        <p:txBody>
          <a:bodyPr wrap="square" rtlCol="0">
            <a:spAutoFit/>
          </a:bodyPr>
          <a:lstStyle/>
          <a:p>
            <a:pPr algn="ctr"/>
            <a:r>
              <a:rPr lang="nb-NO"/>
              <a:t>…..og vi har ingen ledige plasser til dem!</a:t>
            </a:r>
          </a:p>
        </p:txBody>
      </p:sp>
    </p:spTree>
    <p:extLst>
      <p:ext uri="{BB962C8B-B14F-4D97-AF65-F5344CB8AC3E}">
        <p14:creationId xmlns:p14="http://schemas.microsoft.com/office/powerpoint/2010/main" val="22455714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388A7D-E09E-B5C2-B17B-979617480164}"/>
              </a:ext>
            </a:extLst>
          </p:cNvPr>
          <p:cNvSpPr>
            <a:spLocks noGrp="1"/>
          </p:cNvSpPr>
          <p:nvPr>
            <p:ph type="title"/>
          </p:nvPr>
        </p:nvSpPr>
        <p:spPr>
          <a:xfrm>
            <a:off x="365760" y="192937"/>
            <a:ext cx="11453084" cy="3002845"/>
          </a:xfrm>
        </p:spPr>
        <p:txBody>
          <a:bodyPr>
            <a:normAutofit/>
          </a:bodyPr>
          <a:lstStyle/>
          <a:p>
            <a:pPr algn="ctr"/>
            <a:r>
              <a:rPr lang="nb-NO" b="1" dirty="0"/>
              <a:t>Konsekvens av vedtak om barnehageplass til «vårbarna»:</a:t>
            </a:r>
            <a:br>
              <a:rPr lang="nb-NO" dirty="0"/>
            </a:br>
            <a:r>
              <a:rPr lang="nb-NO" dirty="0"/>
              <a:t>- </a:t>
            </a:r>
            <a:r>
              <a:rPr lang="nb-NO" b="1" dirty="0"/>
              <a:t>midlertidige barnehage i moduler på tomta til Kalstad barnehage?</a:t>
            </a:r>
          </a:p>
        </p:txBody>
      </p:sp>
      <p:pic>
        <p:nvPicPr>
          <p:cNvPr id="3" name="Picture 5" descr="Tre blokker stablet mot et skjema hus">
            <a:extLst>
              <a:ext uri="{FF2B5EF4-FFF2-40B4-BE49-F238E27FC236}">
                <a16:creationId xmlns:a16="http://schemas.microsoft.com/office/drawing/2014/main" id="{C045E3B8-B892-8D57-C5A5-AEEF4461C85D}"/>
              </a:ext>
            </a:extLst>
          </p:cNvPr>
          <p:cNvPicPr>
            <a:picLocks noChangeAspect="1"/>
          </p:cNvPicPr>
          <p:nvPr/>
        </p:nvPicPr>
        <p:blipFill rotWithShape="1">
          <a:blip r:embed="rId3"/>
          <a:srcRect l="14909" r="14585" b="-2"/>
          <a:stretch/>
        </p:blipFill>
        <p:spPr>
          <a:xfrm>
            <a:off x="8855964" y="3859967"/>
            <a:ext cx="2962880" cy="2805096"/>
          </a:xfrm>
          <a:prstGeom prst="rect">
            <a:avLst/>
          </a:prstGeom>
        </p:spPr>
      </p:pic>
      <p:sp>
        <p:nvSpPr>
          <p:cNvPr id="13" name="TekstSylinder 12">
            <a:extLst>
              <a:ext uri="{FF2B5EF4-FFF2-40B4-BE49-F238E27FC236}">
                <a16:creationId xmlns:a16="http://schemas.microsoft.com/office/drawing/2014/main" id="{F8E18FD5-79A2-3E32-C915-FBAA7A9621C8}"/>
              </a:ext>
            </a:extLst>
          </p:cNvPr>
          <p:cNvSpPr txBox="1"/>
          <p:nvPr/>
        </p:nvSpPr>
        <p:spPr>
          <a:xfrm>
            <a:off x="1537851" y="3892295"/>
            <a:ext cx="7125858" cy="1200329"/>
          </a:xfrm>
          <a:prstGeom prst="rect">
            <a:avLst/>
          </a:prstGeom>
          <a:noFill/>
        </p:spPr>
        <p:txBody>
          <a:bodyPr wrap="square" rtlCol="0">
            <a:spAutoFit/>
          </a:bodyPr>
          <a:lstStyle/>
          <a:p>
            <a:r>
              <a:rPr lang="nb-NO" sz="2400">
                <a:solidFill>
                  <a:srgbClr val="000000"/>
                </a:solidFill>
                <a:latin typeface="Calibri" panose="020F0502020204030204" pitchFamily="34" charset="0"/>
              </a:rPr>
              <a:t>- det må ansettes </a:t>
            </a:r>
            <a:r>
              <a:rPr lang="nb-NO" sz="2400" b="0" i="0">
                <a:solidFill>
                  <a:srgbClr val="000000"/>
                </a:solidFill>
                <a:effectLst/>
                <a:latin typeface="Calibri" panose="020F0502020204030204" pitchFamily="34" charset="0"/>
              </a:rPr>
              <a:t>midlertidige ansatte</a:t>
            </a:r>
          </a:p>
          <a:p>
            <a:r>
              <a:rPr lang="nb-NO" sz="2400">
                <a:solidFill>
                  <a:srgbClr val="000000"/>
                </a:solidFill>
                <a:latin typeface="Calibri" panose="020F0502020204030204" pitchFamily="34" charset="0"/>
              </a:rPr>
              <a:t>- foreldre kan få barn i to ulike barnehager</a:t>
            </a:r>
          </a:p>
          <a:p>
            <a:r>
              <a:rPr lang="nb-NO" sz="2400">
                <a:solidFill>
                  <a:srgbClr val="000000"/>
                </a:solidFill>
                <a:latin typeface="Calibri" panose="020F0502020204030204" pitchFamily="34" charset="0"/>
              </a:rPr>
              <a:t>- vil måtte bruke av «kontantoppgjøret» etter brannen</a:t>
            </a:r>
          </a:p>
        </p:txBody>
      </p:sp>
    </p:spTree>
    <p:extLst>
      <p:ext uri="{BB962C8B-B14F-4D97-AF65-F5344CB8AC3E}">
        <p14:creationId xmlns:p14="http://schemas.microsoft.com/office/powerpoint/2010/main" val="37409308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A0A32C0-9683-28D8-9956-26475BF75D0E}"/>
              </a:ext>
            </a:extLst>
          </p:cNvPr>
          <p:cNvSpPr>
            <a:spLocks noGrp="1"/>
          </p:cNvSpPr>
          <p:nvPr>
            <p:ph type="title"/>
          </p:nvPr>
        </p:nvSpPr>
        <p:spPr>
          <a:xfrm>
            <a:off x="1198181" y="560881"/>
            <a:ext cx="9795638" cy="1114380"/>
          </a:xfrm>
        </p:spPr>
        <p:txBody>
          <a:bodyPr vert="horz" lIns="91440" tIns="45720" rIns="91440" bIns="45720" rtlCol="0" anchor="b">
            <a:normAutofit/>
          </a:bodyPr>
          <a:lstStyle/>
          <a:p>
            <a:pPr algn="ctr"/>
            <a:r>
              <a:rPr lang="en-US" sz="3600" b="1"/>
              <a:t>Men fra 2025 trenger vi ikke så mange plasser….</a:t>
            </a:r>
          </a:p>
        </p:txBody>
      </p:sp>
      <p:pic>
        <p:nvPicPr>
          <p:cNvPr id="3" name="Bilde 2" descr="Et bilde som inneholder tekst, skjermbilde, Parallell, line&#10;&#10;Automatisk generert beskrivelse">
            <a:extLst>
              <a:ext uri="{FF2B5EF4-FFF2-40B4-BE49-F238E27FC236}">
                <a16:creationId xmlns:a16="http://schemas.microsoft.com/office/drawing/2014/main" id="{A63E27A5-6B00-EA70-39A3-C7EBB8E03E00}"/>
              </a:ext>
            </a:extLst>
          </p:cNvPr>
          <p:cNvPicPr>
            <a:picLocks noChangeAspect="1"/>
          </p:cNvPicPr>
          <p:nvPr/>
        </p:nvPicPr>
        <p:blipFill rotWithShape="1">
          <a:blip r:embed="rId3">
            <a:extLst>
              <a:ext uri="{28A0092B-C50C-407E-A947-70E740481C1C}">
                <a14:useLocalDpi xmlns:a14="http://schemas.microsoft.com/office/drawing/2010/main" val="0"/>
              </a:ext>
            </a:extLst>
          </a:blip>
          <a:srcRect t="10309"/>
          <a:stretch/>
        </p:blipFill>
        <p:spPr bwMode="auto">
          <a:xfrm>
            <a:off x="181234" y="3102077"/>
            <a:ext cx="5828261" cy="3057551"/>
          </a:xfrm>
          <a:prstGeom prst="rect">
            <a:avLst/>
          </a:prstGeom>
          <a:noFill/>
          <a:extLst>
            <a:ext uri="{53640926-AAD7-44D8-BBD7-CCE9431645EC}">
              <a14:shadowObscured xmlns:a14="http://schemas.microsoft.com/office/drawing/2010/main"/>
            </a:ext>
          </a:extLst>
        </p:spPr>
      </p:pic>
      <p:pic>
        <p:nvPicPr>
          <p:cNvPr id="6" name="Plassholder for innhold 5" descr="Et bilde som inneholder tekst, skjermbilde, line, nummer&#10;&#10;Automatisk generert beskrivelse">
            <a:extLst>
              <a:ext uri="{FF2B5EF4-FFF2-40B4-BE49-F238E27FC236}">
                <a16:creationId xmlns:a16="http://schemas.microsoft.com/office/drawing/2014/main" id="{0831E391-8BDF-2223-781E-8EF13DA4E790}"/>
              </a:ext>
            </a:extLst>
          </p:cNvPr>
          <p:cNvPicPr>
            <a:picLocks noGrp="1" noChangeAspect="1"/>
          </p:cNvPicPr>
          <p:nvPr>
            <p:ph sz="half" idx="2"/>
          </p:nvPr>
        </p:nvPicPr>
        <p:blipFill rotWithShape="1">
          <a:blip r:embed="rId4"/>
          <a:srcRect t="11252"/>
          <a:stretch/>
        </p:blipFill>
        <p:spPr>
          <a:xfrm>
            <a:off x="6230901" y="3021981"/>
            <a:ext cx="5736644" cy="2969826"/>
          </a:xfrm>
          <a:prstGeom prst="rect">
            <a:avLst/>
          </a:prstGeom>
        </p:spPr>
      </p:pic>
      <p:sp>
        <p:nvSpPr>
          <p:cNvPr id="4" name="TekstSylinder 3">
            <a:extLst>
              <a:ext uri="{FF2B5EF4-FFF2-40B4-BE49-F238E27FC236}">
                <a16:creationId xmlns:a16="http://schemas.microsoft.com/office/drawing/2014/main" id="{54F851CB-D39D-2DA5-B063-9BDA3502C400}"/>
              </a:ext>
            </a:extLst>
          </p:cNvPr>
          <p:cNvSpPr txBox="1"/>
          <p:nvPr/>
        </p:nvSpPr>
        <p:spPr>
          <a:xfrm>
            <a:off x="864553" y="2085237"/>
            <a:ext cx="10129266" cy="369332"/>
          </a:xfrm>
          <a:prstGeom prst="rect">
            <a:avLst/>
          </a:prstGeom>
          <a:noFill/>
        </p:spPr>
        <p:txBody>
          <a:bodyPr wrap="square" rtlCol="0">
            <a:spAutoFit/>
          </a:bodyPr>
          <a:lstStyle/>
          <a:p>
            <a:pPr algn="ctr"/>
            <a:r>
              <a:rPr lang="nb-NO"/>
              <a:t>Behov for barnehageplasser utfra befolkningsprognosene</a:t>
            </a:r>
          </a:p>
        </p:txBody>
      </p:sp>
    </p:spTree>
    <p:extLst>
      <p:ext uri="{BB962C8B-B14F-4D97-AF65-F5344CB8AC3E}">
        <p14:creationId xmlns:p14="http://schemas.microsoft.com/office/powerpoint/2010/main" val="40998892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tel 2">
            <a:extLst>
              <a:ext uri="{FF2B5EF4-FFF2-40B4-BE49-F238E27FC236}">
                <a16:creationId xmlns:a16="http://schemas.microsoft.com/office/drawing/2014/main" id="{BEEDC018-86F9-6C7E-B3B0-677BC057DF7C}"/>
              </a:ext>
            </a:extLst>
          </p:cNvPr>
          <p:cNvSpPr>
            <a:spLocks noGrp="1"/>
          </p:cNvSpPr>
          <p:nvPr>
            <p:ph type="title"/>
          </p:nvPr>
        </p:nvSpPr>
        <p:spPr>
          <a:xfrm>
            <a:off x="6513788" y="365125"/>
            <a:ext cx="4840010" cy="1807305"/>
          </a:xfrm>
        </p:spPr>
        <p:txBody>
          <a:bodyPr vert="horz" lIns="91440" tIns="45720" rIns="91440" bIns="45720" rtlCol="0" anchor="ctr">
            <a:normAutofit fontScale="90000"/>
          </a:bodyPr>
          <a:lstStyle/>
          <a:p>
            <a:br>
              <a:rPr lang="en-US" sz="4100"/>
            </a:br>
            <a:r>
              <a:rPr lang="en-US" sz="4100" err="1"/>
              <a:t>Hvor</a:t>
            </a:r>
            <a:r>
              <a:rPr lang="en-US" sz="4100"/>
              <a:t> </a:t>
            </a:r>
            <a:r>
              <a:rPr lang="en-US" sz="4100" err="1"/>
              <a:t>skal</a:t>
            </a:r>
            <a:r>
              <a:rPr lang="en-US" sz="4100"/>
              <a:t> vi ha </a:t>
            </a:r>
            <a:r>
              <a:rPr lang="en-US" sz="4100" err="1"/>
              <a:t>barnehager</a:t>
            </a:r>
            <a:r>
              <a:rPr lang="en-US" sz="4100"/>
              <a:t> I Kragerø?</a:t>
            </a:r>
            <a:br>
              <a:rPr lang="en-US" sz="4100"/>
            </a:br>
            <a:endParaRPr lang="en-US" sz="4100"/>
          </a:p>
        </p:txBody>
      </p:sp>
      <p:pic>
        <p:nvPicPr>
          <p:cNvPr id="5" name="Picture 4" descr="Tre blokker stablet for å opprette et stolpediagram">
            <a:extLst>
              <a:ext uri="{FF2B5EF4-FFF2-40B4-BE49-F238E27FC236}">
                <a16:creationId xmlns:a16="http://schemas.microsoft.com/office/drawing/2014/main" id="{38B118F2-9C4B-397F-E056-4422BEC8120B}"/>
              </a:ext>
            </a:extLst>
          </p:cNvPr>
          <p:cNvPicPr>
            <a:picLocks noChangeAspect="1"/>
          </p:cNvPicPr>
          <p:nvPr/>
        </p:nvPicPr>
        <p:blipFill rotWithShape="1">
          <a:blip r:embed="rId3"/>
          <a:srcRect l="25605" r="14861"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 name="TekstSylinder 1">
            <a:extLst>
              <a:ext uri="{FF2B5EF4-FFF2-40B4-BE49-F238E27FC236}">
                <a16:creationId xmlns:a16="http://schemas.microsoft.com/office/drawing/2014/main" id="{3E8EF938-BCFC-37C3-9BE0-EA9E0236035E}"/>
              </a:ext>
            </a:extLst>
          </p:cNvPr>
          <p:cNvSpPr txBox="1"/>
          <p:nvPr/>
        </p:nvSpPr>
        <p:spPr>
          <a:xfrm>
            <a:off x="6513788" y="2333297"/>
            <a:ext cx="4840010" cy="384366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effectLst/>
              </a:rPr>
              <a:t>Dersom det </a:t>
            </a:r>
            <a:r>
              <a:rPr lang="en-US" sz="2000" err="1">
                <a:effectLst/>
              </a:rPr>
              <a:t>skal</a:t>
            </a:r>
            <a:r>
              <a:rPr lang="en-US" sz="2000">
                <a:effectLst/>
              </a:rPr>
              <a:t> </a:t>
            </a:r>
            <a:r>
              <a:rPr lang="en-US" sz="2000" err="1">
                <a:effectLst/>
              </a:rPr>
              <a:t>etableres</a:t>
            </a:r>
            <a:r>
              <a:rPr lang="en-US" sz="2000">
                <a:effectLst/>
              </a:rPr>
              <a:t> </a:t>
            </a:r>
            <a:r>
              <a:rPr lang="en-US" sz="2000" err="1">
                <a:effectLst/>
              </a:rPr>
              <a:t>en</a:t>
            </a:r>
            <a:r>
              <a:rPr lang="en-US" sz="2000">
                <a:effectLst/>
              </a:rPr>
              <a:t> permanent barnehage </a:t>
            </a:r>
            <a:r>
              <a:rPr lang="en-US" sz="2000" err="1">
                <a:effectLst/>
              </a:rPr>
              <a:t>på</a:t>
            </a:r>
            <a:r>
              <a:rPr lang="en-US" sz="2000">
                <a:effectLst/>
              </a:rPr>
              <a:t> </a:t>
            </a:r>
            <a:r>
              <a:rPr lang="en-US" sz="2000" err="1">
                <a:effectLst/>
              </a:rPr>
              <a:t>Kalstad</a:t>
            </a:r>
            <a:r>
              <a:rPr lang="en-US" sz="2000">
                <a:effectLst/>
              </a:rPr>
              <a:t>, </a:t>
            </a:r>
            <a:r>
              <a:rPr lang="en-US" sz="2000" err="1">
                <a:effectLst/>
              </a:rPr>
              <a:t>må</a:t>
            </a:r>
            <a:r>
              <a:rPr lang="en-US" sz="2000">
                <a:effectLst/>
              </a:rPr>
              <a:t> </a:t>
            </a:r>
            <a:r>
              <a:rPr lang="en-US" sz="2000" err="1">
                <a:effectLst/>
              </a:rPr>
              <a:t>en</a:t>
            </a:r>
            <a:r>
              <a:rPr lang="en-US" sz="2000">
                <a:effectLst/>
              </a:rPr>
              <a:t> </a:t>
            </a:r>
            <a:r>
              <a:rPr lang="en-US" sz="2000" err="1">
                <a:effectLst/>
              </a:rPr>
              <a:t>eller</a:t>
            </a:r>
            <a:r>
              <a:rPr lang="en-US" sz="2000">
                <a:effectLst/>
              </a:rPr>
              <a:t> </a:t>
            </a:r>
            <a:r>
              <a:rPr lang="en-US" sz="2000" err="1">
                <a:effectLst/>
              </a:rPr>
              <a:t>flere</a:t>
            </a:r>
            <a:r>
              <a:rPr lang="en-US" sz="2000">
                <a:effectLst/>
              </a:rPr>
              <a:t> av de </a:t>
            </a:r>
            <a:r>
              <a:rPr lang="en-US" sz="2000" err="1">
                <a:effectLst/>
              </a:rPr>
              <a:t>eksisterende</a:t>
            </a:r>
            <a:r>
              <a:rPr lang="en-US" sz="2000">
                <a:effectLst/>
              </a:rPr>
              <a:t> </a:t>
            </a:r>
            <a:r>
              <a:rPr lang="en-US" sz="2000" err="1">
                <a:effectLst/>
              </a:rPr>
              <a:t>barnehagene</a:t>
            </a:r>
            <a:r>
              <a:rPr lang="en-US" sz="2000">
                <a:effectLst/>
              </a:rPr>
              <a:t> </a:t>
            </a:r>
            <a:r>
              <a:rPr lang="en-US" sz="2000" err="1">
                <a:effectLst/>
              </a:rPr>
              <a:t>slås</a:t>
            </a:r>
            <a:r>
              <a:rPr lang="en-US" sz="2000">
                <a:effectLst/>
              </a:rPr>
              <a:t> </a:t>
            </a:r>
            <a:r>
              <a:rPr lang="en-US" sz="2000" err="1">
                <a:effectLst/>
              </a:rPr>
              <a:t>sammen</a:t>
            </a:r>
            <a:r>
              <a:rPr lang="en-US" sz="2000">
                <a:effectLst/>
              </a:rPr>
              <a:t> og </a:t>
            </a:r>
            <a:r>
              <a:rPr lang="en-US" sz="2000" err="1">
                <a:effectLst/>
              </a:rPr>
              <a:t>flyttes</a:t>
            </a:r>
            <a:r>
              <a:rPr lang="en-US" sz="2000">
                <a:effectLst/>
              </a:rPr>
              <a:t>. </a:t>
            </a:r>
          </a:p>
          <a:p>
            <a:pPr indent="-228600">
              <a:lnSpc>
                <a:spcPct val="90000"/>
              </a:lnSpc>
              <a:spcAft>
                <a:spcPts val="600"/>
              </a:spcAft>
              <a:buFont typeface="Arial" panose="020B0604020202020204" pitchFamily="34" charset="0"/>
              <a:buChar char="•"/>
            </a:pPr>
            <a:endParaRPr lang="en-US" sz="2000">
              <a:effectLst/>
            </a:endParaRPr>
          </a:p>
          <a:p>
            <a:pPr indent="-228600">
              <a:lnSpc>
                <a:spcPct val="90000"/>
              </a:lnSpc>
              <a:spcAft>
                <a:spcPts val="600"/>
              </a:spcAft>
              <a:buFont typeface="Arial" panose="020B0604020202020204" pitchFamily="34" charset="0"/>
              <a:buChar char="•"/>
            </a:pPr>
            <a:r>
              <a:rPr lang="en-US" sz="2000" err="1"/>
              <a:t>Avvikle</a:t>
            </a:r>
            <a:r>
              <a:rPr lang="en-US" sz="2000"/>
              <a:t> drift i </a:t>
            </a:r>
            <a:r>
              <a:rPr lang="en-US" sz="2000" err="1"/>
              <a:t>leide</a:t>
            </a:r>
            <a:r>
              <a:rPr lang="en-US" sz="2000"/>
              <a:t> </a:t>
            </a:r>
            <a:r>
              <a:rPr lang="en-US" sz="2000" err="1"/>
              <a:t>lokaler</a:t>
            </a:r>
            <a:r>
              <a:rPr lang="en-US" sz="2000"/>
              <a:t>? </a:t>
            </a:r>
            <a:r>
              <a:rPr lang="en-US" sz="2000">
                <a:sym typeface="Wingdings" panose="05000000000000000000" pitchFamily="2" charset="2"/>
              </a:rPr>
              <a:t> </a:t>
            </a:r>
            <a:r>
              <a:rPr lang="en-US" sz="2000" err="1">
                <a:sym typeface="Wingdings" panose="05000000000000000000" pitchFamily="2" charset="2"/>
              </a:rPr>
              <a:t>Trekanten</a:t>
            </a:r>
            <a:r>
              <a:rPr lang="en-US" sz="2000">
                <a:sym typeface="Wingdings" panose="05000000000000000000" pitchFamily="2" charset="2"/>
              </a:rPr>
              <a:t> barnehage</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err="1"/>
              <a:t>S</a:t>
            </a:r>
            <a:r>
              <a:rPr lang="en-US" sz="2000" err="1">
                <a:effectLst/>
              </a:rPr>
              <a:t>elges</a:t>
            </a:r>
            <a:r>
              <a:rPr lang="en-US" sz="2000">
                <a:effectLst/>
              </a:rPr>
              <a:t> </a:t>
            </a:r>
            <a:r>
              <a:rPr lang="en-US" sz="2000" err="1">
                <a:effectLst/>
              </a:rPr>
              <a:t>bygg</a:t>
            </a:r>
            <a:r>
              <a:rPr lang="en-US" sz="2000">
                <a:effectLst/>
              </a:rPr>
              <a:t> og </a:t>
            </a:r>
            <a:r>
              <a:rPr lang="en-US" sz="2000" err="1">
                <a:effectLst/>
              </a:rPr>
              <a:t>tomter</a:t>
            </a:r>
            <a:r>
              <a:rPr lang="en-US" sz="2000"/>
              <a:t>? </a:t>
            </a:r>
            <a:r>
              <a:rPr lang="en-US" sz="2000">
                <a:sym typeface="Wingdings" panose="05000000000000000000" pitchFamily="2" charset="2"/>
              </a:rPr>
              <a:t> </a:t>
            </a:r>
            <a:r>
              <a:rPr lang="en-US" sz="2000"/>
              <a:t>Siritun barnehage og </a:t>
            </a:r>
            <a:r>
              <a:rPr lang="en-US" sz="2000" err="1"/>
              <a:t>Rømerverven</a:t>
            </a:r>
            <a:r>
              <a:rPr lang="en-US" sz="2000"/>
              <a:t> barnehage</a:t>
            </a:r>
          </a:p>
          <a:p>
            <a:pPr indent="-228600">
              <a:lnSpc>
                <a:spcPct val="90000"/>
              </a:lnSpc>
              <a:spcAft>
                <a:spcPts val="600"/>
              </a:spcAft>
              <a:buFont typeface="Arial" panose="020B0604020202020204" pitchFamily="34" charset="0"/>
              <a:buChar char="•"/>
            </a:pPr>
            <a:endParaRPr lang="en-US" sz="2000">
              <a:effectLst/>
            </a:endParaRPr>
          </a:p>
          <a:p>
            <a:pPr indent="-228600">
              <a:lnSpc>
                <a:spcPct val="90000"/>
              </a:lnSpc>
              <a:spcAft>
                <a:spcPts val="600"/>
              </a:spcAft>
              <a:buFont typeface="Arial" panose="020B0604020202020204" pitchFamily="34" charset="0"/>
              <a:buChar char="•"/>
            </a:pPr>
            <a:endParaRPr lang="en-US" sz="2000"/>
          </a:p>
        </p:txBody>
      </p:sp>
    </p:spTree>
    <p:extLst>
      <p:ext uri="{BB962C8B-B14F-4D97-AF65-F5344CB8AC3E}">
        <p14:creationId xmlns:p14="http://schemas.microsoft.com/office/powerpoint/2010/main" val="2818820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C326FF1-BA7F-F693-2502-4F536DC01745}"/>
              </a:ext>
            </a:extLst>
          </p:cNvPr>
          <p:cNvSpPr>
            <a:spLocks noGrp="1"/>
          </p:cNvSpPr>
          <p:nvPr>
            <p:ph type="title"/>
          </p:nvPr>
        </p:nvSpPr>
        <p:spPr/>
        <p:txBody>
          <a:bodyPr>
            <a:normAutofit/>
          </a:bodyPr>
          <a:lstStyle/>
          <a:p>
            <a:pPr algn="ctr"/>
            <a:r>
              <a:rPr lang="nb-NO" sz="4000">
                <a:effectLst/>
                <a:latin typeface="Calibri" panose="020F0502020204030204" pitchFamily="34" charset="0"/>
                <a:ea typeface="Calibri" panose="020F0502020204030204" pitchFamily="34" charset="0"/>
                <a:cs typeface="Arial" panose="020B0604020202020204" pitchFamily="34" charset="0"/>
              </a:rPr>
              <a:t>Ønske om permanent barnehage på Kalstad</a:t>
            </a:r>
            <a:r>
              <a:rPr lang="nb-NO" sz="8000"/>
              <a:t> </a:t>
            </a:r>
          </a:p>
        </p:txBody>
      </p:sp>
      <p:sp>
        <p:nvSpPr>
          <p:cNvPr id="3" name="TekstSylinder 2">
            <a:extLst>
              <a:ext uri="{FF2B5EF4-FFF2-40B4-BE49-F238E27FC236}">
                <a16:creationId xmlns:a16="http://schemas.microsoft.com/office/drawing/2014/main" id="{67DF3903-54BD-4631-D446-EB55CB1A0976}"/>
              </a:ext>
            </a:extLst>
          </p:cNvPr>
          <p:cNvSpPr txBox="1"/>
          <p:nvPr/>
        </p:nvSpPr>
        <p:spPr>
          <a:xfrm>
            <a:off x="838200" y="2023318"/>
            <a:ext cx="10406974" cy="6678751"/>
          </a:xfrm>
          <a:prstGeom prst="rect">
            <a:avLst/>
          </a:prstGeom>
          <a:noFill/>
        </p:spPr>
        <p:txBody>
          <a:bodyPr wrap="square" rtlCol="0">
            <a:spAutoFit/>
          </a:bodyPr>
          <a:lstStyle/>
          <a:p>
            <a:pPr algn="ctr"/>
            <a:r>
              <a:rPr lang="nb-NO" sz="2800">
                <a:effectLst/>
                <a:latin typeface="Calibri" panose="020F0502020204030204" pitchFamily="34" charset="0"/>
                <a:ea typeface="Calibri" panose="020F0502020204030204" pitchFamily="34" charset="0"/>
                <a:cs typeface="Arial" panose="020B0604020202020204" pitchFamily="34" charset="0"/>
              </a:rPr>
              <a:t>Alternativ 1</a:t>
            </a:r>
            <a:r>
              <a:rPr lang="nb-NO" sz="2800">
                <a:latin typeface="Calibri" panose="020F0502020204030204" pitchFamily="34" charset="0"/>
                <a:ea typeface="Calibri" panose="020F0502020204030204" pitchFamily="34" charset="0"/>
                <a:cs typeface="Arial" panose="020B0604020202020204" pitchFamily="34" charset="0"/>
              </a:rPr>
              <a:t>:</a:t>
            </a:r>
          </a:p>
          <a:p>
            <a:r>
              <a:rPr lang="nb-NO" sz="2800">
                <a:effectLst/>
                <a:latin typeface="Calibri" panose="020F0502020204030204" pitchFamily="34" charset="0"/>
                <a:ea typeface="Calibri" panose="020F0502020204030204" pitchFamily="34" charset="0"/>
                <a:cs typeface="Arial" panose="020B0604020202020204" pitchFamily="34" charset="0"/>
              </a:rPr>
              <a:t>Moduler med plass til inntil 3 til 4 avdelinger på tomta etter Kalstad barnehage</a:t>
            </a:r>
          </a:p>
          <a:p>
            <a:endParaRPr lang="nb-NO" sz="2800">
              <a:effectLst/>
              <a:latin typeface="Calibri" panose="020F0502020204030204" pitchFamily="34" charset="0"/>
              <a:ea typeface="Calibri" panose="020F0502020204030204" pitchFamily="34" charset="0"/>
              <a:cs typeface="Arial" panose="020B0604020202020204" pitchFamily="34" charset="0"/>
            </a:endParaRPr>
          </a:p>
          <a:p>
            <a:r>
              <a:rPr lang="nb-NO" sz="2800">
                <a:latin typeface="Calibri" panose="020F0502020204030204" pitchFamily="34" charset="0"/>
                <a:ea typeface="Calibri" panose="020F0502020204030204" pitchFamily="34" charset="0"/>
                <a:cs typeface="Arial" panose="020B0604020202020204" pitchFamily="34" charset="0"/>
              </a:rPr>
              <a:t>- modulene er allerede på plass</a:t>
            </a:r>
          </a:p>
          <a:p>
            <a:r>
              <a:rPr lang="nb-NO" sz="2800">
                <a:effectLst/>
                <a:latin typeface="Calibri" panose="020F0502020204030204" pitchFamily="34" charset="0"/>
                <a:ea typeface="Calibri" panose="020F0502020204030204" pitchFamily="34" charset="0"/>
                <a:cs typeface="Arial" panose="020B0604020202020204" pitchFamily="34" charset="0"/>
              </a:rPr>
              <a:t>- Trekanten flyttes inn</a:t>
            </a:r>
          </a:p>
          <a:p>
            <a:r>
              <a:rPr lang="nb-NO" sz="2800">
                <a:latin typeface="Calibri" panose="020F0502020204030204" pitchFamily="34" charset="0"/>
                <a:ea typeface="Calibri" panose="020F0502020204030204" pitchFamily="34" charset="0"/>
                <a:cs typeface="Arial" panose="020B0604020202020204" pitchFamily="34" charset="0"/>
              </a:rPr>
              <a:t>- barnehagen avvikles når det ikke er behov for den lenger</a:t>
            </a:r>
          </a:p>
          <a:p>
            <a:endParaRPr lang="nb-NO" sz="2800">
              <a:effectLst/>
              <a:latin typeface="Calibri" panose="020F0502020204030204" pitchFamily="34" charset="0"/>
              <a:ea typeface="Calibri" panose="020F0502020204030204" pitchFamily="34" charset="0"/>
              <a:cs typeface="Arial" panose="020B0604020202020204" pitchFamily="34" charset="0"/>
            </a:endParaRPr>
          </a:p>
          <a:p>
            <a:pPr marL="457200" indent="-457200">
              <a:buFont typeface="Arial" panose="020B0604020202020204" pitchFamily="34" charset="0"/>
              <a:buChar char="•"/>
            </a:pPr>
            <a:r>
              <a:rPr lang="nb-NO" sz="2800" i="1">
                <a:latin typeface="Calibri" panose="020F0502020204030204" pitchFamily="34" charset="0"/>
                <a:ea typeface="Calibri" panose="020F0502020204030204" pitchFamily="34" charset="0"/>
                <a:cs typeface="Arial" panose="020B0604020202020204" pitchFamily="34" charset="0"/>
              </a:rPr>
              <a:t>Ungdomstrinn på Kragerø skole og barnetrinn på Kalstad</a:t>
            </a:r>
          </a:p>
          <a:p>
            <a:pPr marL="457200" indent="-457200">
              <a:buFont typeface="Arial" panose="020B0604020202020204" pitchFamily="34" charset="0"/>
              <a:buChar char="•"/>
            </a:pPr>
            <a:r>
              <a:rPr lang="nb-NO" sz="2800" i="1">
                <a:effectLst/>
                <a:latin typeface="Calibri" panose="020F0502020204030204" pitchFamily="34" charset="0"/>
                <a:ea typeface="Calibri" panose="020F0502020204030204" pitchFamily="34" charset="0"/>
                <a:cs typeface="Arial" panose="020B0604020202020204" pitchFamily="34" charset="0"/>
              </a:rPr>
              <a:t>Ungdomstrinn på Kalstad</a:t>
            </a:r>
          </a:p>
          <a:p>
            <a:endParaRPr lang="nb-NO" sz="2800"/>
          </a:p>
          <a:p>
            <a:endParaRPr lang="nb-NO" sz="2800">
              <a:latin typeface="Calibri" panose="020F0502020204030204" pitchFamily="34" charset="0"/>
              <a:cs typeface="Arial" panose="020B0604020202020204" pitchFamily="34" charset="0"/>
            </a:endParaRPr>
          </a:p>
          <a:p>
            <a:endParaRPr lang="nb-NO" sz="2800" b="1">
              <a:solidFill>
                <a:srgbClr val="1F3763"/>
              </a:solidFill>
              <a:effectLst/>
              <a:latin typeface="Calibri Light" panose="020F0302020204030204" pitchFamily="34" charset="0"/>
              <a:ea typeface="MS Gothic" panose="020B0609070205080204" pitchFamily="49" charset="-128"/>
              <a:cs typeface="Times New Roman" panose="02020603050405020304" pitchFamily="18" charset="0"/>
            </a:endParaRPr>
          </a:p>
          <a:p>
            <a:pPr marL="342900" indent="-342900">
              <a:buAutoNum type="arabicPeriod" startAt="3"/>
            </a:pPr>
            <a:endParaRPr lang="nb-NO" sz="2800" b="1">
              <a:solidFill>
                <a:srgbClr val="1F3763"/>
              </a:solidFill>
              <a:latin typeface="Calibri Light" panose="020F0302020204030204" pitchFamily="34" charset="0"/>
              <a:ea typeface="MS Gothic" panose="020B0609070205080204" pitchFamily="49" charset="-128"/>
              <a:cs typeface="Times New Roman" panose="02020603050405020304" pitchFamily="18" charset="0"/>
            </a:endParaRPr>
          </a:p>
          <a:p>
            <a:pPr marL="342900" indent="-342900">
              <a:buAutoNum type="arabicPeriod" startAt="3"/>
            </a:pPr>
            <a:endParaRPr lang="nb-NO" b="1">
              <a:solidFill>
                <a:srgbClr val="1F3763"/>
              </a:solidFill>
              <a:latin typeface="Calibri Light" panose="020F0302020204030204" pitchFamily="34" charset="0"/>
              <a:ea typeface="MS Gothic" panose="020B0609070205080204" pitchFamily="49" charset="-128"/>
              <a:cs typeface="Times New Roman" panose="02020603050405020304" pitchFamily="18" charset="0"/>
            </a:endParaRPr>
          </a:p>
          <a:p>
            <a:pPr marL="342900" indent="-342900">
              <a:buAutoNum type="arabicPeriod" startAt="3"/>
            </a:pPr>
            <a:endParaRPr lang="nb-NO"/>
          </a:p>
        </p:txBody>
      </p:sp>
      <p:pic>
        <p:nvPicPr>
          <p:cNvPr id="4" name="Picture 5" descr="Tre blokker stablet mot et skjema hus">
            <a:extLst>
              <a:ext uri="{FF2B5EF4-FFF2-40B4-BE49-F238E27FC236}">
                <a16:creationId xmlns:a16="http://schemas.microsoft.com/office/drawing/2014/main" id="{39DD2CB6-1CFD-4878-85BC-73B527E3AD3D}"/>
              </a:ext>
            </a:extLst>
          </p:cNvPr>
          <p:cNvPicPr>
            <a:picLocks noChangeAspect="1"/>
          </p:cNvPicPr>
          <p:nvPr/>
        </p:nvPicPr>
        <p:blipFill rotWithShape="1">
          <a:blip r:embed="rId2"/>
          <a:srcRect l="14909" r="14585" b="-2"/>
          <a:stretch/>
        </p:blipFill>
        <p:spPr>
          <a:xfrm>
            <a:off x="9810715" y="4640552"/>
            <a:ext cx="2141943" cy="2027877"/>
          </a:xfrm>
          <a:prstGeom prst="rect">
            <a:avLst/>
          </a:prstGeom>
        </p:spPr>
      </p:pic>
    </p:spTree>
    <p:extLst>
      <p:ext uri="{BB962C8B-B14F-4D97-AF65-F5344CB8AC3E}">
        <p14:creationId xmlns:p14="http://schemas.microsoft.com/office/powerpoint/2010/main" val="19543110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C326FF1-BA7F-F693-2502-4F536DC01745}"/>
              </a:ext>
            </a:extLst>
          </p:cNvPr>
          <p:cNvSpPr>
            <a:spLocks noGrp="1"/>
          </p:cNvSpPr>
          <p:nvPr>
            <p:ph type="title"/>
          </p:nvPr>
        </p:nvSpPr>
        <p:spPr/>
        <p:txBody>
          <a:bodyPr>
            <a:normAutofit/>
          </a:bodyPr>
          <a:lstStyle/>
          <a:p>
            <a:pPr algn="ctr"/>
            <a:r>
              <a:rPr lang="nb-NO" sz="4000">
                <a:effectLst/>
                <a:latin typeface="Calibri" panose="020F0502020204030204" pitchFamily="34" charset="0"/>
                <a:ea typeface="Calibri" panose="020F0502020204030204" pitchFamily="34" charset="0"/>
                <a:cs typeface="Arial" panose="020B0604020202020204" pitchFamily="34" charset="0"/>
              </a:rPr>
              <a:t>Permanent barnehage på Kalstad</a:t>
            </a:r>
            <a:r>
              <a:rPr lang="nb-NO" sz="8000"/>
              <a:t> </a:t>
            </a:r>
          </a:p>
        </p:txBody>
      </p:sp>
      <p:sp>
        <p:nvSpPr>
          <p:cNvPr id="3" name="TekstSylinder 2">
            <a:extLst>
              <a:ext uri="{FF2B5EF4-FFF2-40B4-BE49-F238E27FC236}">
                <a16:creationId xmlns:a16="http://schemas.microsoft.com/office/drawing/2014/main" id="{67DF3903-54BD-4631-D446-EB55CB1A0976}"/>
              </a:ext>
            </a:extLst>
          </p:cNvPr>
          <p:cNvSpPr txBox="1"/>
          <p:nvPr/>
        </p:nvSpPr>
        <p:spPr>
          <a:xfrm>
            <a:off x="838200" y="2023318"/>
            <a:ext cx="10406974" cy="6370975"/>
          </a:xfrm>
          <a:prstGeom prst="rect">
            <a:avLst/>
          </a:prstGeom>
          <a:noFill/>
        </p:spPr>
        <p:txBody>
          <a:bodyPr wrap="square" rtlCol="0">
            <a:spAutoFit/>
          </a:bodyPr>
          <a:lstStyle/>
          <a:p>
            <a:pPr algn="ctr"/>
            <a:r>
              <a:rPr lang="nb-NO" sz="2800">
                <a:effectLst/>
                <a:latin typeface="Calibri" panose="020F0502020204030204" pitchFamily="34" charset="0"/>
                <a:ea typeface="Calibri" panose="020F0502020204030204" pitchFamily="34" charset="0"/>
                <a:cs typeface="Arial" panose="020B0604020202020204" pitchFamily="34" charset="0"/>
              </a:rPr>
              <a:t>Alternativ 2</a:t>
            </a:r>
            <a:r>
              <a:rPr lang="nb-NO" sz="2800">
                <a:latin typeface="Calibri" panose="020F0502020204030204" pitchFamily="34" charset="0"/>
                <a:ea typeface="Calibri" panose="020F0502020204030204" pitchFamily="34" charset="0"/>
                <a:cs typeface="Arial" panose="020B0604020202020204" pitchFamily="34" charset="0"/>
              </a:rPr>
              <a:t>:</a:t>
            </a:r>
          </a:p>
          <a:p>
            <a:pPr algn="ctr"/>
            <a:endParaRPr lang="nb-NO" sz="2800">
              <a:latin typeface="Calibri" panose="020F0502020204030204" pitchFamily="34" charset="0"/>
              <a:ea typeface="Calibri" panose="020F0502020204030204" pitchFamily="34" charset="0"/>
              <a:cs typeface="Arial" panose="020B0604020202020204" pitchFamily="34" charset="0"/>
            </a:endParaRPr>
          </a:p>
          <a:p>
            <a:r>
              <a:rPr lang="nb-NO" sz="3200"/>
              <a:t>Bygge om Kragerø Læringssenter og NAV-flyktning til en </a:t>
            </a:r>
          </a:p>
          <a:p>
            <a:r>
              <a:rPr lang="nb-NO" sz="3200"/>
              <a:t>3- 4 avdelingsbarnehage</a:t>
            </a:r>
          </a:p>
          <a:p>
            <a:endParaRPr lang="nb-NO" sz="2800">
              <a:effectLst/>
              <a:latin typeface="Calibri" panose="020F0502020204030204" pitchFamily="34" charset="0"/>
              <a:ea typeface="Calibri" panose="020F0502020204030204" pitchFamily="34" charset="0"/>
              <a:cs typeface="Arial" panose="020B0604020202020204" pitchFamily="34" charset="0"/>
            </a:endParaRPr>
          </a:p>
          <a:p>
            <a:r>
              <a:rPr lang="nb-NO" sz="2800">
                <a:effectLst/>
                <a:latin typeface="Calibri" panose="020F0502020204030204" pitchFamily="34" charset="0"/>
                <a:ea typeface="Calibri" panose="020F0502020204030204" pitchFamily="34" charset="0"/>
                <a:cs typeface="Arial" panose="020B0604020202020204" pitchFamily="34" charset="0"/>
              </a:rPr>
              <a:t>- Trekanten</a:t>
            </a:r>
            <a:r>
              <a:rPr lang="nb-NO" sz="2800">
                <a:latin typeface="Calibri" panose="020F0502020204030204" pitchFamily="34" charset="0"/>
                <a:ea typeface="Calibri" panose="020F0502020204030204" pitchFamily="34" charset="0"/>
                <a:cs typeface="Arial" panose="020B0604020202020204" pitchFamily="34" charset="0"/>
              </a:rPr>
              <a:t> </a:t>
            </a:r>
            <a:r>
              <a:rPr lang="nb-NO" sz="2800">
                <a:effectLst/>
                <a:latin typeface="Calibri" panose="020F0502020204030204" pitchFamily="34" charset="0"/>
                <a:ea typeface="Calibri" panose="020F0502020204030204" pitchFamily="34" charset="0"/>
                <a:cs typeface="Arial" panose="020B0604020202020204" pitchFamily="34" charset="0"/>
              </a:rPr>
              <a:t>flyttes inn</a:t>
            </a:r>
          </a:p>
          <a:p>
            <a:endParaRPr lang="nb-NO" sz="2800">
              <a:effectLst/>
              <a:latin typeface="Calibri" panose="020F0502020204030204" pitchFamily="34" charset="0"/>
              <a:ea typeface="Calibri" panose="020F0502020204030204" pitchFamily="34" charset="0"/>
              <a:cs typeface="Arial" panose="020B0604020202020204" pitchFamily="34" charset="0"/>
            </a:endParaRPr>
          </a:p>
          <a:p>
            <a:pPr marL="457200" indent="-457200">
              <a:buFont typeface="Arial" panose="020B0604020202020204" pitchFamily="34" charset="0"/>
              <a:buChar char="•"/>
            </a:pPr>
            <a:r>
              <a:rPr lang="nb-NO" sz="2800" i="1">
                <a:latin typeface="Calibri" panose="020F0502020204030204" pitchFamily="34" charset="0"/>
                <a:ea typeface="Calibri" panose="020F0502020204030204" pitchFamily="34" charset="0"/>
                <a:cs typeface="Arial" panose="020B0604020202020204" pitchFamily="34" charset="0"/>
              </a:rPr>
              <a:t>Ungdomstrinn på Sannidal ungdomsskole</a:t>
            </a:r>
          </a:p>
          <a:p>
            <a:pPr marL="457200" indent="-457200">
              <a:buFont typeface="Arial" panose="020B0604020202020204" pitchFamily="34" charset="0"/>
              <a:buChar char="•"/>
            </a:pPr>
            <a:r>
              <a:rPr lang="nb-NO" sz="2800" i="1">
                <a:effectLst/>
                <a:latin typeface="Calibri" panose="020F0502020204030204" pitchFamily="34" charset="0"/>
                <a:ea typeface="Calibri" panose="020F0502020204030204" pitchFamily="34" charset="0"/>
                <a:cs typeface="Arial" panose="020B0604020202020204" pitchFamily="34" charset="0"/>
              </a:rPr>
              <a:t>Ungdomstrinn på Kragerø skole (1 – 10 opprettholdes)</a:t>
            </a:r>
          </a:p>
          <a:p>
            <a:endParaRPr lang="nb-NO" sz="2800"/>
          </a:p>
          <a:p>
            <a:endParaRPr lang="nb-NO" sz="2800">
              <a:latin typeface="Calibri" panose="020F0502020204030204" pitchFamily="34" charset="0"/>
              <a:cs typeface="Arial" panose="020B0604020202020204" pitchFamily="34" charset="0"/>
            </a:endParaRPr>
          </a:p>
          <a:p>
            <a:endParaRPr lang="nb-NO" sz="2800" b="1">
              <a:solidFill>
                <a:srgbClr val="1F3763"/>
              </a:solidFill>
              <a:effectLst/>
              <a:latin typeface="Calibri Light" panose="020F0302020204030204" pitchFamily="34" charset="0"/>
              <a:ea typeface="MS Gothic" panose="020B0609070205080204" pitchFamily="49" charset="-128"/>
              <a:cs typeface="Times New Roman" panose="02020603050405020304" pitchFamily="18" charset="0"/>
            </a:endParaRPr>
          </a:p>
          <a:p>
            <a:pPr marL="342900" indent="-342900">
              <a:buAutoNum type="arabicPeriod" startAt="3"/>
            </a:pPr>
            <a:endParaRPr lang="nb-NO" sz="2800" b="1">
              <a:solidFill>
                <a:srgbClr val="1F3763"/>
              </a:solidFill>
              <a:latin typeface="Calibri Light" panose="020F0302020204030204" pitchFamily="34" charset="0"/>
              <a:ea typeface="MS Gothic" panose="020B0609070205080204" pitchFamily="49" charset="-128"/>
              <a:cs typeface="Times New Roman" panose="02020603050405020304" pitchFamily="18" charset="0"/>
            </a:endParaRPr>
          </a:p>
          <a:p>
            <a:pPr marL="342900" indent="-342900">
              <a:buAutoNum type="arabicPeriod" startAt="3"/>
            </a:pPr>
            <a:endParaRPr lang="nb-NO" b="1">
              <a:solidFill>
                <a:srgbClr val="1F3763"/>
              </a:solidFill>
              <a:latin typeface="Calibri Light" panose="020F0302020204030204" pitchFamily="34" charset="0"/>
              <a:ea typeface="MS Gothic" panose="020B0609070205080204" pitchFamily="49" charset="-128"/>
              <a:cs typeface="Times New Roman" panose="02020603050405020304" pitchFamily="18" charset="0"/>
            </a:endParaRPr>
          </a:p>
          <a:p>
            <a:pPr marL="342900" indent="-342900">
              <a:buAutoNum type="arabicPeriod" startAt="3"/>
            </a:pPr>
            <a:endParaRPr lang="nb-NO"/>
          </a:p>
        </p:txBody>
      </p:sp>
      <p:pic>
        <p:nvPicPr>
          <p:cNvPr id="4" name="Picture 5" descr="Tre blokker stablet mot et skjema hus">
            <a:extLst>
              <a:ext uri="{FF2B5EF4-FFF2-40B4-BE49-F238E27FC236}">
                <a16:creationId xmlns:a16="http://schemas.microsoft.com/office/drawing/2014/main" id="{39DD2CB6-1CFD-4878-85BC-73B527E3AD3D}"/>
              </a:ext>
            </a:extLst>
          </p:cNvPr>
          <p:cNvPicPr>
            <a:picLocks noChangeAspect="1"/>
          </p:cNvPicPr>
          <p:nvPr/>
        </p:nvPicPr>
        <p:blipFill rotWithShape="1">
          <a:blip r:embed="rId3"/>
          <a:srcRect l="14909" r="14585" b="-2"/>
          <a:stretch/>
        </p:blipFill>
        <p:spPr>
          <a:xfrm>
            <a:off x="9810715" y="4640552"/>
            <a:ext cx="2141943" cy="2027877"/>
          </a:xfrm>
          <a:prstGeom prst="rect">
            <a:avLst/>
          </a:prstGeom>
        </p:spPr>
      </p:pic>
    </p:spTree>
    <p:extLst>
      <p:ext uri="{BB962C8B-B14F-4D97-AF65-F5344CB8AC3E}">
        <p14:creationId xmlns:p14="http://schemas.microsoft.com/office/powerpoint/2010/main" val="1779759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yspære på gul bakgrunn med tegnede lysstråler og ledning">
            <a:extLst>
              <a:ext uri="{FF2B5EF4-FFF2-40B4-BE49-F238E27FC236}">
                <a16:creationId xmlns:a16="http://schemas.microsoft.com/office/drawing/2014/main" id="{0B1F6DE8-7DEB-20C1-1F99-5581ADE92296}"/>
              </a:ext>
            </a:extLst>
          </p:cNvPr>
          <p:cNvPicPr>
            <a:picLocks noChangeAspect="1"/>
          </p:cNvPicPr>
          <p:nvPr/>
        </p:nvPicPr>
        <p:blipFill rotWithShape="1">
          <a:blip r:embed="rId2"/>
          <a:srcRect l="48168" r="3315"/>
          <a:stretch/>
        </p:blipFill>
        <p:spPr>
          <a:xfrm>
            <a:off x="-1" y="-2"/>
            <a:ext cx="5410198" cy="6858002"/>
          </a:xfrm>
          <a:prstGeom prst="rect">
            <a:avLst/>
          </a:prstGeom>
        </p:spPr>
      </p:pic>
      <p:sp>
        <p:nvSpPr>
          <p:cNvPr id="3" name="Plassholder for innhold 2">
            <a:extLst>
              <a:ext uri="{FF2B5EF4-FFF2-40B4-BE49-F238E27FC236}">
                <a16:creationId xmlns:a16="http://schemas.microsoft.com/office/drawing/2014/main" id="{6B868851-0BC4-F179-56E3-F1EDE27980A4}"/>
              </a:ext>
            </a:extLst>
          </p:cNvPr>
          <p:cNvSpPr>
            <a:spLocks noGrp="1"/>
          </p:cNvSpPr>
          <p:nvPr>
            <p:ph idx="1"/>
          </p:nvPr>
        </p:nvSpPr>
        <p:spPr>
          <a:xfrm>
            <a:off x="5952459" y="749218"/>
            <a:ext cx="5410198" cy="5490860"/>
          </a:xfrm>
        </p:spPr>
        <p:txBody>
          <a:bodyPr anchor="ctr">
            <a:normAutofit/>
          </a:bodyPr>
          <a:lstStyle/>
          <a:p>
            <a:pPr marL="0" indent="0">
              <a:buNone/>
            </a:pPr>
            <a:r>
              <a:rPr lang="nb-NO" sz="1600"/>
              <a:t>KST - 50/23 vedtak</a:t>
            </a:r>
          </a:p>
          <a:p>
            <a:pPr marL="0" indent="0">
              <a:buNone/>
            </a:pPr>
            <a:r>
              <a:rPr lang="nb-NO" sz="1600" i="1"/>
              <a:t>1. Barneskolene på Levangsheia, Sannidal og på Helle videreføres slik de ligger i dag.</a:t>
            </a:r>
          </a:p>
          <a:p>
            <a:pPr marL="0" indent="0">
              <a:buNone/>
            </a:pPr>
            <a:r>
              <a:rPr lang="nb-NO" sz="1600" i="1"/>
              <a:t>2. Kommunedirektøren utreder frem mot budsjettvedtaket at ungdomsskolene i Kragerø kommune slåes sammen til en felles skole som lokaliseres til «Kragerøhalvøya» eller i Sannidal.</a:t>
            </a:r>
          </a:p>
          <a:p>
            <a:pPr marL="0" indent="0">
              <a:buNone/>
            </a:pPr>
            <a:r>
              <a:rPr lang="nb-NO" sz="1600" i="1"/>
              <a:t>3. Kommunedirektøren utreder frem mot budsjettvedtaket en struktur for hvordan grunnskolen og læringssenteret best kan organiseres og lokaliseres innenfor rammen av eksisterende lokaler/tomter på Feierheia og på Kalstad. En ny barnehage på Kalstad skal innbefattes i denne utredningen.</a:t>
            </a:r>
          </a:p>
          <a:p>
            <a:pPr marL="0" indent="0">
              <a:buNone/>
            </a:pPr>
            <a:r>
              <a:rPr lang="nb-NO" sz="1600" i="1"/>
              <a:t>4. Alternativ struktur på «Kragerøhalvøya» eller i Sannidal skal vurderes og prioriteres etter kjennetegnene: 1. Bærekraftig økonomi, 2. Kvalitet og 3. Langsiktighet.</a:t>
            </a:r>
          </a:p>
          <a:p>
            <a:pPr marL="0" indent="0">
              <a:buNone/>
            </a:pPr>
            <a:r>
              <a:rPr lang="nb-NO" sz="1600" i="1"/>
              <a:t>5. Sak legges frem for politisk behandling parallelt med budsjettvedtaket i november/desember 2023.</a:t>
            </a:r>
          </a:p>
          <a:p>
            <a:endParaRPr lang="nb-NO" sz="1000"/>
          </a:p>
        </p:txBody>
      </p:sp>
    </p:spTree>
    <p:extLst>
      <p:ext uri="{BB962C8B-B14F-4D97-AF65-F5344CB8AC3E}">
        <p14:creationId xmlns:p14="http://schemas.microsoft.com/office/powerpoint/2010/main" val="42037777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C326FF1-BA7F-F693-2502-4F536DC01745}"/>
              </a:ext>
            </a:extLst>
          </p:cNvPr>
          <p:cNvSpPr>
            <a:spLocks noGrp="1"/>
          </p:cNvSpPr>
          <p:nvPr>
            <p:ph type="title"/>
          </p:nvPr>
        </p:nvSpPr>
        <p:spPr/>
        <p:txBody>
          <a:bodyPr>
            <a:normAutofit/>
          </a:bodyPr>
          <a:lstStyle/>
          <a:p>
            <a:pPr algn="ctr"/>
            <a:r>
              <a:rPr lang="nb-NO" sz="4000">
                <a:effectLst/>
                <a:latin typeface="Calibri" panose="020F0502020204030204" pitchFamily="34" charset="0"/>
                <a:ea typeface="Calibri" panose="020F0502020204030204" pitchFamily="34" charset="0"/>
                <a:cs typeface="Arial" panose="020B0604020202020204" pitchFamily="34" charset="0"/>
              </a:rPr>
              <a:t>Permanent barnehage på Kalstad</a:t>
            </a:r>
            <a:r>
              <a:rPr lang="nb-NO" sz="8000"/>
              <a:t> </a:t>
            </a:r>
          </a:p>
        </p:txBody>
      </p:sp>
      <p:sp>
        <p:nvSpPr>
          <p:cNvPr id="3" name="TekstSylinder 2">
            <a:extLst>
              <a:ext uri="{FF2B5EF4-FFF2-40B4-BE49-F238E27FC236}">
                <a16:creationId xmlns:a16="http://schemas.microsoft.com/office/drawing/2014/main" id="{67DF3903-54BD-4631-D446-EB55CB1A0976}"/>
              </a:ext>
            </a:extLst>
          </p:cNvPr>
          <p:cNvSpPr txBox="1"/>
          <p:nvPr/>
        </p:nvSpPr>
        <p:spPr>
          <a:xfrm>
            <a:off x="838200" y="2023318"/>
            <a:ext cx="10406974" cy="5878532"/>
          </a:xfrm>
          <a:prstGeom prst="rect">
            <a:avLst/>
          </a:prstGeom>
          <a:noFill/>
        </p:spPr>
        <p:txBody>
          <a:bodyPr wrap="square" rtlCol="0">
            <a:spAutoFit/>
          </a:bodyPr>
          <a:lstStyle/>
          <a:p>
            <a:pPr algn="ctr"/>
            <a:r>
              <a:rPr lang="nb-NO" sz="2800">
                <a:effectLst/>
                <a:latin typeface="Calibri" panose="020F0502020204030204" pitchFamily="34" charset="0"/>
                <a:ea typeface="Calibri" panose="020F0502020204030204" pitchFamily="34" charset="0"/>
                <a:cs typeface="Arial" panose="020B0604020202020204" pitchFamily="34" charset="0"/>
              </a:rPr>
              <a:t>Alternativ 3</a:t>
            </a:r>
            <a:r>
              <a:rPr lang="nb-NO" sz="2800">
                <a:latin typeface="Calibri" panose="020F0502020204030204" pitchFamily="34" charset="0"/>
                <a:ea typeface="Calibri" panose="020F0502020204030204" pitchFamily="34" charset="0"/>
                <a:cs typeface="Arial" panose="020B0604020202020204" pitchFamily="34" charset="0"/>
              </a:rPr>
              <a:t>:</a:t>
            </a:r>
          </a:p>
          <a:p>
            <a:pPr algn="ctr"/>
            <a:endParaRPr lang="nb-NO" sz="2800">
              <a:latin typeface="Calibri" panose="020F0502020204030204" pitchFamily="34" charset="0"/>
              <a:ea typeface="Calibri" panose="020F0502020204030204" pitchFamily="34" charset="0"/>
              <a:cs typeface="Arial" panose="020B0604020202020204" pitchFamily="34" charset="0"/>
            </a:endParaRPr>
          </a:p>
          <a:p>
            <a:r>
              <a:rPr lang="nb-NO" sz="3200"/>
              <a:t>Bygge om SFO-bygget til 3 – 4 avdelingsbarnehage</a:t>
            </a:r>
          </a:p>
          <a:p>
            <a:endParaRPr lang="nb-NO" sz="2800">
              <a:effectLst/>
              <a:latin typeface="Calibri" panose="020F0502020204030204" pitchFamily="34" charset="0"/>
              <a:ea typeface="Calibri" panose="020F0502020204030204" pitchFamily="34" charset="0"/>
              <a:cs typeface="Arial" panose="020B0604020202020204" pitchFamily="34" charset="0"/>
            </a:endParaRPr>
          </a:p>
          <a:p>
            <a:r>
              <a:rPr lang="nb-NO" sz="2800">
                <a:effectLst/>
                <a:latin typeface="Calibri" panose="020F0502020204030204" pitchFamily="34" charset="0"/>
                <a:ea typeface="Calibri" panose="020F0502020204030204" pitchFamily="34" charset="0"/>
                <a:cs typeface="Arial" panose="020B0604020202020204" pitchFamily="34" charset="0"/>
              </a:rPr>
              <a:t>- Trekanten flyttes inn</a:t>
            </a:r>
          </a:p>
          <a:p>
            <a:endParaRPr lang="nb-NO" sz="2800">
              <a:effectLst/>
              <a:latin typeface="Calibri" panose="020F0502020204030204" pitchFamily="34" charset="0"/>
              <a:ea typeface="Calibri" panose="020F0502020204030204" pitchFamily="34" charset="0"/>
              <a:cs typeface="Arial" panose="020B0604020202020204" pitchFamily="34" charset="0"/>
            </a:endParaRPr>
          </a:p>
          <a:p>
            <a:pPr marL="457200" indent="-457200">
              <a:buFont typeface="Arial" panose="020B0604020202020204" pitchFamily="34" charset="0"/>
              <a:buChar char="•"/>
            </a:pPr>
            <a:r>
              <a:rPr lang="nb-NO" sz="2800" i="1">
                <a:latin typeface="Calibri" panose="020F0502020204030204" pitchFamily="34" charset="0"/>
                <a:ea typeface="Calibri" panose="020F0502020204030204" pitchFamily="34" charset="0"/>
                <a:cs typeface="Arial" panose="020B0604020202020204" pitchFamily="34" charset="0"/>
              </a:rPr>
              <a:t>Ungdomstrinn på Sannidal ungdomsskole</a:t>
            </a:r>
          </a:p>
          <a:p>
            <a:pPr marL="457200" indent="-457200">
              <a:buFont typeface="Arial" panose="020B0604020202020204" pitchFamily="34" charset="0"/>
              <a:buChar char="•"/>
            </a:pPr>
            <a:r>
              <a:rPr lang="nb-NO" sz="2800" i="1">
                <a:effectLst/>
                <a:latin typeface="Calibri" panose="020F0502020204030204" pitchFamily="34" charset="0"/>
                <a:ea typeface="Calibri" panose="020F0502020204030204" pitchFamily="34" charset="0"/>
                <a:cs typeface="Arial" panose="020B0604020202020204" pitchFamily="34" charset="0"/>
              </a:rPr>
              <a:t>Ungdomstrinn på Kragerø skole (1 – 10 opprettholdes)</a:t>
            </a:r>
          </a:p>
          <a:p>
            <a:endParaRPr lang="nb-NO" sz="2800"/>
          </a:p>
          <a:p>
            <a:endParaRPr lang="nb-NO" sz="2800">
              <a:latin typeface="Calibri" panose="020F0502020204030204" pitchFamily="34" charset="0"/>
              <a:cs typeface="Arial" panose="020B0604020202020204" pitchFamily="34" charset="0"/>
            </a:endParaRPr>
          </a:p>
          <a:p>
            <a:endParaRPr lang="nb-NO" sz="2800" b="1">
              <a:solidFill>
                <a:srgbClr val="1F3763"/>
              </a:solidFill>
              <a:effectLst/>
              <a:latin typeface="Calibri Light" panose="020F0302020204030204" pitchFamily="34" charset="0"/>
              <a:ea typeface="MS Gothic" panose="020B0609070205080204" pitchFamily="49" charset="-128"/>
              <a:cs typeface="Times New Roman" panose="02020603050405020304" pitchFamily="18" charset="0"/>
            </a:endParaRPr>
          </a:p>
          <a:p>
            <a:pPr marL="342900" indent="-342900">
              <a:buAutoNum type="arabicPeriod" startAt="3"/>
            </a:pPr>
            <a:endParaRPr lang="nb-NO" sz="2800" b="1">
              <a:solidFill>
                <a:srgbClr val="1F3763"/>
              </a:solidFill>
              <a:latin typeface="Calibri Light" panose="020F0302020204030204" pitchFamily="34" charset="0"/>
              <a:ea typeface="MS Gothic" panose="020B0609070205080204" pitchFamily="49" charset="-128"/>
              <a:cs typeface="Times New Roman" panose="02020603050405020304" pitchFamily="18" charset="0"/>
            </a:endParaRPr>
          </a:p>
          <a:p>
            <a:pPr marL="342900" indent="-342900">
              <a:buAutoNum type="arabicPeriod" startAt="3"/>
            </a:pPr>
            <a:endParaRPr lang="nb-NO" b="1">
              <a:solidFill>
                <a:srgbClr val="1F3763"/>
              </a:solidFill>
              <a:latin typeface="Calibri Light" panose="020F0302020204030204" pitchFamily="34" charset="0"/>
              <a:ea typeface="MS Gothic" panose="020B0609070205080204" pitchFamily="49" charset="-128"/>
              <a:cs typeface="Times New Roman" panose="02020603050405020304" pitchFamily="18" charset="0"/>
            </a:endParaRPr>
          </a:p>
          <a:p>
            <a:pPr marL="342900" indent="-342900">
              <a:buAutoNum type="arabicPeriod" startAt="3"/>
            </a:pPr>
            <a:endParaRPr lang="nb-NO"/>
          </a:p>
        </p:txBody>
      </p:sp>
      <p:pic>
        <p:nvPicPr>
          <p:cNvPr id="4" name="Picture 5" descr="Tre blokker stablet mot et skjema hus">
            <a:extLst>
              <a:ext uri="{FF2B5EF4-FFF2-40B4-BE49-F238E27FC236}">
                <a16:creationId xmlns:a16="http://schemas.microsoft.com/office/drawing/2014/main" id="{39DD2CB6-1CFD-4878-85BC-73B527E3AD3D}"/>
              </a:ext>
            </a:extLst>
          </p:cNvPr>
          <p:cNvPicPr>
            <a:picLocks noChangeAspect="1"/>
          </p:cNvPicPr>
          <p:nvPr/>
        </p:nvPicPr>
        <p:blipFill rotWithShape="1">
          <a:blip r:embed="rId3"/>
          <a:srcRect l="14909" r="14585" b="-2"/>
          <a:stretch/>
        </p:blipFill>
        <p:spPr>
          <a:xfrm>
            <a:off x="9810715" y="4640552"/>
            <a:ext cx="2141943" cy="2027877"/>
          </a:xfrm>
          <a:prstGeom prst="rect">
            <a:avLst/>
          </a:prstGeom>
        </p:spPr>
      </p:pic>
    </p:spTree>
    <p:extLst>
      <p:ext uri="{BB962C8B-B14F-4D97-AF65-F5344CB8AC3E}">
        <p14:creationId xmlns:p14="http://schemas.microsoft.com/office/powerpoint/2010/main" val="24977312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C326FF1-BA7F-F693-2502-4F536DC01745}"/>
              </a:ext>
            </a:extLst>
          </p:cNvPr>
          <p:cNvSpPr>
            <a:spLocks noGrp="1"/>
          </p:cNvSpPr>
          <p:nvPr>
            <p:ph type="title"/>
          </p:nvPr>
        </p:nvSpPr>
        <p:spPr/>
        <p:txBody>
          <a:bodyPr>
            <a:normAutofit/>
          </a:bodyPr>
          <a:lstStyle/>
          <a:p>
            <a:pPr algn="ctr"/>
            <a:r>
              <a:rPr lang="nb-NO" sz="4000">
                <a:effectLst/>
                <a:latin typeface="Calibri" panose="020F0502020204030204" pitchFamily="34" charset="0"/>
                <a:ea typeface="Calibri" panose="020F0502020204030204" pitchFamily="34" charset="0"/>
                <a:cs typeface="Arial" panose="020B0604020202020204" pitchFamily="34" charset="0"/>
              </a:rPr>
              <a:t>Permanent barnehage på Kalstad</a:t>
            </a:r>
            <a:r>
              <a:rPr lang="nb-NO" sz="8000"/>
              <a:t> </a:t>
            </a:r>
          </a:p>
        </p:txBody>
      </p:sp>
      <p:sp>
        <p:nvSpPr>
          <p:cNvPr id="3" name="TekstSylinder 2">
            <a:extLst>
              <a:ext uri="{FF2B5EF4-FFF2-40B4-BE49-F238E27FC236}">
                <a16:creationId xmlns:a16="http://schemas.microsoft.com/office/drawing/2014/main" id="{67DF3903-54BD-4631-D446-EB55CB1A0976}"/>
              </a:ext>
            </a:extLst>
          </p:cNvPr>
          <p:cNvSpPr txBox="1"/>
          <p:nvPr/>
        </p:nvSpPr>
        <p:spPr>
          <a:xfrm>
            <a:off x="838200" y="2023318"/>
            <a:ext cx="10406974" cy="6309420"/>
          </a:xfrm>
          <a:prstGeom prst="rect">
            <a:avLst/>
          </a:prstGeom>
          <a:noFill/>
        </p:spPr>
        <p:txBody>
          <a:bodyPr wrap="square" rtlCol="0">
            <a:spAutoFit/>
          </a:bodyPr>
          <a:lstStyle/>
          <a:p>
            <a:pPr algn="ctr"/>
            <a:r>
              <a:rPr lang="nb-NO" sz="2800">
                <a:effectLst/>
                <a:latin typeface="Calibri" panose="020F0502020204030204" pitchFamily="34" charset="0"/>
                <a:ea typeface="Calibri" panose="020F0502020204030204" pitchFamily="34" charset="0"/>
                <a:cs typeface="Arial" panose="020B0604020202020204" pitchFamily="34" charset="0"/>
              </a:rPr>
              <a:t>Alternativ 4</a:t>
            </a:r>
            <a:r>
              <a:rPr lang="nb-NO" sz="2800">
                <a:latin typeface="Calibri" panose="020F0502020204030204" pitchFamily="34" charset="0"/>
                <a:ea typeface="Calibri" panose="020F0502020204030204" pitchFamily="34" charset="0"/>
                <a:cs typeface="Arial" panose="020B0604020202020204" pitchFamily="34" charset="0"/>
              </a:rPr>
              <a:t>:</a:t>
            </a:r>
          </a:p>
          <a:p>
            <a:pPr algn="ctr"/>
            <a:endParaRPr lang="nb-NO" sz="2800">
              <a:latin typeface="Calibri" panose="020F0502020204030204" pitchFamily="34" charset="0"/>
              <a:ea typeface="Calibri" panose="020F0502020204030204" pitchFamily="34" charset="0"/>
              <a:cs typeface="Arial" panose="020B0604020202020204" pitchFamily="34" charset="0"/>
            </a:endParaRPr>
          </a:p>
          <a:p>
            <a:r>
              <a:rPr lang="nb-NO" sz="3200"/>
              <a:t>Bygge om SFO-bygget til en 10-avdelingsbarnehage</a:t>
            </a:r>
          </a:p>
          <a:p>
            <a:endParaRPr lang="nb-NO" sz="2800">
              <a:effectLst/>
              <a:latin typeface="Calibri" panose="020F0502020204030204" pitchFamily="34" charset="0"/>
              <a:ea typeface="Calibri" panose="020F0502020204030204" pitchFamily="34" charset="0"/>
              <a:cs typeface="Arial" panose="020B0604020202020204" pitchFamily="34" charset="0"/>
            </a:endParaRPr>
          </a:p>
          <a:p>
            <a:r>
              <a:rPr lang="nb-NO" sz="2800">
                <a:effectLst/>
                <a:latin typeface="Calibri" panose="020F0502020204030204" pitchFamily="34" charset="0"/>
                <a:ea typeface="Calibri" panose="020F0502020204030204" pitchFamily="34" charset="0"/>
                <a:cs typeface="Arial" panose="020B0604020202020204" pitchFamily="34" charset="0"/>
              </a:rPr>
              <a:t>- Trekanten, Siritun og Rømerverven flyttes inn</a:t>
            </a:r>
          </a:p>
          <a:p>
            <a:r>
              <a:rPr lang="nb-NO" sz="2800">
                <a:latin typeface="Calibri" panose="020F0502020204030204" pitchFamily="34" charset="0"/>
                <a:ea typeface="Calibri" panose="020F0502020204030204" pitchFamily="34" charset="0"/>
                <a:cs typeface="Arial" panose="020B0604020202020204" pitchFamily="34" charset="0"/>
              </a:rPr>
              <a:t>- Siritun og Rømerverven selges</a:t>
            </a:r>
          </a:p>
          <a:p>
            <a:endParaRPr lang="nb-NO" sz="2800">
              <a:effectLst/>
              <a:latin typeface="Calibri" panose="020F0502020204030204" pitchFamily="34" charset="0"/>
              <a:ea typeface="Calibri" panose="020F0502020204030204" pitchFamily="34" charset="0"/>
              <a:cs typeface="Arial" panose="020B0604020202020204" pitchFamily="34" charset="0"/>
            </a:endParaRPr>
          </a:p>
          <a:p>
            <a:pPr marL="457200" indent="-457200">
              <a:buFont typeface="Arial" panose="020B0604020202020204" pitchFamily="34" charset="0"/>
              <a:buChar char="•"/>
            </a:pPr>
            <a:r>
              <a:rPr lang="nb-NO" sz="2800" i="1">
                <a:latin typeface="Calibri" panose="020F0502020204030204" pitchFamily="34" charset="0"/>
                <a:ea typeface="Calibri" panose="020F0502020204030204" pitchFamily="34" charset="0"/>
                <a:cs typeface="Arial" panose="020B0604020202020204" pitchFamily="34" charset="0"/>
              </a:rPr>
              <a:t>Ungdomstrinn på Sannidal ungdomsskole</a:t>
            </a:r>
          </a:p>
          <a:p>
            <a:pPr marL="457200" indent="-457200">
              <a:buFont typeface="Arial" panose="020B0604020202020204" pitchFamily="34" charset="0"/>
              <a:buChar char="•"/>
            </a:pPr>
            <a:r>
              <a:rPr lang="nb-NO" sz="2800" i="1">
                <a:effectLst/>
                <a:latin typeface="Calibri" panose="020F0502020204030204" pitchFamily="34" charset="0"/>
                <a:ea typeface="Calibri" panose="020F0502020204030204" pitchFamily="34" charset="0"/>
                <a:cs typeface="Arial" panose="020B0604020202020204" pitchFamily="34" charset="0"/>
              </a:rPr>
              <a:t>Ungdomstrinn på Kragerø skole (1 – 10 opprettholdes)</a:t>
            </a:r>
          </a:p>
          <a:p>
            <a:endParaRPr lang="nb-NO" sz="2800"/>
          </a:p>
          <a:p>
            <a:endParaRPr lang="nb-NO" sz="2800">
              <a:latin typeface="Calibri" panose="020F0502020204030204" pitchFamily="34" charset="0"/>
              <a:cs typeface="Arial" panose="020B0604020202020204" pitchFamily="34" charset="0"/>
            </a:endParaRPr>
          </a:p>
          <a:p>
            <a:endParaRPr lang="nb-NO" sz="2800" b="1">
              <a:solidFill>
                <a:srgbClr val="1F3763"/>
              </a:solidFill>
              <a:effectLst/>
              <a:latin typeface="Calibri Light" panose="020F0302020204030204" pitchFamily="34" charset="0"/>
              <a:ea typeface="MS Gothic" panose="020B0609070205080204" pitchFamily="49" charset="-128"/>
              <a:cs typeface="Times New Roman" panose="02020603050405020304" pitchFamily="18" charset="0"/>
            </a:endParaRPr>
          </a:p>
          <a:p>
            <a:pPr marL="342900" indent="-342900">
              <a:buAutoNum type="arabicPeriod" startAt="3"/>
            </a:pPr>
            <a:endParaRPr lang="nb-NO" sz="2800" b="1">
              <a:solidFill>
                <a:srgbClr val="1F3763"/>
              </a:solidFill>
              <a:latin typeface="Calibri Light" panose="020F0302020204030204" pitchFamily="34" charset="0"/>
              <a:ea typeface="MS Gothic" panose="020B0609070205080204" pitchFamily="49" charset="-128"/>
              <a:cs typeface="Times New Roman" panose="02020603050405020304" pitchFamily="18" charset="0"/>
            </a:endParaRPr>
          </a:p>
          <a:p>
            <a:pPr marL="342900" indent="-342900">
              <a:buAutoNum type="arabicPeriod" startAt="3"/>
            </a:pPr>
            <a:endParaRPr lang="nb-NO" b="1">
              <a:solidFill>
                <a:srgbClr val="1F3763"/>
              </a:solidFill>
              <a:latin typeface="Calibri Light" panose="020F0302020204030204" pitchFamily="34" charset="0"/>
              <a:ea typeface="MS Gothic" panose="020B0609070205080204" pitchFamily="49" charset="-128"/>
              <a:cs typeface="Times New Roman" panose="02020603050405020304" pitchFamily="18" charset="0"/>
            </a:endParaRPr>
          </a:p>
          <a:p>
            <a:pPr marL="342900" indent="-342900">
              <a:buAutoNum type="arabicPeriod" startAt="3"/>
            </a:pPr>
            <a:endParaRPr lang="nb-NO"/>
          </a:p>
        </p:txBody>
      </p:sp>
      <p:pic>
        <p:nvPicPr>
          <p:cNvPr id="4" name="Picture 5" descr="Tre blokker stablet mot et skjema hus">
            <a:extLst>
              <a:ext uri="{FF2B5EF4-FFF2-40B4-BE49-F238E27FC236}">
                <a16:creationId xmlns:a16="http://schemas.microsoft.com/office/drawing/2014/main" id="{39DD2CB6-1CFD-4878-85BC-73B527E3AD3D}"/>
              </a:ext>
            </a:extLst>
          </p:cNvPr>
          <p:cNvPicPr>
            <a:picLocks noChangeAspect="1"/>
          </p:cNvPicPr>
          <p:nvPr/>
        </p:nvPicPr>
        <p:blipFill rotWithShape="1">
          <a:blip r:embed="rId3"/>
          <a:srcRect l="14909" r="14585" b="-2"/>
          <a:stretch/>
        </p:blipFill>
        <p:spPr>
          <a:xfrm>
            <a:off x="9810715" y="4640552"/>
            <a:ext cx="2141943" cy="2027877"/>
          </a:xfrm>
          <a:prstGeom prst="rect">
            <a:avLst/>
          </a:prstGeom>
        </p:spPr>
      </p:pic>
    </p:spTree>
    <p:extLst>
      <p:ext uri="{BB962C8B-B14F-4D97-AF65-F5344CB8AC3E}">
        <p14:creationId xmlns:p14="http://schemas.microsoft.com/office/powerpoint/2010/main" val="20224975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Tre blokker stablet mot et skjema hus">
            <a:extLst>
              <a:ext uri="{FF2B5EF4-FFF2-40B4-BE49-F238E27FC236}">
                <a16:creationId xmlns:a16="http://schemas.microsoft.com/office/drawing/2014/main" id="{599EAB24-B7FD-11D6-16EA-C5D70AD2E66F}"/>
              </a:ext>
            </a:extLst>
          </p:cNvPr>
          <p:cNvPicPr>
            <a:picLocks noChangeAspect="1"/>
          </p:cNvPicPr>
          <p:nvPr/>
        </p:nvPicPr>
        <p:blipFill rotWithShape="1">
          <a:blip r:embed="rId3">
            <a:alphaModFix amt="60000"/>
          </a:blip>
          <a:srcRect t="14266" b="1465"/>
          <a:stretch/>
        </p:blipFill>
        <p:spPr>
          <a:xfrm>
            <a:off x="20" y="-120073"/>
            <a:ext cx="12191980" cy="6858000"/>
          </a:xfrm>
          <a:prstGeom prst="rect">
            <a:avLst/>
          </a:prstGeom>
        </p:spPr>
      </p:pic>
      <p:sp>
        <p:nvSpPr>
          <p:cNvPr id="2" name="Tittel 1">
            <a:extLst>
              <a:ext uri="{FF2B5EF4-FFF2-40B4-BE49-F238E27FC236}">
                <a16:creationId xmlns:a16="http://schemas.microsoft.com/office/drawing/2014/main" id="{1AC10250-9FEA-7B60-A94B-304902FD8BE9}"/>
              </a:ext>
            </a:extLst>
          </p:cNvPr>
          <p:cNvSpPr>
            <a:spLocks noGrp="1"/>
          </p:cNvSpPr>
          <p:nvPr>
            <p:ph type="title"/>
          </p:nvPr>
        </p:nvSpPr>
        <p:spPr>
          <a:xfrm>
            <a:off x="1198181" y="1122363"/>
            <a:ext cx="9795637" cy="2220775"/>
          </a:xfrm>
        </p:spPr>
        <p:txBody>
          <a:bodyPr vert="horz" lIns="91440" tIns="45720" rIns="91440" bIns="45720" rtlCol="0" anchor="b">
            <a:normAutofit fontScale="90000"/>
          </a:bodyPr>
          <a:lstStyle/>
          <a:p>
            <a:pPr algn="ctr"/>
            <a:r>
              <a:rPr lang="en-US" sz="4800" b="1"/>
              <a:t>Det </a:t>
            </a:r>
            <a:r>
              <a:rPr lang="en-US" sz="4800" b="1" err="1"/>
              <a:t>mest</a:t>
            </a:r>
            <a:r>
              <a:rPr lang="en-US" sz="4800" b="1"/>
              <a:t> </a:t>
            </a:r>
            <a:r>
              <a:rPr lang="en-US" sz="4800" b="1" err="1"/>
              <a:t>fremtidsretta</a:t>
            </a:r>
            <a:r>
              <a:rPr lang="en-US" sz="4800" b="1"/>
              <a:t>, </a:t>
            </a:r>
            <a:r>
              <a:rPr lang="en-US" sz="4800" b="1" err="1"/>
              <a:t>ressurseffektive</a:t>
            </a:r>
            <a:br>
              <a:rPr lang="en-US" sz="4800" b="1"/>
            </a:br>
            <a:r>
              <a:rPr lang="en-US" sz="4800" b="1"/>
              <a:t>og </a:t>
            </a:r>
            <a:r>
              <a:rPr lang="en-US" sz="4800" b="1" err="1"/>
              <a:t>økonomisk</a:t>
            </a:r>
            <a:r>
              <a:rPr lang="en-US" sz="4800" b="1"/>
              <a:t> </a:t>
            </a:r>
            <a:r>
              <a:rPr lang="en-US" sz="4800" b="1" err="1"/>
              <a:t>bærekraftige</a:t>
            </a:r>
            <a:br>
              <a:rPr lang="en-US" sz="4800" b="1"/>
            </a:br>
            <a:r>
              <a:rPr lang="en-US" sz="4800" b="1"/>
              <a:t> </a:t>
            </a:r>
            <a:r>
              <a:rPr lang="en-US" sz="4800" b="1" err="1"/>
              <a:t>vil</a:t>
            </a:r>
            <a:r>
              <a:rPr lang="en-US" sz="4800" b="1"/>
              <a:t> </a:t>
            </a:r>
            <a:r>
              <a:rPr lang="en-US" sz="4800" b="1" err="1"/>
              <a:t>være</a:t>
            </a:r>
            <a:r>
              <a:rPr lang="en-US" sz="4800" b="1"/>
              <a:t> å ha </a:t>
            </a:r>
            <a:r>
              <a:rPr lang="en-US" sz="4800" b="1" u="sng" err="1"/>
              <a:t>en</a:t>
            </a:r>
            <a:r>
              <a:rPr lang="en-US" sz="4800" b="1"/>
              <a:t> </a:t>
            </a:r>
            <a:r>
              <a:rPr lang="en-US" sz="4800" b="1" err="1"/>
              <a:t>stor</a:t>
            </a:r>
            <a:r>
              <a:rPr lang="en-US" sz="4800" b="1"/>
              <a:t> barnehage </a:t>
            </a:r>
            <a:r>
              <a:rPr lang="en-US" sz="4800" b="1" err="1"/>
              <a:t>på</a:t>
            </a:r>
            <a:r>
              <a:rPr lang="en-US" sz="4800" b="1"/>
              <a:t> </a:t>
            </a:r>
            <a:r>
              <a:rPr lang="en-US" sz="4800" b="1" err="1"/>
              <a:t>Kragerøhalvøya</a:t>
            </a:r>
            <a:endParaRPr lang="en-US" sz="4800" b="1"/>
          </a:p>
        </p:txBody>
      </p:sp>
    </p:spTree>
    <p:extLst>
      <p:ext uri="{BB962C8B-B14F-4D97-AF65-F5344CB8AC3E}">
        <p14:creationId xmlns:p14="http://schemas.microsoft.com/office/powerpoint/2010/main" val="21803912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ssholder for innhold 4" descr="Et bilde som inneholder Grafikk, grafisk design, Font, clip art&#10;&#10;Automatisk generert beskrivelse">
            <a:extLst>
              <a:ext uri="{FF2B5EF4-FFF2-40B4-BE49-F238E27FC236}">
                <a16:creationId xmlns:a16="http://schemas.microsoft.com/office/drawing/2014/main" id="{A77860B2-5E99-4222-29EF-D81574BB2F4E}"/>
              </a:ext>
            </a:extLst>
          </p:cNvPr>
          <p:cNvPicPr>
            <a:picLocks noGrp="1" noChangeAspect="1"/>
          </p:cNvPicPr>
          <p:nvPr>
            <p:ph idx="1"/>
          </p:nvPr>
        </p:nvPicPr>
        <p:blipFill rotWithShape="1">
          <a:blip r:embed="rId2"/>
          <a:srcRect l="17358" r="15886"/>
          <a:stretch/>
        </p:blipFill>
        <p:spPr>
          <a:xfrm>
            <a:off x="4038599" y="10"/>
            <a:ext cx="8160026" cy="6875809"/>
          </a:xfrm>
          <a:prstGeom prst="rect">
            <a:avLst/>
          </a:prstGeom>
        </p:spPr>
      </p:pic>
      <p:sp>
        <p:nvSpPr>
          <p:cNvPr id="16"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tel 1">
            <a:extLst>
              <a:ext uri="{FF2B5EF4-FFF2-40B4-BE49-F238E27FC236}">
                <a16:creationId xmlns:a16="http://schemas.microsoft.com/office/drawing/2014/main" id="{800F8F83-3F09-A593-374A-3938F6AAE9D6}"/>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defRPr/>
            </a:pPr>
            <a:r>
              <a:rPr kumimoji="0" lang="en-US" sz="3100" b="1" i="0" u="none" strike="noStrike" cap="none" spc="0" normalizeH="0" baseline="0" noProof="0">
                <a:ln>
                  <a:noFill/>
                </a:ln>
                <a:solidFill>
                  <a:srgbClr val="FFFFFF"/>
                </a:solidFill>
                <a:effectLst/>
                <a:uLnTx/>
                <a:uFillTx/>
              </a:rPr>
              <a:t>Tillitsvalgte har ordet </a:t>
            </a:r>
            <a:br>
              <a:rPr lang="en-US" sz="3100" b="1" i="0" u="none" strike="noStrike" cap="none" spc="0" normalizeH="0" baseline="0" noProof="0">
                <a:ln>
                  <a:noFill/>
                </a:ln>
                <a:solidFill>
                  <a:srgbClr val="FFFFFF"/>
                </a:solidFill>
                <a:effectLst/>
                <a:uLnTx/>
                <a:uFillTx/>
              </a:rPr>
            </a:br>
            <a:br>
              <a:rPr lang="en-US" sz="3100" b="1">
                <a:solidFill>
                  <a:srgbClr val="FFFFFF"/>
                </a:solidFill>
              </a:rPr>
            </a:br>
            <a:r>
              <a:rPr lang="en-US" sz="3100" i="1">
                <a:solidFill>
                  <a:srgbClr val="FFFFFF"/>
                </a:solidFill>
              </a:rPr>
              <a:t>"Det er grenser for hvor langt en strikk kan strekkes"</a:t>
            </a:r>
            <a:br>
              <a:rPr lang="en-US" sz="3100" b="1">
                <a:solidFill>
                  <a:srgbClr val="FFFFFF"/>
                </a:solidFill>
              </a:rPr>
            </a:br>
            <a:endParaRPr lang="en-US" sz="3100">
              <a:solidFill>
                <a:srgbClr val="FFFFFF"/>
              </a:solidFill>
            </a:endParaRPr>
          </a:p>
        </p:txBody>
      </p:sp>
      <p:pic>
        <p:nvPicPr>
          <p:cNvPr id="4" name="Bilde 3">
            <a:extLst>
              <a:ext uri="{FF2B5EF4-FFF2-40B4-BE49-F238E27FC236}">
                <a16:creationId xmlns:a16="http://schemas.microsoft.com/office/drawing/2014/main" id="{408F5C0D-E855-5C35-1227-693B99A90BF5}"/>
              </a:ext>
            </a:extLst>
          </p:cNvPr>
          <p:cNvPicPr>
            <a:picLocks noChangeAspect="1"/>
          </p:cNvPicPr>
          <p:nvPr/>
        </p:nvPicPr>
        <p:blipFill>
          <a:blip r:embed="rId3"/>
          <a:stretch>
            <a:fillRect/>
          </a:stretch>
        </p:blipFill>
        <p:spPr>
          <a:xfrm>
            <a:off x="10319177" y="230188"/>
            <a:ext cx="1521761" cy="510041"/>
          </a:xfrm>
          <a:prstGeom prst="rect">
            <a:avLst/>
          </a:prstGeom>
        </p:spPr>
      </p:pic>
    </p:spTree>
    <p:extLst>
      <p:ext uri="{BB962C8B-B14F-4D97-AF65-F5344CB8AC3E}">
        <p14:creationId xmlns:p14="http://schemas.microsoft.com/office/powerpoint/2010/main" val="39895473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tel 1">
            <a:extLst>
              <a:ext uri="{FF2B5EF4-FFF2-40B4-BE49-F238E27FC236}">
                <a16:creationId xmlns:a16="http://schemas.microsoft.com/office/drawing/2014/main" id="{63AB7D8C-73FC-7990-E965-036B1B19300B}"/>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2800" i="1" kern="1200" dirty="0" err="1">
                <a:solidFill>
                  <a:srgbClr val="FFFFFF"/>
                </a:solidFill>
                <a:latin typeface="+mj-lt"/>
                <a:ea typeface="+mj-ea"/>
                <a:cs typeface="+mj-cs"/>
              </a:rPr>
              <a:t>Hvordan</a:t>
            </a:r>
            <a:r>
              <a:rPr lang="en-US" sz="2800" i="1" kern="1200" dirty="0">
                <a:solidFill>
                  <a:srgbClr val="FFFFFF"/>
                </a:solidFill>
                <a:latin typeface="+mj-lt"/>
                <a:ea typeface="+mj-ea"/>
                <a:cs typeface="+mj-cs"/>
              </a:rPr>
              <a:t> </a:t>
            </a:r>
            <a:r>
              <a:rPr lang="en-US" sz="2800" i="1" kern="1200" dirty="0" err="1">
                <a:solidFill>
                  <a:srgbClr val="FFFFFF"/>
                </a:solidFill>
                <a:latin typeface="+mj-lt"/>
                <a:ea typeface="+mj-ea"/>
                <a:cs typeface="+mj-cs"/>
              </a:rPr>
              <a:t>gir</a:t>
            </a:r>
            <a:r>
              <a:rPr lang="en-US" sz="2800" i="1" kern="1200" dirty="0">
                <a:solidFill>
                  <a:srgbClr val="FFFFFF"/>
                </a:solidFill>
                <a:latin typeface="+mj-lt"/>
                <a:ea typeface="+mj-ea"/>
                <a:cs typeface="+mj-cs"/>
              </a:rPr>
              <a:t> </a:t>
            </a:r>
            <a:r>
              <a:rPr lang="en-US" sz="2800" i="1" kern="1200" dirty="0" err="1">
                <a:solidFill>
                  <a:srgbClr val="FFFFFF"/>
                </a:solidFill>
                <a:latin typeface="+mj-lt"/>
                <a:ea typeface="+mj-ea"/>
                <a:cs typeface="+mj-cs"/>
              </a:rPr>
              <a:t>jeg</a:t>
            </a:r>
            <a:r>
              <a:rPr lang="en-US" sz="2800" i="1" kern="1200" dirty="0">
                <a:solidFill>
                  <a:srgbClr val="FFFFFF"/>
                </a:solidFill>
                <a:latin typeface="+mj-lt"/>
                <a:ea typeface="+mj-ea"/>
                <a:cs typeface="+mj-cs"/>
              </a:rPr>
              <a:t> </a:t>
            </a:r>
            <a:r>
              <a:rPr lang="en-US" sz="2800" i="1" dirty="0" err="1">
                <a:solidFill>
                  <a:srgbClr val="FFFFFF"/>
                </a:solidFill>
              </a:rPr>
              <a:t>høringsuttalelser</a:t>
            </a:r>
            <a:r>
              <a:rPr lang="en-US" sz="2800" i="1" kern="1200" dirty="0">
                <a:solidFill>
                  <a:srgbClr val="FFFFFF"/>
                </a:solidFill>
                <a:latin typeface="+mj-lt"/>
                <a:ea typeface="+mj-ea"/>
                <a:cs typeface="+mj-cs"/>
              </a:rPr>
              <a:t>?</a:t>
            </a:r>
          </a:p>
        </p:txBody>
      </p:sp>
      <p:pic>
        <p:nvPicPr>
          <p:cNvPr id="6" name="Plassholder for innhold 5">
            <a:extLst>
              <a:ext uri="{FF2B5EF4-FFF2-40B4-BE49-F238E27FC236}">
                <a16:creationId xmlns:a16="http://schemas.microsoft.com/office/drawing/2014/main" id="{901DCC4C-336D-F69A-9A60-23C77576FBA5}"/>
              </a:ext>
            </a:extLst>
          </p:cNvPr>
          <p:cNvPicPr>
            <a:picLocks noGrp="1" noChangeAspect="1"/>
          </p:cNvPicPr>
          <p:nvPr>
            <p:ph idx="1"/>
          </p:nvPr>
        </p:nvPicPr>
        <p:blipFill>
          <a:blip r:embed="rId2"/>
          <a:stretch>
            <a:fillRect/>
          </a:stretch>
        </p:blipFill>
        <p:spPr>
          <a:xfrm>
            <a:off x="4438163" y="1134825"/>
            <a:ext cx="7225748" cy="4588350"/>
          </a:xfrm>
          <a:prstGeom prst="rect">
            <a:avLst/>
          </a:prstGeom>
        </p:spPr>
      </p:pic>
      <p:pic>
        <p:nvPicPr>
          <p:cNvPr id="4" name="Bilde 3">
            <a:extLst>
              <a:ext uri="{FF2B5EF4-FFF2-40B4-BE49-F238E27FC236}">
                <a16:creationId xmlns:a16="http://schemas.microsoft.com/office/drawing/2014/main" id="{76D0562D-FD93-F388-F22B-3AA5E8E2CECD}"/>
              </a:ext>
            </a:extLst>
          </p:cNvPr>
          <p:cNvPicPr>
            <a:picLocks noChangeAspect="1"/>
          </p:cNvPicPr>
          <p:nvPr/>
        </p:nvPicPr>
        <p:blipFill>
          <a:blip r:embed="rId3"/>
          <a:stretch>
            <a:fillRect/>
          </a:stretch>
        </p:blipFill>
        <p:spPr>
          <a:xfrm>
            <a:off x="10137582" y="365125"/>
            <a:ext cx="1518036" cy="506012"/>
          </a:xfrm>
          <a:prstGeom prst="rect">
            <a:avLst/>
          </a:prstGeom>
        </p:spPr>
      </p:pic>
      <p:sp>
        <p:nvSpPr>
          <p:cNvPr id="3" name="TekstSylinder 2">
            <a:extLst>
              <a:ext uri="{FF2B5EF4-FFF2-40B4-BE49-F238E27FC236}">
                <a16:creationId xmlns:a16="http://schemas.microsoft.com/office/drawing/2014/main" id="{C53B0ED8-14F8-8A3B-D0F9-1DCFB8F822F7}"/>
              </a:ext>
            </a:extLst>
          </p:cNvPr>
          <p:cNvSpPr txBox="1"/>
          <p:nvPr/>
        </p:nvSpPr>
        <p:spPr>
          <a:xfrm>
            <a:off x="4516915" y="5816906"/>
            <a:ext cx="712791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b-NO" sz="2800">
                <a:cs typeface="Calibri"/>
                <a:hlinkClick r:id="rId4"/>
              </a:rPr>
              <a:t>www.kragero.kommune.no</a:t>
            </a:r>
            <a:endParaRPr lang="nb-NO" sz="2800">
              <a:cs typeface="Calibri"/>
            </a:endParaRPr>
          </a:p>
        </p:txBody>
      </p:sp>
    </p:spTree>
    <p:extLst>
      <p:ext uri="{BB962C8B-B14F-4D97-AF65-F5344CB8AC3E}">
        <p14:creationId xmlns:p14="http://schemas.microsoft.com/office/powerpoint/2010/main" val="23398115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AD7A0C6-AB22-0C2B-2BAD-D6AF4F7F9830}"/>
              </a:ext>
            </a:extLst>
          </p:cNvPr>
          <p:cNvSpPr>
            <a:spLocks noGrp="1"/>
          </p:cNvSpPr>
          <p:nvPr>
            <p:ph type="title"/>
          </p:nvPr>
        </p:nvSpPr>
        <p:spPr>
          <a:xfrm>
            <a:off x="1329766" y="1146412"/>
            <a:ext cx="9014348" cy="2402006"/>
          </a:xfrm>
        </p:spPr>
        <p:txBody>
          <a:bodyPr vert="horz" lIns="91440" tIns="45720" rIns="91440" bIns="45720" rtlCol="0" anchor="b">
            <a:normAutofit/>
          </a:bodyPr>
          <a:lstStyle/>
          <a:p>
            <a:pPr marL="0" marR="0" lvl="0" indent="0" fontAlgn="auto">
              <a:spcAft>
                <a:spcPts val="0"/>
              </a:spcAft>
              <a:tabLst/>
              <a:defRPr/>
            </a:pPr>
            <a:br>
              <a:rPr kumimoji="0" lang="en-US" sz="4800" b="1" i="0" u="none" strike="noStrike" kern="1200" cap="none" spc="0" normalizeH="0" baseline="0" noProof="0">
                <a:ln>
                  <a:noFill/>
                </a:ln>
                <a:solidFill>
                  <a:schemeClr val="tx1"/>
                </a:solidFill>
                <a:effectLst/>
                <a:uLnTx/>
                <a:uFillTx/>
                <a:latin typeface="+mj-lt"/>
                <a:ea typeface="+mj-ea"/>
                <a:cs typeface="+mj-cs"/>
              </a:rPr>
            </a:br>
            <a:r>
              <a:rPr kumimoji="0" lang="en-US" sz="4800" b="1" i="0" u="none" strike="noStrike" kern="1200" cap="none" spc="0" normalizeH="0" baseline="0" noProof="0">
                <a:ln>
                  <a:noFill/>
                </a:ln>
                <a:solidFill>
                  <a:schemeClr val="tx1"/>
                </a:solidFill>
                <a:effectLst/>
                <a:uLnTx/>
                <a:uFillTx/>
                <a:latin typeface="+mj-lt"/>
                <a:ea typeface="+mj-ea"/>
                <a:cs typeface="+mj-cs"/>
              </a:rPr>
              <a:t>Spørsmål fra salen</a:t>
            </a:r>
            <a:br>
              <a:rPr kumimoji="0" lang="en-US" sz="4800" b="1" i="0" u="none" strike="noStrike" kern="1200" cap="none" spc="0" normalizeH="0" baseline="0" noProof="0">
                <a:ln>
                  <a:noFill/>
                </a:ln>
                <a:solidFill>
                  <a:schemeClr val="tx1"/>
                </a:solidFill>
                <a:effectLst/>
                <a:uLnTx/>
                <a:uFillTx/>
                <a:latin typeface="+mj-lt"/>
                <a:ea typeface="+mj-ea"/>
                <a:cs typeface="+mj-cs"/>
              </a:rPr>
            </a:br>
            <a:endParaRPr lang="en-US" sz="4800" kern="1200">
              <a:solidFill>
                <a:schemeClr val="tx1"/>
              </a:solidFill>
              <a:latin typeface="+mj-lt"/>
              <a:ea typeface="+mj-ea"/>
              <a:cs typeface="+mj-cs"/>
            </a:endParaRPr>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9BE2697A-B53C-CEE6-FB36-FAE2FB4FC18E}"/>
              </a:ext>
            </a:extLst>
          </p:cNvPr>
          <p:cNvPicPr>
            <a:picLocks noChangeAspect="1"/>
          </p:cNvPicPr>
          <p:nvPr/>
        </p:nvPicPr>
        <p:blipFill>
          <a:blip r:embed="rId2"/>
          <a:stretch>
            <a:fillRect/>
          </a:stretch>
        </p:blipFill>
        <p:spPr>
          <a:xfrm>
            <a:off x="9933823" y="230189"/>
            <a:ext cx="1577435" cy="528701"/>
          </a:xfrm>
          <a:prstGeom prst="rect">
            <a:avLst/>
          </a:prstGeom>
        </p:spPr>
      </p:pic>
    </p:spTree>
    <p:extLst>
      <p:ext uri="{BB962C8B-B14F-4D97-AF65-F5344CB8AC3E}">
        <p14:creationId xmlns:p14="http://schemas.microsoft.com/office/powerpoint/2010/main" val="12745122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EDE1E85-72F8-4BE8-C561-4207C108E790}"/>
              </a:ext>
            </a:extLst>
          </p:cNvPr>
          <p:cNvSpPr>
            <a:spLocks noGrp="1"/>
          </p:cNvSpPr>
          <p:nvPr>
            <p:ph type="title"/>
          </p:nvPr>
        </p:nvSpPr>
        <p:spPr>
          <a:xfrm>
            <a:off x="1136397" y="502020"/>
            <a:ext cx="5323715" cy="1642970"/>
          </a:xfrm>
        </p:spPr>
        <p:txBody>
          <a:bodyPr anchor="b">
            <a:normAutofit/>
          </a:bodyPr>
          <a:lstStyle/>
          <a:p>
            <a:pPr marL="0" marR="0" lvl="0" indent="0" defTabSz="914400" rtl="0" eaLnBrk="1" fontAlgn="auto" latinLnBrk="0" hangingPunct="1">
              <a:spcBef>
                <a:spcPts val="1000"/>
              </a:spcBef>
              <a:spcAft>
                <a:spcPts val="0"/>
              </a:spcAft>
              <a:tabLst/>
              <a:defRPr/>
            </a:pPr>
            <a:r>
              <a:rPr kumimoji="0" lang="nb-NO" sz="3100" b="1" i="0" u="none" strike="noStrike" kern="1200" cap="none" spc="0" normalizeH="0" baseline="0" noProof="0">
                <a:ln>
                  <a:noFill/>
                </a:ln>
                <a:effectLst/>
                <a:uLnTx/>
                <a:uFillTx/>
                <a:latin typeface="Calibri" panose="020F0502020204030204"/>
                <a:ea typeface="+mn-ea"/>
                <a:cs typeface="+mn-cs"/>
              </a:rPr>
              <a:t>Oppsummering og avslutning v. Kommunedirektør </a:t>
            </a:r>
            <a:br>
              <a:rPr kumimoji="0" lang="nb-NO" sz="3100" b="1" i="0" u="none" strike="noStrike" kern="1200" cap="none" spc="0" normalizeH="0" baseline="0" noProof="0">
                <a:ln>
                  <a:noFill/>
                </a:ln>
                <a:effectLst/>
                <a:uLnTx/>
                <a:uFillTx/>
                <a:latin typeface="Calibri" panose="020F0502020204030204"/>
                <a:ea typeface="+mn-ea"/>
                <a:cs typeface="+mn-cs"/>
              </a:rPr>
            </a:br>
            <a:endParaRPr lang="nb-NO" sz="3100"/>
          </a:p>
        </p:txBody>
      </p:sp>
      <p:sp>
        <p:nvSpPr>
          <p:cNvPr id="3" name="Plassholder for innhold 2">
            <a:extLst>
              <a:ext uri="{FF2B5EF4-FFF2-40B4-BE49-F238E27FC236}">
                <a16:creationId xmlns:a16="http://schemas.microsoft.com/office/drawing/2014/main" id="{40EC31CE-083B-4A89-1AC4-2CD6C9642309}"/>
              </a:ext>
            </a:extLst>
          </p:cNvPr>
          <p:cNvSpPr>
            <a:spLocks noGrp="1"/>
          </p:cNvSpPr>
          <p:nvPr>
            <p:ph idx="1"/>
          </p:nvPr>
        </p:nvSpPr>
        <p:spPr>
          <a:xfrm>
            <a:off x="1144923" y="2405894"/>
            <a:ext cx="5315189" cy="3535083"/>
          </a:xfrm>
        </p:spPr>
        <p:txBody>
          <a:bodyPr anchor="t">
            <a:normAutofit/>
          </a:bodyPr>
          <a:lstStyle/>
          <a:p>
            <a:pPr marL="0" indent="0">
              <a:buNone/>
            </a:pPr>
            <a:endParaRPr lang="nb-NO" sz="2000" i="1"/>
          </a:p>
          <a:p>
            <a:pPr marL="0" indent="0">
              <a:buNone/>
            </a:pPr>
            <a:r>
              <a:rPr lang="nb-NO" sz="2000" i="1"/>
              <a:t>Er det noe du lurer på før du avgir  høringsuttalelse?</a:t>
            </a:r>
            <a:endParaRPr lang="nb-NO" sz="2000" i="1">
              <a:cs typeface="Calibri"/>
            </a:endParaRPr>
          </a:p>
          <a:p>
            <a:pPr marL="0" indent="0">
              <a:buNone/>
            </a:pPr>
            <a:r>
              <a:rPr lang="nb-NO" sz="2000" i="1"/>
              <a:t>Send mail til:</a:t>
            </a:r>
            <a:endParaRPr lang="nb-NO" sz="2000" i="1">
              <a:cs typeface="Calibri"/>
            </a:endParaRPr>
          </a:p>
          <a:p>
            <a:pPr marL="0" indent="0">
              <a:buNone/>
            </a:pPr>
            <a:r>
              <a:rPr lang="nb-NO" sz="2000" i="1"/>
              <a:t>Kommunalsjef for kommunalområdet Oppvekst</a:t>
            </a:r>
            <a:endParaRPr lang="nb-NO" sz="2000" i="1">
              <a:cs typeface="Calibri"/>
            </a:endParaRPr>
          </a:p>
          <a:p>
            <a:pPr marL="0" indent="0">
              <a:buNone/>
            </a:pPr>
            <a:r>
              <a:rPr lang="nb-NO" sz="2000">
                <a:hlinkClick r:id="rId2"/>
              </a:rPr>
              <a:t>Marianne.s.gurrick@kragero.kommune.no</a:t>
            </a:r>
            <a:endParaRPr lang="nb-NO" sz="2000"/>
          </a:p>
          <a:p>
            <a:pPr marL="0" indent="0">
              <a:buNone/>
            </a:pPr>
            <a:endParaRPr lang="nb-NO" sz="2000"/>
          </a:p>
          <a:p>
            <a:pPr marL="0" indent="0">
              <a:buNone/>
            </a:pPr>
            <a:endParaRPr lang="nb-NO" sz="2000"/>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a:extLst>
              <a:ext uri="{FF2B5EF4-FFF2-40B4-BE49-F238E27FC236}">
                <a16:creationId xmlns:a16="http://schemas.microsoft.com/office/drawing/2014/main" id="{59A3C611-D958-6865-CBBB-649BE1BA4C8A}"/>
              </a:ext>
            </a:extLst>
          </p:cNvPr>
          <p:cNvPicPr>
            <a:picLocks noChangeAspect="1"/>
          </p:cNvPicPr>
          <p:nvPr/>
        </p:nvPicPr>
        <p:blipFill>
          <a:blip r:embed="rId3"/>
          <a:stretch>
            <a:fillRect/>
          </a:stretch>
        </p:blipFill>
        <p:spPr>
          <a:xfrm>
            <a:off x="7075967" y="1051704"/>
            <a:ext cx="4170530" cy="4786485"/>
          </a:xfrm>
          <a:prstGeom prst="rect">
            <a:avLst/>
          </a:prstGeom>
        </p:spPr>
      </p:pic>
      <p:pic>
        <p:nvPicPr>
          <p:cNvPr id="6" name="Bilde 5">
            <a:extLst>
              <a:ext uri="{FF2B5EF4-FFF2-40B4-BE49-F238E27FC236}">
                <a16:creationId xmlns:a16="http://schemas.microsoft.com/office/drawing/2014/main" id="{20179E56-7FC2-3DA6-B5B0-6CAEFCEB107A}"/>
              </a:ext>
            </a:extLst>
          </p:cNvPr>
          <p:cNvPicPr>
            <a:picLocks noChangeAspect="1"/>
          </p:cNvPicPr>
          <p:nvPr/>
        </p:nvPicPr>
        <p:blipFill>
          <a:blip r:embed="rId4"/>
          <a:stretch>
            <a:fillRect/>
          </a:stretch>
        </p:blipFill>
        <p:spPr>
          <a:xfrm>
            <a:off x="9796163" y="179506"/>
            <a:ext cx="1932809" cy="647810"/>
          </a:xfrm>
          <a:prstGeom prst="rect">
            <a:avLst/>
          </a:prstGeom>
        </p:spPr>
      </p:pic>
    </p:spTree>
    <p:extLst>
      <p:ext uri="{BB962C8B-B14F-4D97-AF65-F5344CB8AC3E}">
        <p14:creationId xmlns:p14="http://schemas.microsoft.com/office/powerpoint/2010/main" val="152668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CC1026-4573-1BAA-9859-05A6AE81E155}"/>
              </a:ext>
            </a:extLst>
          </p:cNvPr>
          <p:cNvPicPr>
            <a:picLocks noChangeAspect="1"/>
          </p:cNvPicPr>
          <p:nvPr/>
        </p:nvPicPr>
        <p:blipFill rotWithShape="1">
          <a:blip r:embed="rId2"/>
          <a:srcRect l="34770" r="22979"/>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DD82E60A-98AF-D794-44FC-0F906F7CA127}"/>
              </a:ext>
            </a:extLst>
          </p:cNvPr>
          <p:cNvSpPr>
            <a:spLocks noGrp="1"/>
          </p:cNvSpPr>
          <p:nvPr>
            <p:ph idx="1"/>
          </p:nvPr>
        </p:nvSpPr>
        <p:spPr>
          <a:xfrm>
            <a:off x="5868557" y="1240971"/>
            <a:ext cx="5444382" cy="4901413"/>
          </a:xfrm>
        </p:spPr>
        <p:txBody>
          <a:bodyPr>
            <a:normAutofit/>
          </a:bodyPr>
          <a:lstStyle/>
          <a:p>
            <a:pPr marL="0" indent="0">
              <a:buNone/>
            </a:pPr>
            <a:r>
              <a:rPr lang="nb-NO" sz="1800"/>
              <a:t>KST - 53/23 vedtak </a:t>
            </a:r>
          </a:p>
          <a:p>
            <a:pPr marL="0" indent="0">
              <a:buNone/>
            </a:pPr>
            <a:r>
              <a:rPr lang="nb-NO" sz="1800" i="1"/>
              <a:t>1.En barnehage på Kalstad blir en del av utredningen i forhold til organisering og lokalisering innenfor rammen av eksisterende lokaler / tomter på Feierheia og på Kalstad </a:t>
            </a:r>
            <a:r>
              <a:rPr lang="nb-NO" sz="1800" i="1" err="1"/>
              <a:t>jf</a:t>
            </a:r>
            <a:r>
              <a:rPr lang="nb-NO" sz="1800" i="1"/>
              <a:t> </a:t>
            </a:r>
            <a:r>
              <a:rPr lang="nb-NO" sz="1800" i="1" err="1"/>
              <a:t>Kst</a:t>
            </a:r>
            <a:r>
              <a:rPr lang="nb-NO" sz="1800" i="1"/>
              <a:t>- sak 53/23 pkt. 3. </a:t>
            </a:r>
          </a:p>
          <a:p>
            <a:pPr marL="0" indent="0">
              <a:buNone/>
            </a:pPr>
            <a:r>
              <a:rPr lang="nb-NO" sz="1800" i="1"/>
              <a:t>2. Forsikringssummen etter Kalstad barnehage avsettes til investeringer knyttet til oppvekstsektoren og ivaretakelse av barnehager og skoler på «Kragerøhalvøya» </a:t>
            </a:r>
          </a:p>
          <a:p>
            <a:pPr marL="0" indent="0">
              <a:buNone/>
            </a:pPr>
            <a:r>
              <a:rPr lang="nb-NO" sz="1800" i="1"/>
              <a:t>3. Kommunedirektøren bes om å utarbeide en barnehagebruksplan som skal være kommunens styringsdokument for å sikre en barnehagestruktur som støtter lovkravene og behovet for kostnadseffektive og bærekraftige barnehageplasser, på kort og lang sikt. Barnehagebruksplanen skal rulleres hvert fjerde år. Sak fremmes til politisk behandling høsten 2023.</a:t>
            </a:r>
          </a:p>
          <a:p>
            <a:endParaRPr lang="nb-NO" sz="1400"/>
          </a:p>
        </p:txBody>
      </p:sp>
    </p:spTree>
    <p:extLst>
      <p:ext uri="{BB962C8B-B14F-4D97-AF65-F5344CB8AC3E}">
        <p14:creationId xmlns:p14="http://schemas.microsoft.com/office/powerpoint/2010/main" val="777820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2916DD1-CA04-FEB6-4175-01BEC08EB55F}"/>
              </a:ext>
            </a:extLst>
          </p:cNvPr>
          <p:cNvSpPr>
            <a:spLocks noGrp="1"/>
          </p:cNvSpPr>
          <p:nvPr>
            <p:ph type="title"/>
          </p:nvPr>
        </p:nvSpPr>
        <p:spPr>
          <a:xfrm>
            <a:off x="466722" y="586855"/>
            <a:ext cx="3201366" cy="3387497"/>
          </a:xfrm>
        </p:spPr>
        <p:txBody>
          <a:bodyPr anchor="b">
            <a:normAutofit/>
          </a:bodyPr>
          <a:lstStyle/>
          <a:p>
            <a:pPr algn="r"/>
            <a:r>
              <a:rPr lang="nb-NO" sz="4000">
                <a:solidFill>
                  <a:srgbClr val="FFFFFF"/>
                </a:solidFill>
              </a:rPr>
              <a:t>Avgrensinger</a:t>
            </a:r>
          </a:p>
        </p:txBody>
      </p:sp>
      <p:sp>
        <p:nvSpPr>
          <p:cNvPr id="3" name="Plassholder for innhold 2">
            <a:extLst>
              <a:ext uri="{FF2B5EF4-FFF2-40B4-BE49-F238E27FC236}">
                <a16:creationId xmlns:a16="http://schemas.microsoft.com/office/drawing/2014/main" id="{3B50DDD8-73C1-18AC-A392-98D94EF71465}"/>
              </a:ext>
            </a:extLst>
          </p:cNvPr>
          <p:cNvSpPr>
            <a:spLocks noGrp="1"/>
          </p:cNvSpPr>
          <p:nvPr>
            <p:ph idx="1"/>
          </p:nvPr>
        </p:nvSpPr>
        <p:spPr>
          <a:xfrm>
            <a:off x="4810259" y="649480"/>
            <a:ext cx="6555347" cy="5546047"/>
          </a:xfrm>
        </p:spPr>
        <p:txBody>
          <a:bodyPr anchor="ctr">
            <a:normAutofit/>
          </a:bodyPr>
          <a:lstStyle/>
          <a:p>
            <a:r>
              <a:rPr lang="nb-NO" sz="1600"/>
              <a:t>Arbeidsgruppa vil i denne saken ikke presentere alternativer til lokalisering som berører barneskolene på Levangsheia, Sannidal eller på Helle. </a:t>
            </a:r>
          </a:p>
          <a:p>
            <a:endParaRPr lang="nb-NO" sz="1600"/>
          </a:p>
          <a:p>
            <a:r>
              <a:rPr lang="nb-NO" sz="1600"/>
              <a:t>Arbeidsgruppa vil utarbeide, presentere og sende ut på høring forsalg til alternativer for lokalisering hvor ungdomsskolene slås sammen til en felles skole. En felles ungdomsskole (et felles ungdomstrinn) som skal lokaliseres til «Kragerøhalvøya» eller i Sannidal. </a:t>
            </a:r>
          </a:p>
          <a:p>
            <a:endParaRPr lang="nb-NO" sz="1600"/>
          </a:p>
          <a:p>
            <a:r>
              <a:rPr lang="nb-NO" sz="1600"/>
              <a:t>Arbeidsgruppa vil utarbeide, presentere og sende ut på høring forslag til alternativer for lokalisering innenfor rammen av eksisterende lokaler/ tomter. </a:t>
            </a:r>
          </a:p>
          <a:p>
            <a:endParaRPr lang="nb-NO" sz="1600"/>
          </a:p>
          <a:p>
            <a:r>
              <a:rPr lang="nb-NO" sz="1600"/>
              <a:t>I saken som fremmes til politisk behandling i desember vil alternativ struktur på «Kragerøhalvøya» eller i Sannidal vurderes og prioriteres etter kjennetegnene: 1. Bærekraftig økonomi, 2. Kvalitet og 3. Langsiktighet.  </a:t>
            </a:r>
          </a:p>
          <a:p>
            <a:endParaRPr lang="nb-NO" sz="1600"/>
          </a:p>
          <a:p>
            <a:r>
              <a:rPr lang="nb-NO" sz="1600"/>
              <a:t>Sak legges frem for politisk behandling parallelt med budsjettbehandlingen 2024. </a:t>
            </a:r>
          </a:p>
        </p:txBody>
      </p:sp>
      <p:pic>
        <p:nvPicPr>
          <p:cNvPr id="4" name="Bilde 3">
            <a:extLst>
              <a:ext uri="{FF2B5EF4-FFF2-40B4-BE49-F238E27FC236}">
                <a16:creationId xmlns:a16="http://schemas.microsoft.com/office/drawing/2014/main" id="{DD1E262D-E975-82EE-E0A5-0E8DD809626C}"/>
              </a:ext>
            </a:extLst>
          </p:cNvPr>
          <p:cNvPicPr>
            <a:picLocks noChangeAspect="1"/>
          </p:cNvPicPr>
          <p:nvPr/>
        </p:nvPicPr>
        <p:blipFill>
          <a:blip r:embed="rId2"/>
          <a:stretch>
            <a:fillRect/>
          </a:stretch>
        </p:blipFill>
        <p:spPr>
          <a:xfrm>
            <a:off x="10185334" y="371475"/>
            <a:ext cx="1524132" cy="512108"/>
          </a:xfrm>
          <a:prstGeom prst="rect">
            <a:avLst/>
          </a:prstGeom>
        </p:spPr>
      </p:pic>
    </p:spTree>
    <p:extLst>
      <p:ext uri="{BB962C8B-B14F-4D97-AF65-F5344CB8AC3E}">
        <p14:creationId xmlns:p14="http://schemas.microsoft.com/office/powerpoint/2010/main" val="2409131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E740FB32-B810-2A88-6048-5BA208935C5E}"/>
              </a:ext>
            </a:extLst>
          </p:cNvPr>
          <p:cNvSpPr>
            <a:spLocks noGrp="1"/>
          </p:cNvSpPr>
          <p:nvPr>
            <p:ph type="title"/>
          </p:nvPr>
        </p:nvSpPr>
        <p:spPr>
          <a:xfrm>
            <a:off x="466722" y="586855"/>
            <a:ext cx="3201366" cy="3387497"/>
          </a:xfrm>
        </p:spPr>
        <p:txBody>
          <a:bodyPr anchor="b">
            <a:normAutofit/>
          </a:bodyPr>
          <a:lstStyle/>
          <a:p>
            <a:pPr algn="r"/>
            <a:endParaRPr lang="nb-NO" sz="4000">
              <a:solidFill>
                <a:srgbClr val="FFFFFF"/>
              </a:solidFill>
            </a:endParaRPr>
          </a:p>
        </p:txBody>
      </p:sp>
      <p:sp>
        <p:nvSpPr>
          <p:cNvPr id="3" name="Plassholder for innhold 2">
            <a:extLst>
              <a:ext uri="{FF2B5EF4-FFF2-40B4-BE49-F238E27FC236}">
                <a16:creationId xmlns:a16="http://schemas.microsoft.com/office/drawing/2014/main" id="{A4C5B10C-05B5-16C4-9154-7CF0198EA10E}"/>
              </a:ext>
            </a:extLst>
          </p:cNvPr>
          <p:cNvSpPr>
            <a:spLocks noGrp="1"/>
          </p:cNvSpPr>
          <p:nvPr>
            <p:ph idx="1"/>
          </p:nvPr>
        </p:nvSpPr>
        <p:spPr>
          <a:xfrm>
            <a:off x="4037827" y="649480"/>
            <a:ext cx="8024034" cy="5546047"/>
          </a:xfrm>
        </p:spPr>
        <p:txBody>
          <a:bodyPr anchor="ctr">
            <a:normAutofit/>
          </a:bodyPr>
          <a:lstStyle/>
          <a:p>
            <a:pPr rtl="0" fontAlgn="base"/>
            <a:r>
              <a:rPr lang="nb-NO" sz="2000" b="0" i="0">
                <a:effectLst/>
                <a:latin typeface="Calibri" panose="020F0502020204030204" pitchFamily="34" charset="0"/>
              </a:rPr>
              <a:t>De ulike alternativene til lokalisering av ungdomstrinn påvirker mulighetene for etablering av barnehage, men påvirker også en eventuell samlokalisering av skole, barnehage og Kragerø læringssenter/ NAV-flyktning. I utredningen har vi lagt til grunn at Kragerø Læringssenter og NAV-flyktning er samlokalisert i samme bygg. </a:t>
            </a:r>
          </a:p>
          <a:p>
            <a:pPr rtl="0" fontAlgn="base"/>
            <a:endParaRPr lang="nb-NO" sz="2000" b="0" i="0">
              <a:effectLst/>
              <a:latin typeface="Segoe UI" panose="020B0502040204020203" pitchFamily="34" charset="0"/>
            </a:endParaRPr>
          </a:p>
          <a:p>
            <a:pPr rtl="0" fontAlgn="base"/>
            <a:r>
              <a:rPr lang="nb-NO" sz="2000" b="0" i="0">
                <a:effectLst/>
                <a:latin typeface="Calibri" panose="020F0502020204030204" pitchFamily="34" charset="0"/>
              </a:rPr>
              <a:t>Når det foreligger et resultat av saken om lokalisering av ungdomstrinn, vil det foretas en vurdering av alternativene til etablering av barnehage på Kalstad. Vurderingen vil gjøres i barnehagebruksplan, som legges frem for politisk behandling våren 2024. </a:t>
            </a:r>
            <a:endParaRPr lang="nb-NO" sz="2000" b="0" i="0">
              <a:effectLst/>
              <a:latin typeface="Segoe UI" panose="020B0502040204020203" pitchFamily="34" charset="0"/>
            </a:endParaRPr>
          </a:p>
          <a:p>
            <a:endParaRPr lang="nb-NO" sz="2000"/>
          </a:p>
        </p:txBody>
      </p:sp>
    </p:spTree>
    <p:extLst>
      <p:ext uri="{BB962C8B-B14F-4D97-AF65-F5344CB8AC3E}">
        <p14:creationId xmlns:p14="http://schemas.microsoft.com/office/powerpoint/2010/main" val="27077819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k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1EA2C5D1A646B4FB4A4BA18C3596D13" ma:contentTypeVersion="5" ma:contentTypeDescription="Opprett et nytt dokument." ma:contentTypeScope="" ma:versionID="af35ea82616d62b7a08d17fdaf66ab9e">
  <xsd:schema xmlns:xsd="http://www.w3.org/2001/XMLSchema" xmlns:xs="http://www.w3.org/2001/XMLSchema" xmlns:p="http://schemas.microsoft.com/office/2006/metadata/properties" xmlns:ns2="5201e1ed-4cfb-4d3f-8a06-f6f4952de163" xmlns:ns3="4fbfdc52-a556-4f1e-ab20-0273c73e039f" targetNamespace="http://schemas.microsoft.com/office/2006/metadata/properties" ma:root="true" ma:fieldsID="1f8300141aca69f422ef29b9b8b31d08" ns2:_="" ns3:_="">
    <xsd:import namespace="5201e1ed-4cfb-4d3f-8a06-f6f4952de163"/>
    <xsd:import namespace="4fbfdc52-a556-4f1e-ab20-0273c73e039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1e1ed-4cfb-4d3f-8a06-f6f4952de1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bfdc52-a556-4f1e-ab20-0273c73e039f"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3FE1A3-5202-4940-A4FD-20BC419DC294}">
  <ds:schemaRefs>
    <ds:schemaRef ds:uri="http://schemas.microsoft.com/sharepoint/v3/contenttype/forms"/>
  </ds:schemaRefs>
</ds:datastoreItem>
</file>

<file path=customXml/itemProps2.xml><?xml version="1.0" encoding="utf-8"?>
<ds:datastoreItem xmlns:ds="http://schemas.openxmlformats.org/officeDocument/2006/customXml" ds:itemID="{F5FBAD1E-6811-442A-B4AC-64F9704C6C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1e1ed-4cfb-4d3f-8a06-f6f4952de163"/>
    <ds:schemaRef ds:uri="4fbfdc52-a556-4f1e-ab20-0273c73e03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D5B701-F11E-432E-AA48-D5FA80ADA42C}">
  <ds:schemaRefs>
    <ds:schemaRef ds:uri="http://purl.org/dc/dcmitype/"/>
    <ds:schemaRef ds:uri="http://schemas.microsoft.com/office/2006/documentManagement/types"/>
    <ds:schemaRef ds:uri="http://schemas.microsoft.com/office/2006/metadata/properties"/>
    <ds:schemaRef ds:uri="http://www.w3.org/XML/1998/namespace"/>
    <ds:schemaRef ds:uri="5201e1ed-4cfb-4d3f-8a06-f6f4952de163"/>
    <ds:schemaRef ds:uri="http://purl.org/dc/elements/1.1/"/>
    <ds:schemaRef ds:uri="http://schemas.openxmlformats.org/package/2006/metadata/core-properties"/>
    <ds:schemaRef ds:uri="http://schemas.microsoft.com/office/infopath/2007/PartnerControls"/>
    <ds:schemaRef ds:uri="4fbfdc52-a556-4f1e-ab20-0273c73e039f"/>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3268</Words>
  <Application>Microsoft Office PowerPoint</Application>
  <PresentationFormat>Widescreen</PresentationFormat>
  <Paragraphs>422</Paragraphs>
  <Slides>66</Slides>
  <Notes>10</Notes>
  <HiddenSlides>0</HiddenSlides>
  <MMClips>0</MMClips>
  <ScaleCrop>false</ScaleCrop>
  <HeadingPairs>
    <vt:vector size="6" baseType="variant">
      <vt:variant>
        <vt:lpstr>Brukte skrifter</vt:lpstr>
      </vt:variant>
      <vt:variant>
        <vt:i4>8</vt:i4>
      </vt:variant>
      <vt:variant>
        <vt:lpstr>Tema</vt:lpstr>
      </vt:variant>
      <vt:variant>
        <vt:i4>3</vt:i4>
      </vt:variant>
      <vt:variant>
        <vt:lpstr>Lysbildetitler</vt:lpstr>
      </vt:variant>
      <vt:variant>
        <vt:i4>66</vt:i4>
      </vt:variant>
    </vt:vector>
  </HeadingPairs>
  <TitlesOfParts>
    <vt:vector size="77" baseType="lpstr">
      <vt:lpstr>Arial</vt:lpstr>
      <vt:lpstr>Calibri</vt:lpstr>
      <vt:lpstr>Calibri Light</vt:lpstr>
      <vt:lpstr>Calibri,Sans-Serif</vt:lpstr>
      <vt:lpstr>Franklin Gothic Book</vt:lpstr>
      <vt:lpstr>Montserrat</vt:lpstr>
      <vt:lpstr>Segoe UI</vt:lpstr>
      <vt:lpstr>Wingdings</vt:lpstr>
      <vt:lpstr>office theme</vt:lpstr>
      <vt:lpstr>Retrospekt</vt:lpstr>
      <vt:lpstr>Office-tema</vt:lpstr>
      <vt:lpstr>Velkommen</vt:lpstr>
      <vt:lpstr>PowerPoint-presentasjon</vt:lpstr>
      <vt:lpstr>Program</vt:lpstr>
      <vt:lpstr>Fra politisk vedtak i juni til politisk behandling i Kommunestyret i desember!                         Informasjon om prosess v. Kommunalsjef for kommunalområde Oppvekst. </vt:lpstr>
      <vt:lpstr>Mandat</vt:lpstr>
      <vt:lpstr>PowerPoint-presentasjon</vt:lpstr>
      <vt:lpstr>PowerPoint-presentasjon</vt:lpstr>
      <vt:lpstr>Avgrensinger</vt:lpstr>
      <vt:lpstr>PowerPoint-presentasjon</vt:lpstr>
      <vt:lpstr>Administrativ prosess «Fra vedtak til politisk sak i desember»</vt:lpstr>
      <vt:lpstr>PowerPoint-presentasjon</vt:lpstr>
      <vt:lpstr>Presentasjon av prosessplan</vt:lpstr>
      <vt:lpstr>PowerPoint-presentasjon</vt:lpstr>
      <vt:lpstr>Prosessplan forts.</vt:lpstr>
      <vt:lpstr>PowerPoint-presentasjon</vt:lpstr>
      <vt:lpstr>Bærekraftig kommuneøkonomi                          v.økonomi og analysesjef Gunnar Sveen. </vt:lpstr>
      <vt:lpstr>Bærekraftig  kommune økonomi</vt:lpstr>
      <vt:lpstr>Lovens krav</vt:lpstr>
      <vt:lpstr>Ca 75% av inntektene kommer fra staten</vt:lpstr>
      <vt:lpstr>Økonomisk resultat 2022</vt:lpstr>
      <vt:lpstr>Prognose økonomisk resultat 1. tert 2023 </vt:lpstr>
      <vt:lpstr>Kragerø kommune har ikke en bærekraftig kommune økonomi</vt:lpstr>
      <vt:lpstr>Bærekraftig kommuneøkonomi -to kritiske faktorer</vt:lpstr>
      <vt:lpstr>Demografi endring siste 10 år</vt:lpstr>
      <vt:lpstr>Ramme-overføringen fra staten skal være rettferdig mellom kommunene, og tilpasset befolknings-sammensetningen</vt:lpstr>
      <vt:lpstr>Utgiftsutjevning og inntektsutjevning - «robin hood prinsippet»</vt:lpstr>
      <vt:lpstr>Konsekvenser av utgiftsutjevningen for Kragerø kommune</vt:lpstr>
      <vt:lpstr>PowerPoint-presentasjon</vt:lpstr>
      <vt:lpstr>Bærekraftig kommune- økonomi</vt:lpstr>
      <vt:lpstr>  Bærekraftig økonomi, kvalitet og langsiktighet i skole                            Presentasjon av alternativer til lokalisering av ungdomstrinn v. skolefaglig rådgiver Ellen Schulze. </vt:lpstr>
      <vt:lpstr>Bærekraftig økonomi i skolene</vt:lpstr>
      <vt:lpstr>Hva kan vi gjøre for å tilpasse drifta?</vt:lpstr>
      <vt:lpstr>Kvalitet i skolen</vt:lpstr>
      <vt:lpstr>Hvordan kan sammenslåing av ungdomstrinn bidra til kvalitet i skolen?</vt:lpstr>
      <vt:lpstr>Langsiktighet i skolen</vt:lpstr>
      <vt:lpstr>Kva kan bidra til langsiktighet?</vt:lpstr>
      <vt:lpstr>Hvor skal ungdomsskolen være?</vt:lpstr>
      <vt:lpstr>Ungdomstrinn lokaliseres på Sannidal ungdomsskole</vt:lpstr>
      <vt:lpstr>Ungdomstrinnet lokaliseres på Kragerø skole 1 – 10 skolen opprettholdes</vt:lpstr>
      <vt:lpstr>Ungdomstrinn lokaliseres på Kragerø skole</vt:lpstr>
      <vt:lpstr>Ungdomstrinn lokaliseres på Kalstad</vt:lpstr>
      <vt:lpstr>Økonomiske konsekvenser - drift</vt:lpstr>
      <vt:lpstr>Økonomiske konsekvenser - Investeringer</vt:lpstr>
      <vt:lpstr>PowerPoint-presentasjon</vt:lpstr>
      <vt:lpstr>PowerPoint-presentasjon</vt:lpstr>
      <vt:lpstr>PowerPoint-presentasjon</vt:lpstr>
      <vt:lpstr>    Bærekraftig økonomi, kvalitet og langsiktighet i barnehage   Presentasjon av alternativer til etablering av barnehage på Kalstad v.barnehagefaglig rådgiver Berit S.Larsen. </vt:lpstr>
      <vt:lpstr>Etablering av barnehage på Kalstad ??</vt:lpstr>
      <vt:lpstr>Bærekraftig økonomi og langsiktighet i barnehage</vt:lpstr>
      <vt:lpstr>Kvalitet i barnehage = kompetent personale + gode fysiske og økonomiske rammer  </vt:lpstr>
      <vt:lpstr>Dagens barnehagestruktur</vt:lpstr>
      <vt:lpstr>PowerPoint-presentasjon</vt:lpstr>
      <vt:lpstr>Hvorfor er det så fullt i barnehagene nå?? </vt:lpstr>
      <vt:lpstr>PowerPoint-presentasjon</vt:lpstr>
      <vt:lpstr>Konsekvens av vedtak om barnehageplass til «vårbarna»: - midlertidige barnehage i moduler på tomta til Kalstad barnehage?</vt:lpstr>
      <vt:lpstr>Men fra 2025 trenger vi ikke så mange plasser….</vt:lpstr>
      <vt:lpstr> Hvor skal vi ha barnehager I Kragerø? </vt:lpstr>
      <vt:lpstr>Ønske om permanent barnehage på Kalstad </vt:lpstr>
      <vt:lpstr>Permanent barnehage på Kalstad </vt:lpstr>
      <vt:lpstr>Permanent barnehage på Kalstad </vt:lpstr>
      <vt:lpstr>Permanent barnehage på Kalstad </vt:lpstr>
      <vt:lpstr>Det mest fremtidsretta, ressurseffektive og økonomisk bærekraftige  vil være å ha en stor barnehage på Kragerøhalvøya</vt:lpstr>
      <vt:lpstr>Tillitsvalgte har ordet   "Det er grenser for hvor langt en strikk kan strekkes" </vt:lpstr>
      <vt:lpstr>Hvordan gir jeg høringsuttalelser?</vt:lpstr>
      <vt:lpstr> Spørsmål fra salen </vt:lpstr>
      <vt:lpstr>Oppsummering og avslutning v. Kommunedirektør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Marianne Stærk Gurrich</cp:lastModifiedBy>
  <cp:revision>2</cp:revision>
  <cp:lastPrinted>2023-09-19T11:47:22Z</cp:lastPrinted>
  <dcterms:created xsi:type="dcterms:W3CDTF">2013-07-15T20:26:40Z</dcterms:created>
  <dcterms:modified xsi:type="dcterms:W3CDTF">2023-09-28T12:10:58Z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0x010100E1EA2C5D1A646B4FB4A4BA18C3596D13</vt:lpwstr>
  </property>
</Properties>
</file>