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1" r:id="rId4"/>
    <p:sldId id="324" r:id="rId5"/>
    <p:sldId id="258" r:id="rId6"/>
    <p:sldId id="259" r:id="rId7"/>
    <p:sldId id="260" r:id="rId8"/>
    <p:sldId id="268" r:id="rId9"/>
    <p:sldId id="262" r:id="rId10"/>
    <p:sldId id="261" r:id="rId11"/>
    <p:sldId id="267" r:id="rId12"/>
    <p:sldId id="263" r:id="rId13"/>
    <p:sldId id="264" r:id="rId14"/>
    <p:sldId id="326" r:id="rId15"/>
    <p:sldId id="325" r:id="rId16"/>
    <p:sldId id="306" r:id="rId17"/>
    <p:sldId id="265" r:id="rId18"/>
    <p:sldId id="269" r:id="rId19"/>
    <p:sldId id="273" r:id="rId20"/>
    <p:sldId id="274" r:id="rId21"/>
    <p:sldId id="322" r:id="rId22"/>
    <p:sldId id="266" r:id="rId23"/>
    <p:sldId id="323"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p:restoredTop sz="94694"/>
  </p:normalViewPr>
  <p:slideViewPr>
    <p:cSldViewPr snapToGrid="0" snapToObjects="1">
      <p:cViewPr varScale="1">
        <p:scale>
          <a:sx n="155" d="100"/>
          <a:sy n="155" d="100"/>
        </p:scale>
        <p:origin x="87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borreberglund\Documents\BBR\Krager&#248;\Sluttrapport\Statistikk%20-%20Krager&#24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dirty="0"/>
              <a:t>Utvikling av arbeidsplasser – med og</a:t>
            </a:r>
            <a:r>
              <a:rPr lang="nb-NO" sz="2400" baseline="0" dirty="0"/>
              <a:t> uten målrettet arbeid</a:t>
            </a:r>
            <a:endParaRPr lang="nb-NO"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Utvikling!$A$14</c:f>
              <c:strCache>
                <c:ptCount val="1"/>
                <c:pt idx="0">
                  <c:v>Arbeidsplasser, med plan</c:v>
                </c:pt>
              </c:strCache>
            </c:strRef>
          </c:tx>
          <c:spPr>
            <a:ln w="28575" cap="rnd">
              <a:solidFill>
                <a:schemeClr val="accent1"/>
              </a:solidFill>
              <a:round/>
            </a:ln>
            <a:effectLst/>
          </c:spPr>
          <c:marker>
            <c:symbol val="none"/>
          </c:marker>
          <c:dLbls>
            <c:dLbl>
              <c:idx val="0"/>
              <c:layout>
                <c:manualLayout>
                  <c:x val="-4.7882961386240507E-2"/>
                  <c:y val="6.1107105795065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1C-3545-BCBC-0574B9ED4903}"/>
                </c:ext>
              </c:extLst>
            </c:dLbl>
            <c:dLbl>
              <c:idx val="1"/>
              <c:delete val="1"/>
              <c:extLst>
                <c:ext xmlns:c15="http://schemas.microsoft.com/office/drawing/2012/chart" uri="{CE6537A1-D6FC-4f65-9D91-7224C49458BB}"/>
                <c:ext xmlns:c16="http://schemas.microsoft.com/office/drawing/2014/chart" uri="{C3380CC4-5D6E-409C-BE32-E72D297353CC}">
                  <c16:uniqueId val="{00000001-0E1C-3545-BCBC-0574B9ED4903}"/>
                </c:ext>
              </c:extLst>
            </c:dLbl>
            <c:dLbl>
              <c:idx val="2"/>
              <c:delete val="1"/>
              <c:extLst>
                <c:ext xmlns:c15="http://schemas.microsoft.com/office/drawing/2012/chart" uri="{CE6537A1-D6FC-4f65-9D91-7224C49458BB}"/>
                <c:ext xmlns:c16="http://schemas.microsoft.com/office/drawing/2014/chart" uri="{C3380CC4-5D6E-409C-BE32-E72D297353CC}">
                  <c16:uniqueId val="{00000002-0E1C-3545-BCBC-0574B9ED4903}"/>
                </c:ext>
              </c:extLst>
            </c:dLbl>
            <c:dLbl>
              <c:idx val="3"/>
              <c:delete val="1"/>
              <c:extLst>
                <c:ext xmlns:c15="http://schemas.microsoft.com/office/drawing/2012/chart" uri="{CE6537A1-D6FC-4f65-9D91-7224C49458BB}"/>
                <c:ext xmlns:c16="http://schemas.microsoft.com/office/drawing/2014/chart" uri="{C3380CC4-5D6E-409C-BE32-E72D297353CC}">
                  <c16:uniqueId val="{00000003-0E1C-3545-BCBC-0574B9ED4903}"/>
                </c:ext>
              </c:extLst>
            </c:dLbl>
            <c:dLbl>
              <c:idx val="4"/>
              <c:delete val="1"/>
              <c:extLst>
                <c:ext xmlns:c15="http://schemas.microsoft.com/office/drawing/2012/chart" uri="{CE6537A1-D6FC-4f65-9D91-7224C49458BB}"/>
                <c:ext xmlns:c16="http://schemas.microsoft.com/office/drawing/2014/chart" uri="{C3380CC4-5D6E-409C-BE32-E72D297353CC}">
                  <c16:uniqueId val="{00000004-0E1C-3545-BCBC-0574B9ED4903}"/>
                </c:ext>
              </c:extLst>
            </c:dLbl>
            <c:dLbl>
              <c:idx val="5"/>
              <c:delete val="1"/>
              <c:extLst>
                <c:ext xmlns:c15="http://schemas.microsoft.com/office/drawing/2012/chart" uri="{CE6537A1-D6FC-4f65-9D91-7224C49458BB}"/>
                <c:ext xmlns:c16="http://schemas.microsoft.com/office/drawing/2014/chart" uri="{C3380CC4-5D6E-409C-BE32-E72D297353CC}">
                  <c16:uniqueId val="{00000005-0E1C-3545-BCBC-0574B9ED4903}"/>
                </c:ext>
              </c:extLst>
            </c:dLbl>
            <c:dLbl>
              <c:idx val="6"/>
              <c:delete val="1"/>
              <c:extLst>
                <c:ext xmlns:c15="http://schemas.microsoft.com/office/drawing/2012/chart" uri="{CE6537A1-D6FC-4f65-9D91-7224C49458BB}"/>
                <c:ext xmlns:c16="http://schemas.microsoft.com/office/drawing/2014/chart" uri="{C3380CC4-5D6E-409C-BE32-E72D297353CC}">
                  <c16:uniqueId val="{00000006-0E1C-3545-BCBC-0574B9ED4903}"/>
                </c:ext>
              </c:extLst>
            </c:dLbl>
            <c:dLbl>
              <c:idx val="7"/>
              <c:layout>
                <c:manualLayout>
                  <c:x val="-5.0125313283208017E-3"/>
                  <c:y val="-5.7251908396946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1C-3545-BCBC-0574B9ED4903}"/>
                </c:ext>
              </c:extLst>
            </c:dLbl>
            <c:dLbl>
              <c:idx val="8"/>
              <c:delete val="1"/>
              <c:extLst>
                <c:ext xmlns:c15="http://schemas.microsoft.com/office/drawing/2012/chart" uri="{CE6537A1-D6FC-4f65-9D91-7224C49458BB}"/>
                <c:ext xmlns:c16="http://schemas.microsoft.com/office/drawing/2014/chart" uri="{C3380CC4-5D6E-409C-BE32-E72D297353CC}">
                  <c16:uniqueId val="{00000008-0E1C-3545-BCBC-0574B9ED4903}"/>
                </c:ext>
              </c:extLst>
            </c:dLbl>
            <c:dLbl>
              <c:idx val="9"/>
              <c:delete val="1"/>
              <c:extLst>
                <c:ext xmlns:c15="http://schemas.microsoft.com/office/drawing/2012/chart" uri="{CE6537A1-D6FC-4f65-9D91-7224C49458BB}"/>
                <c:ext xmlns:c16="http://schemas.microsoft.com/office/drawing/2014/chart" uri="{C3380CC4-5D6E-409C-BE32-E72D297353CC}">
                  <c16:uniqueId val="{00000009-0E1C-3545-BCBC-0574B9ED4903}"/>
                </c:ext>
              </c:extLst>
            </c:dLbl>
            <c:dLbl>
              <c:idx val="10"/>
              <c:delete val="1"/>
              <c:extLst>
                <c:ext xmlns:c15="http://schemas.microsoft.com/office/drawing/2012/chart" uri="{CE6537A1-D6FC-4f65-9D91-7224C49458BB}"/>
                <c:ext xmlns:c16="http://schemas.microsoft.com/office/drawing/2014/chart" uri="{C3380CC4-5D6E-409C-BE32-E72D297353CC}">
                  <c16:uniqueId val="{0000000A-0E1C-3545-BCBC-0574B9ED4903}"/>
                </c:ext>
              </c:extLst>
            </c:dLbl>
            <c:dLbl>
              <c:idx val="11"/>
              <c:delete val="1"/>
              <c:extLst>
                <c:ext xmlns:c15="http://schemas.microsoft.com/office/drawing/2012/chart" uri="{CE6537A1-D6FC-4f65-9D91-7224C49458BB}"/>
                <c:ext xmlns:c16="http://schemas.microsoft.com/office/drawing/2014/chart" uri="{C3380CC4-5D6E-409C-BE32-E72D297353CC}">
                  <c16:uniqueId val="{0000000B-0E1C-3545-BCBC-0574B9ED49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Utvikling!$B$13:$N$13</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Utvikling!$B$14:$N$14</c:f>
              <c:numCache>
                <c:formatCode>0</c:formatCode>
                <c:ptCount val="13"/>
                <c:pt idx="0" formatCode="General">
                  <c:v>900</c:v>
                </c:pt>
                <c:pt idx="1">
                  <c:v>927</c:v>
                </c:pt>
                <c:pt idx="2">
                  <c:v>973.35</c:v>
                </c:pt>
                <c:pt idx="3">
                  <c:v>1022.0175</c:v>
                </c:pt>
                <c:pt idx="4">
                  <c:v>1073.118375</c:v>
                </c:pt>
                <c:pt idx="5">
                  <c:v>1105.3119262499999</c:v>
                </c:pt>
                <c:pt idx="6">
                  <c:v>1138.4712840375</c:v>
                </c:pt>
                <c:pt idx="7">
                  <c:v>1195.3948482393751</c:v>
                </c:pt>
                <c:pt idx="8">
                  <c:v>1255.1645906513438</c:v>
                </c:pt>
                <c:pt idx="9">
                  <c:v>1317.922820183911</c:v>
                </c:pt>
                <c:pt idx="10">
                  <c:v>1383.8189611931066</c:v>
                </c:pt>
                <c:pt idx="11">
                  <c:v>1453.0099092527619</c:v>
                </c:pt>
                <c:pt idx="12">
                  <c:v>1525.6604047153999</c:v>
                </c:pt>
              </c:numCache>
            </c:numRef>
          </c:val>
          <c:smooth val="0"/>
          <c:extLst>
            <c:ext xmlns:c16="http://schemas.microsoft.com/office/drawing/2014/chart" uri="{C3380CC4-5D6E-409C-BE32-E72D297353CC}">
              <c16:uniqueId val="{0000000C-0E1C-3545-BCBC-0574B9ED4903}"/>
            </c:ext>
          </c:extLst>
        </c:ser>
        <c:ser>
          <c:idx val="1"/>
          <c:order val="1"/>
          <c:tx>
            <c:strRef>
              <c:f>Utvikling!$A$15</c:f>
              <c:strCache>
                <c:ptCount val="1"/>
                <c:pt idx="0">
                  <c:v>Arbeidsplasser, uten plan</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9-0E1C-3545-BCBC-0574B9ED4903}"/>
                </c:ext>
              </c:extLst>
            </c:dLbl>
            <c:dLbl>
              <c:idx val="1"/>
              <c:delete val="1"/>
              <c:extLst>
                <c:ext xmlns:c15="http://schemas.microsoft.com/office/drawing/2012/chart" uri="{CE6537A1-D6FC-4f65-9D91-7224C49458BB}"/>
                <c:ext xmlns:c16="http://schemas.microsoft.com/office/drawing/2014/chart" uri="{C3380CC4-5D6E-409C-BE32-E72D297353CC}">
                  <c16:uniqueId val="{0000000D-0E1C-3545-BCBC-0574B9ED4903}"/>
                </c:ext>
              </c:extLst>
            </c:dLbl>
            <c:dLbl>
              <c:idx val="2"/>
              <c:delete val="1"/>
              <c:extLst>
                <c:ext xmlns:c15="http://schemas.microsoft.com/office/drawing/2012/chart" uri="{CE6537A1-D6FC-4f65-9D91-7224C49458BB}"/>
                <c:ext xmlns:c16="http://schemas.microsoft.com/office/drawing/2014/chart" uri="{C3380CC4-5D6E-409C-BE32-E72D297353CC}">
                  <c16:uniqueId val="{0000000E-0E1C-3545-BCBC-0574B9ED4903}"/>
                </c:ext>
              </c:extLst>
            </c:dLbl>
            <c:dLbl>
              <c:idx val="3"/>
              <c:delete val="1"/>
              <c:extLst>
                <c:ext xmlns:c15="http://schemas.microsoft.com/office/drawing/2012/chart" uri="{CE6537A1-D6FC-4f65-9D91-7224C49458BB}"/>
                <c:ext xmlns:c16="http://schemas.microsoft.com/office/drawing/2014/chart" uri="{C3380CC4-5D6E-409C-BE32-E72D297353CC}">
                  <c16:uniqueId val="{0000000F-0E1C-3545-BCBC-0574B9ED4903}"/>
                </c:ext>
              </c:extLst>
            </c:dLbl>
            <c:dLbl>
              <c:idx val="4"/>
              <c:delete val="1"/>
              <c:extLst>
                <c:ext xmlns:c15="http://schemas.microsoft.com/office/drawing/2012/chart" uri="{CE6537A1-D6FC-4f65-9D91-7224C49458BB}"/>
                <c:ext xmlns:c16="http://schemas.microsoft.com/office/drawing/2014/chart" uri="{C3380CC4-5D6E-409C-BE32-E72D297353CC}">
                  <c16:uniqueId val="{00000010-0E1C-3545-BCBC-0574B9ED4903}"/>
                </c:ext>
              </c:extLst>
            </c:dLbl>
            <c:dLbl>
              <c:idx val="5"/>
              <c:delete val="1"/>
              <c:extLst>
                <c:ext xmlns:c15="http://schemas.microsoft.com/office/drawing/2012/chart" uri="{CE6537A1-D6FC-4f65-9D91-7224C49458BB}"/>
                <c:ext xmlns:c16="http://schemas.microsoft.com/office/drawing/2014/chart" uri="{C3380CC4-5D6E-409C-BE32-E72D297353CC}">
                  <c16:uniqueId val="{00000011-0E1C-3545-BCBC-0574B9ED4903}"/>
                </c:ext>
              </c:extLst>
            </c:dLbl>
            <c:dLbl>
              <c:idx val="6"/>
              <c:delete val="1"/>
              <c:extLst>
                <c:ext xmlns:c15="http://schemas.microsoft.com/office/drawing/2012/chart" uri="{CE6537A1-D6FC-4f65-9D91-7224C49458BB}"/>
                <c:ext xmlns:c16="http://schemas.microsoft.com/office/drawing/2014/chart" uri="{C3380CC4-5D6E-409C-BE32-E72D297353CC}">
                  <c16:uniqueId val="{00000012-0E1C-3545-BCBC-0574B9ED4903}"/>
                </c:ext>
              </c:extLst>
            </c:dLbl>
            <c:dLbl>
              <c:idx val="7"/>
              <c:layout>
                <c:manualLayout>
                  <c:x val="-1.2252712813733526E-16"/>
                  <c:y val="4.5801526717557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E1C-3545-BCBC-0574B9ED4903}"/>
                </c:ext>
              </c:extLst>
            </c:dLbl>
            <c:dLbl>
              <c:idx val="8"/>
              <c:delete val="1"/>
              <c:extLst>
                <c:ext xmlns:c15="http://schemas.microsoft.com/office/drawing/2012/chart" uri="{CE6537A1-D6FC-4f65-9D91-7224C49458BB}"/>
                <c:ext xmlns:c16="http://schemas.microsoft.com/office/drawing/2014/chart" uri="{C3380CC4-5D6E-409C-BE32-E72D297353CC}">
                  <c16:uniqueId val="{00000014-0E1C-3545-BCBC-0574B9ED4903}"/>
                </c:ext>
              </c:extLst>
            </c:dLbl>
            <c:dLbl>
              <c:idx val="9"/>
              <c:delete val="1"/>
              <c:extLst>
                <c:ext xmlns:c15="http://schemas.microsoft.com/office/drawing/2012/chart" uri="{CE6537A1-D6FC-4f65-9D91-7224C49458BB}"/>
                <c:ext xmlns:c16="http://schemas.microsoft.com/office/drawing/2014/chart" uri="{C3380CC4-5D6E-409C-BE32-E72D297353CC}">
                  <c16:uniqueId val="{00000015-0E1C-3545-BCBC-0574B9ED4903}"/>
                </c:ext>
              </c:extLst>
            </c:dLbl>
            <c:dLbl>
              <c:idx val="10"/>
              <c:delete val="1"/>
              <c:extLst>
                <c:ext xmlns:c15="http://schemas.microsoft.com/office/drawing/2012/chart" uri="{CE6537A1-D6FC-4f65-9D91-7224C49458BB}"/>
                <c:ext xmlns:c16="http://schemas.microsoft.com/office/drawing/2014/chart" uri="{C3380CC4-5D6E-409C-BE32-E72D297353CC}">
                  <c16:uniqueId val="{00000016-0E1C-3545-BCBC-0574B9ED4903}"/>
                </c:ext>
              </c:extLst>
            </c:dLbl>
            <c:dLbl>
              <c:idx val="11"/>
              <c:delete val="1"/>
              <c:extLst>
                <c:ext xmlns:c15="http://schemas.microsoft.com/office/drawing/2012/chart" uri="{CE6537A1-D6FC-4f65-9D91-7224C49458BB}"/>
                <c:ext xmlns:c16="http://schemas.microsoft.com/office/drawing/2014/chart" uri="{C3380CC4-5D6E-409C-BE32-E72D297353CC}">
                  <c16:uniqueId val="{00000017-0E1C-3545-BCBC-0574B9ED49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Utvikling!$B$13:$N$13</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Utvikling!$B$15:$N$15</c:f>
              <c:numCache>
                <c:formatCode>0</c:formatCode>
                <c:ptCount val="13"/>
                <c:pt idx="0" formatCode="General">
                  <c:v>900</c:v>
                </c:pt>
                <c:pt idx="1">
                  <c:v>904.5</c:v>
                </c:pt>
                <c:pt idx="2">
                  <c:v>909.02250000000004</c:v>
                </c:pt>
                <c:pt idx="3">
                  <c:v>918.11272500000007</c:v>
                </c:pt>
                <c:pt idx="4">
                  <c:v>936.47497950000002</c:v>
                </c:pt>
                <c:pt idx="5">
                  <c:v>955.20447909000006</c:v>
                </c:pt>
                <c:pt idx="6">
                  <c:v>974.30856867180012</c:v>
                </c:pt>
                <c:pt idx="7">
                  <c:v>993.79474004523615</c:v>
                </c:pt>
                <c:pt idx="8">
                  <c:v>1013.6706348461408</c:v>
                </c:pt>
                <c:pt idx="9">
                  <c:v>1033.9440475430636</c:v>
                </c:pt>
                <c:pt idx="10">
                  <c:v>1054.6229284939247</c:v>
                </c:pt>
                <c:pt idx="11">
                  <c:v>1075.7153870638033</c:v>
                </c:pt>
                <c:pt idx="12">
                  <c:v>1086.4725409344412</c:v>
                </c:pt>
              </c:numCache>
            </c:numRef>
          </c:val>
          <c:smooth val="0"/>
          <c:extLst>
            <c:ext xmlns:c16="http://schemas.microsoft.com/office/drawing/2014/chart" uri="{C3380CC4-5D6E-409C-BE32-E72D297353CC}">
              <c16:uniqueId val="{00000018-0E1C-3545-BCBC-0574B9ED4903}"/>
            </c:ext>
          </c:extLst>
        </c:ser>
        <c:dLbls>
          <c:showLegendKey val="0"/>
          <c:showVal val="0"/>
          <c:showCatName val="0"/>
          <c:showSerName val="0"/>
          <c:showPercent val="0"/>
          <c:showBubbleSize val="0"/>
        </c:dLbls>
        <c:smooth val="0"/>
        <c:axId val="1953725311"/>
        <c:axId val="1953719007"/>
      </c:lineChart>
      <c:catAx>
        <c:axId val="195372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crossAx val="1953719007"/>
        <c:crosses val="autoZero"/>
        <c:auto val="1"/>
        <c:lblAlgn val="ctr"/>
        <c:lblOffset val="100"/>
        <c:noMultiLvlLbl val="0"/>
      </c:catAx>
      <c:valAx>
        <c:axId val="1953719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crossAx val="1953725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8F29B-8B92-574F-B2C1-750C4886220C}"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nb-NO"/>
        </a:p>
      </dgm:t>
    </dgm:pt>
    <dgm:pt modelId="{3B4B844B-A4A8-DA4D-BAEA-AACE05A9B37C}">
      <dgm:prSet phldrT="[Tekst]" custT="1"/>
      <dgm:spPr>
        <a:solidFill>
          <a:schemeClr val="accent6">
            <a:lumMod val="75000"/>
          </a:schemeClr>
        </a:solidFill>
      </dgm:spPr>
      <dgm:t>
        <a:bodyPr/>
        <a:lstStyle/>
        <a:p>
          <a:r>
            <a:rPr lang="nb-NO" sz="1800" dirty="0" err="1"/>
            <a:t>Visit</a:t>
          </a:r>
          <a:endParaRPr lang="nb-NO" sz="1800" dirty="0"/>
        </a:p>
        <a:p>
          <a:r>
            <a:rPr lang="nb-NO" sz="1800" dirty="0"/>
            <a:t>Telemark</a:t>
          </a:r>
        </a:p>
      </dgm:t>
    </dgm:pt>
    <dgm:pt modelId="{A7144868-BF06-F547-8AA6-D5E3465ADB54}" type="parTrans" cxnId="{FE8F8492-5406-4844-9D58-1C0B9696D7FB}">
      <dgm:prSet/>
      <dgm:spPr/>
      <dgm:t>
        <a:bodyPr/>
        <a:lstStyle/>
        <a:p>
          <a:endParaRPr lang="nb-NO"/>
        </a:p>
      </dgm:t>
    </dgm:pt>
    <dgm:pt modelId="{A930CC96-7B1F-8D42-8191-30AFAE6375F2}" type="sibTrans" cxnId="{FE8F8492-5406-4844-9D58-1C0B9696D7FB}">
      <dgm:prSet/>
      <dgm:spPr/>
      <dgm:t>
        <a:bodyPr/>
        <a:lstStyle/>
        <a:p>
          <a:endParaRPr lang="nb-NO"/>
        </a:p>
      </dgm:t>
    </dgm:pt>
    <dgm:pt modelId="{81391AD1-1244-774A-87B7-CDEF3F9868AD}">
      <dgm:prSet phldrT="[Tekst]"/>
      <dgm:spPr>
        <a:solidFill>
          <a:schemeClr val="accent6">
            <a:lumMod val="75000"/>
          </a:schemeClr>
        </a:solidFill>
      </dgm:spPr>
      <dgm:t>
        <a:bodyPr/>
        <a:lstStyle/>
        <a:p>
          <a:r>
            <a:rPr lang="nb-NO" dirty="0"/>
            <a:t>Grenland</a:t>
          </a:r>
        </a:p>
      </dgm:t>
    </dgm:pt>
    <dgm:pt modelId="{8B191787-5D8A-CB4A-B4CF-145BECF885AD}" type="parTrans" cxnId="{A94ACBEC-E763-ED42-B2C5-BBD70FB7E35B}">
      <dgm:prSet/>
      <dgm:spPr/>
      <dgm:t>
        <a:bodyPr/>
        <a:lstStyle/>
        <a:p>
          <a:endParaRPr lang="nb-NO"/>
        </a:p>
      </dgm:t>
    </dgm:pt>
    <dgm:pt modelId="{EFD60AD2-E734-CB47-8584-64991E1103BB}" type="sibTrans" cxnId="{A94ACBEC-E763-ED42-B2C5-BBD70FB7E35B}">
      <dgm:prSet/>
      <dgm:spPr/>
      <dgm:t>
        <a:bodyPr/>
        <a:lstStyle/>
        <a:p>
          <a:endParaRPr lang="nb-NO"/>
        </a:p>
      </dgm:t>
    </dgm:pt>
    <dgm:pt modelId="{969C765B-8601-2240-9E09-68AD3FF1AC89}">
      <dgm:prSet phldrT="[Tekst]"/>
      <dgm:spPr>
        <a:solidFill>
          <a:srgbClr val="FFC000"/>
        </a:solidFill>
      </dgm:spPr>
      <dgm:t>
        <a:bodyPr/>
        <a:lstStyle/>
        <a:p>
          <a:r>
            <a:rPr lang="nb-NO" dirty="0">
              <a:solidFill>
                <a:schemeClr val="tx1"/>
              </a:solidFill>
            </a:rPr>
            <a:t>Kragerø kommune/</a:t>
          </a:r>
        </a:p>
        <a:p>
          <a:r>
            <a:rPr lang="nb-NO" dirty="0">
              <a:solidFill>
                <a:schemeClr val="tx1"/>
              </a:solidFill>
            </a:rPr>
            <a:t>KNF</a:t>
          </a:r>
        </a:p>
      </dgm:t>
    </dgm:pt>
    <dgm:pt modelId="{497FE041-D84E-FA46-AB0E-B6C3357D6D3B}" type="parTrans" cxnId="{3D8FA657-2124-5542-A8D1-B2F0EF99175B}">
      <dgm:prSet/>
      <dgm:spPr/>
      <dgm:t>
        <a:bodyPr/>
        <a:lstStyle/>
        <a:p>
          <a:endParaRPr lang="nb-NO"/>
        </a:p>
      </dgm:t>
    </dgm:pt>
    <dgm:pt modelId="{83CF6876-FBEB-1548-A605-3A07B79D1F1E}" type="sibTrans" cxnId="{3D8FA657-2124-5542-A8D1-B2F0EF99175B}">
      <dgm:prSet/>
      <dgm:spPr/>
      <dgm:t>
        <a:bodyPr/>
        <a:lstStyle/>
        <a:p>
          <a:endParaRPr lang="nb-NO"/>
        </a:p>
      </dgm:t>
    </dgm:pt>
    <dgm:pt modelId="{921EA832-EB35-8047-B712-3C6FDE4E1DE2}">
      <dgm:prSet phldrT="[Tekst]"/>
      <dgm:spPr>
        <a:solidFill>
          <a:schemeClr val="accent6">
            <a:lumMod val="75000"/>
          </a:schemeClr>
        </a:solidFill>
      </dgm:spPr>
      <dgm:t>
        <a:bodyPr/>
        <a:lstStyle/>
        <a:p>
          <a:r>
            <a:rPr lang="nb-NO" dirty="0"/>
            <a:t>Andre</a:t>
          </a:r>
        </a:p>
        <a:p>
          <a:r>
            <a:rPr lang="nb-NO" dirty="0"/>
            <a:t>Visit-</a:t>
          </a:r>
          <a:r>
            <a:rPr lang="nb-NO" dirty="0" err="1"/>
            <a:t>selsk</a:t>
          </a:r>
          <a:r>
            <a:rPr lang="nb-NO" dirty="0"/>
            <a:t>.</a:t>
          </a:r>
        </a:p>
      </dgm:t>
    </dgm:pt>
    <dgm:pt modelId="{2338D6DA-0BD1-7142-9D4F-B35BE3588B17}" type="parTrans" cxnId="{1A775860-F9CB-7540-B8E0-8A80CFE87197}">
      <dgm:prSet/>
      <dgm:spPr/>
      <dgm:t>
        <a:bodyPr/>
        <a:lstStyle/>
        <a:p>
          <a:endParaRPr lang="nb-NO"/>
        </a:p>
      </dgm:t>
    </dgm:pt>
    <dgm:pt modelId="{592B98FF-E67B-214E-A4CD-668102A77242}" type="sibTrans" cxnId="{1A775860-F9CB-7540-B8E0-8A80CFE87197}">
      <dgm:prSet/>
      <dgm:spPr/>
      <dgm:t>
        <a:bodyPr/>
        <a:lstStyle/>
        <a:p>
          <a:endParaRPr lang="nb-NO"/>
        </a:p>
      </dgm:t>
    </dgm:pt>
    <dgm:pt modelId="{37C19477-922F-2845-8F5E-69184F07729D}">
      <dgm:prSet phldrT="[Tekst]"/>
      <dgm:spPr>
        <a:solidFill>
          <a:schemeClr val="accent6">
            <a:lumMod val="75000"/>
          </a:schemeClr>
        </a:solidFill>
      </dgm:spPr>
      <dgm:t>
        <a:bodyPr/>
        <a:lstStyle/>
        <a:p>
          <a:r>
            <a:rPr lang="nb-NO" dirty="0"/>
            <a:t>Andre kommuner</a:t>
          </a:r>
        </a:p>
      </dgm:t>
    </dgm:pt>
    <dgm:pt modelId="{212EF8A6-C940-4447-8453-A8F41F229F62}" type="parTrans" cxnId="{86177AC6-65D5-DE40-A14F-C77016532837}">
      <dgm:prSet/>
      <dgm:spPr/>
      <dgm:t>
        <a:bodyPr/>
        <a:lstStyle/>
        <a:p>
          <a:endParaRPr lang="nb-NO"/>
        </a:p>
      </dgm:t>
    </dgm:pt>
    <dgm:pt modelId="{1E1B137D-60B6-AF44-A412-BE4051422CFA}" type="sibTrans" cxnId="{86177AC6-65D5-DE40-A14F-C77016532837}">
      <dgm:prSet/>
      <dgm:spPr/>
      <dgm:t>
        <a:bodyPr/>
        <a:lstStyle/>
        <a:p>
          <a:endParaRPr lang="nb-NO"/>
        </a:p>
      </dgm:t>
    </dgm:pt>
    <dgm:pt modelId="{C9677A8E-F9C0-AA48-BA36-4AAF1FC4BF35}">
      <dgm:prSet phldrT="[Tekst]"/>
      <dgm:spPr>
        <a:solidFill>
          <a:schemeClr val="accent6">
            <a:lumMod val="75000"/>
          </a:schemeClr>
        </a:solidFill>
      </dgm:spPr>
      <dgm:t>
        <a:bodyPr/>
        <a:lstStyle/>
        <a:p>
          <a:r>
            <a:rPr lang="nb-NO" dirty="0"/>
            <a:t>Større</a:t>
          </a:r>
          <a:r>
            <a:rPr lang="nb-NO" baseline="0" dirty="0"/>
            <a:t> bedrifter</a:t>
          </a:r>
          <a:r>
            <a:rPr lang="nb-NO" dirty="0"/>
            <a:t> </a:t>
          </a:r>
        </a:p>
      </dgm:t>
    </dgm:pt>
    <dgm:pt modelId="{998C898E-9958-2541-A65C-9956A58E60C3}" type="sibTrans" cxnId="{8E0614AC-C065-FA41-B957-3923BEA83D2C}">
      <dgm:prSet/>
      <dgm:spPr/>
      <dgm:t>
        <a:bodyPr/>
        <a:lstStyle/>
        <a:p>
          <a:endParaRPr lang="nb-NO"/>
        </a:p>
      </dgm:t>
    </dgm:pt>
    <dgm:pt modelId="{7EF5DADC-FFB7-C442-AC2D-7734BF356879}" type="parTrans" cxnId="{8E0614AC-C065-FA41-B957-3923BEA83D2C}">
      <dgm:prSet/>
      <dgm:spPr/>
      <dgm:t>
        <a:bodyPr/>
        <a:lstStyle/>
        <a:p>
          <a:endParaRPr lang="nb-NO"/>
        </a:p>
      </dgm:t>
    </dgm:pt>
    <dgm:pt modelId="{2BEA98C8-9448-F140-B16F-52D1F3AD23FD}" type="pres">
      <dgm:prSet presAssocID="{A6E8F29B-8B92-574F-B2C1-750C4886220C}" presName="cycle" presStyleCnt="0">
        <dgm:presLayoutVars>
          <dgm:chMax val="1"/>
          <dgm:dir/>
          <dgm:animLvl val="ctr"/>
          <dgm:resizeHandles val="exact"/>
        </dgm:presLayoutVars>
      </dgm:prSet>
      <dgm:spPr/>
      <dgm:t>
        <a:bodyPr/>
        <a:lstStyle/>
        <a:p>
          <a:endParaRPr lang="nb-NO"/>
        </a:p>
      </dgm:t>
    </dgm:pt>
    <dgm:pt modelId="{2D7D1CCE-B4D4-764F-B348-9DA62525B654}" type="pres">
      <dgm:prSet presAssocID="{3B4B844B-A4A8-DA4D-BAEA-AACE05A9B37C}" presName="centerShape" presStyleLbl="node0" presStyleIdx="0" presStyleCnt="1"/>
      <dgm:spPr/>
      <dgm:t>
        <a:bodyPr/>
        <a:lstStyle/>
        <a:p>
          <a:endParaRPr lang="nb-NO"/>
        </a:p>
      </dgm:t>
    </dgm:pt>
    <dgm:pt modelId="{119F773B-8B9C-B046-AB92-135655D75E8F}" type="pres">
      <dgm:prSet presAssocID="{8B191787-5D8A-CB4A-B4CF-145BECF885AD}" presName="Name9" presStyleLbl="parChTrans1D2" presStyleIdx="0" presStyleCnt="5"/>
      <dgm:spPr/>
      <dgm:t>
        <a:bodyPr/>
        <a:lstStyle/>
        <a:p>
          <a:endParaRPr lang="nb-NO"/>
        </a:p>
      </dgm:t>
    </dgm:pt>
    <dgm:pt modelId="{8C9F8C0E-0E5B-854E-98ED-344C7A91C8AC}" type="pres">
      <dgm:prSet presAssocID="{8B191787-5D8A-CB4A-B4CF-145BECF885AD}" presName="connTx" presStyleLbl="parChTrans1D2" presStyleIdx="0" presStyleCnt="5"/>
      <dgm:spPr/>
      <dgm:t>
        <a:bodyPr/>
        <a:lstStyle/>
        <a:p>
          <a:endParaRPr lang="nb-NO"/>
        </a:p>
      </dgm:t>
    </dgm:pt>
    <dgm:pt modelId="{D3D04368-C224-AA4C-8FD5-41EAC74212B3}" type="pres">
      <dgm:prSet presAssocID="{81391AD1-1244-774A-87B7-CDEF3F9868AD}" presName="node" presStyleLbl="node1" presStyleIdx="0" presStyleCnt="5">
        <dgm:presLayoutVars>
          <dgm:bulletEnabled val="1"/>
        </dgm:presLayoutVars>
      </dgm:prSet>
      <dgm:spPr/>
      <dgm:t>
        <a:bodyPr/>
        <a:lstStyle/>
        <a:p>
          <a:endParaRPr lang="nb-NO"/>
        </a:p>
      </dgm:t>
    </dgm:pt>
    <dgm:pt modelId="{85BD6E86-EDC7-744C-A4E1-5EAF97C0ABA0}" type="pres">
      <dgm:prSet presAssocID="{7EF5DADC-FFB7-C442-AC2D-7734BF356879}" presName="Name9" presStyleLbl="parChTrans1D2" presStyleIdx="1" presStyleCnt="5"/>
      <dgm:spPr/>
      <dgm:t>
        <a:bodyPr/>
        <a:lstStyle/>
        <a:p>
          <a:endParaRPr lang="nb-NO"/>
        </a:p>
      </dgm:t>
    </dgm:pt>
    <dgm:pt modelId="{6E30BB2F-7FE4-3443-92F0-90716E413920}" type="pres">
      <dgm:prSet presAssocID="{7EF5DADC-FFB7-C442-AC2D-7734BF356879}" presName="connTx" presStyleLbl="parChTrans1D2" presStyleIdx="1" presStyleCnt="5"/>
      <dgm:spPr/>
      <dgm:t>
        <a:bodyPr/>
        <a:lstStyle/>
        <a:p>
          <a:endParaRPr lang="nb-NO"/>
        </a:p>
      </dgm:t>
    </dgm:pt>
    <dgm:pt modelId="{00A57FD5-2B98-0F4E-A6FE-4748D831212D}" type="pres">
      <dgm:prSet presAssocID="{C9677A8E-F9C0-AA48-BA36-4AAF1FC4BF35}" presName="node" presStyleLbl="node1" presStyleIdx="1" presStyleCnt="5">
        <dgm:presLayoutVars>
          <dgm:bulletEnabled val="1"/>
        </dgm:presLayoutVars>
      </dgm:prSet>
      <dgm:spPr/>
      <dgm:t>
        <a:bodyPr/>
        <a:lstStyle/>
        <a:p>
          <a:endParaRPr lang="nb-NO"/>
        </a:p>
      </dgm:t>
    </dgm:pt>
    <dgm:pt modelId="{3EE3FA8A-F4E9-F54F-94B8-5069E8074D57}" type="pres">
      <dgm:prSet presAssocID="{497FE041-D84E-FA46-AB0E-B6C3357D6D3B}" presName="Name9" presStyleLbl="parChTrans1D2" presStyleIdx="2" presStyleCnt="5"/>
      <dgm:spPr/>
      <dgm:t>
        <a:bodyPr/>
        <a:lstStyle/>
        <a:p>
          <a:endParaRPr lang="nb-NO"/>
        </a:p>
      </dgm:t>
    </dgm:pt>
    <dgm:pt modelId="{B4B69C97-88DF-FF45-9C36-714D616FEE6E}" type="pres">
      <dgm:prSet presAssocID="{497FE041-D84E-FA46-AB0E-B6C3357D6D3B}" presName="connTx" presStyleLbl="parChTrans1D2" presStyleIdx="2" presStyleCnt="5"/>
      <dgm:spPr/>
      <dgm:t>
        <a:bodyPr/>
        <a:lstStyle/>
        <a:p>
          <a:endParaRPr lang="nb-NO"/>
        </a:p>
      </dgm:t>
    </dgm:pt>
    <dgm:pt modelId="{815B26B1-10D9-9D4B-9B18-FFDA8BB38EBF}" type="pres">
      <dgm:prSet presAssocID="{969C765B-8601-2240-9E09-68AD3FF1AC89}" presName="node" presStyleLbl="node1" presStyleIdx="2" presStyleCnt="5">
        <dgm:presLayoutVars>
          <dgm:bulletEnabled val="1"/>
        </dgm:presLayoutVars>
      </dgm:prSet>
      <dgm:spPr/>
      <dgm:t>
        <a:bodyPr/>
        <a:lstStyle/>
        <a:p>
          <a:endParaRPr lang="nb-NO"/>
        </a:p>
      </dgm:t>
    </dgm:pt>
    <dgm:pt modelId="{84720962-3116-6D45-BC50-E01559F378E8}" type="pres">
      <dgm:prSet presAssocID="{2338D6DA-0BD1-7142-9D4F-B35BE3588B17}" presName="Name9" presStyleLbl="parChTrans1D2" presStyleIdx="3" presStyleCnt="5"/>
      <dgm:spPr/>
      <dgm:t>
        <a:bodyPr/>
        <a:lstStyle/>
        <a:p>
          <a:endParaRPr lang="nb-NO"/>
        </a:p>
      </dgm:t>
    </dgm:pt>
    <dgm:pt modelId="{0095CDC7-D2A4-5E4F-ACD0-44BFEF230997}" type="pres">
      <dgm:prSet presAssocID="{2338D6DA-0BD1-7142-9D4F-B35BE3588B17}" presName="connTx" presStyleLbl="parChTrans1D2" presStyleIdx="3" presStyleCnt="5"/>
      <dgm:spPr/>
      <dgm:t>
        <a:bodyPr/>
        <a:lstStyle/>
        <a:p>
          <a:endParaRPr lang="nb-NO"/>
        </a:p>
      </dgm:t>
    </dgm:pt>
    <dgm:pt modelId="{E33F3B0B-9191-1444-880D-5CA0B7A2508B}" type="pres">
      <dgm:prSet presAssocID="{921EA832-EB35-8047-B712-3C6FDE4E1DE2}" presName="node" presStyleLbl="node1" presStyleIdx="3" presStyleCnt="5">
        <dgm:presLayoutVars>
          <dgm:bulletEnabled val="1"/>
        </dgm:presLayoutVars>
      </dgm:prSet>
      <dgm:spPr/>
      <dgm:t>
        <a:bodyPr/>
        <a:lstStyle/>
        <a:p>
          <a:endParaRPr lang="nb-NO"/>
        </a:p>
      </dgm:t>
    </dgm:pt>
    <dgm:pt modelId="{1F7F84E9-E219-DC4D-A69E-13693B50D828}" type="pres">
      <dgm:prSet presAssocID="{212EF8A6-C940-4447-8453-A8F41F229F62}" presName="Name9" presStyleLbl="parChTrans1D2" presStyleIdx="4" presStyleCnt="5"/>
      <dgm:spPr/>
      <dgm:t>
        <a:bodyPr/>
        <a:lstStyle/>
        <a:p>
          <a:endParaRPr lang="nb-NO"/>
        </a:p>
      </dgm:t>
    </dgm:pt>
    <dgm:pt modelId="{E68D4C9A-7EE5-4048-929D-A959B745FCF1}" type="pres">
      <dgm:prSet presAssocID="{212EF8A6-C940-4447-8453-A8F41F229F62}" presName="connTx" presStyleLbl="parChTrans1D2" presStyleIdx="4" presStyleCnt="5"/>
      <dgm:spPr/>
      <dgm:t>
        <a:bodyPr/>
        <a:lstStyle/>
        <a:p>
          <a:endParaRPr lang="nb-NO"/>
        </a:p>
      </dgm:t>
    </dgm:pt>
    <dgm:pt modelId="{21285BB1-ED3D-2C43-92E0-76AF1AB1C429}" type="pres">
      <dgm:prSet presAssocID="{37C19477-922F-2845-8F5E-69184F07729D}" presName="node" presStyleLbl="node1" presStyleIdx="4" presStyleCnt="5">
        <dgm:presLayoutVars>
          <dgm:bulletEnabled val="1"/>
        </dgm:presLayoutVars>
      </dgm:prSet>
      <dgm:spPr/>
      <dgm:t>
        <a:bodyPr/>
        <a:lstStyle/>
        <a:p>
          <a:endParaRPr lang="nb-NO"/>
        </a:p>
      </dgm:t>
    </dgm:pt>
  </dgm:ptLst>
  <dgm:cxnLst>
    <dgm:cxn modelId="{2D54C098-E415-4545-840B-8F95DA901025}" type="presOf" srcId="{969C765B-8601-2240-9E09-68AD3FF1AC89}" destId="{815B26B1-10D9-9D4B-9B18-FFDA8BB38EBF}" srcOrd="0" destOrd="0" presId="urn:microsoft.com/office/officeart/2005/8/layout/radial1"/>
    <dgm:cxn modelId="{7A7A36AA-639E-0042-B8EF-49926059BA67}" type="presOf" srcId="{81391AD1-1244-774A-87B7-CDEF3F9868AD}" destId="{D3D04368-C224-AA4C-8FD5-41EAC74212B3}" srcOrd="0" destOrd="0" presId="urn:microsoft.com/office/officeart/2005/8/layout/radial1"/>
    <dgm:cxn modelId="{DB81D043-2D70-5A4A-8FB2-79E45C1670B7}" type="presOf" srcId="{7EF5DADC-FFB7-C442-AC2D-7734BF356879}" destId="{85BD6E86-EDC7-744C-A4E1-5EAF97C0ABA0}" srcOrd="0" destOrd="0" presId="urn:microsoft.com/office/officeart/2005/8/layout/radial1"/>
    <dgm:cxn modelId="{86177AC6-65D5-DE40-A14F-C77016532837}" srcId="{3B4B844B-A4A8-DA4D-BAEA-AACE05A9B37C}" destId="{37C19477-922F-2845-8F5E-69184F07729D}" srcOrd="4" destOrd="0" parTransId="{212EF8A6-C940-4447-8453-A8F41F229F62}" sibTransId="{1E1B137D-60B6-AF44-A412-BE4051422CFA}"/>
    <dgm:cxn modelId="{8E0614AC-C065-FA41-B957-3923BEA83D2C}" srcId="{3B4B844B-A4A8-DA4D-BAEA-AACE05A9B37C}" destId="{C9677A8E-F9C0-AA48-BA36-4AAF1FC4BF35}" srcOrd="1" destOrd="0" parTransId="{7EF5DADC-FFB7-C442-AC2D-7734BF356879}" sibTransId="{998C898E-9958-2541-A65C-9956A58E60C3}"/>
    <dgm:cxn modelId="{44084A45-6B74-C440-9287-6819887FC1CF}" type="presOf" srcId="{A6E8F29B-8B92-574F-B2C1-750C4886220C}" destId="{2BEA98C8-9448-F140-B16F-52D1F3AD23FD}" srcOrd="0" destOrd="0" presId="urn:microsoft.com/office/officeart/2005/8/layout/radial1"/>
    <dgm:cxn modelId="{3D8FA657-2124-5542-A8D1-B2F0EF99175B}" srcId="{3B4B844B-A4A8-DA4D-BAEA-AACE05A9B37C}" destId="{969C765B-8601-2240-9E09-68AD3FF1AC89}" srcOrd="2" destOrd="0" parTransId="{497FE041-D84E-FA46-AB0E-B6C3357D6D3B}" sibTransId="{83CF6876-FBEB-1548-A605-3A07B79D1F1E}"/>
    <dgm:cxn modelId="{FB684B78-34AF-734B-AA1B-AD66E9D6A816}" type="presOf" srcId="{497FE041-D84E-FA46-AB0E-B6C3357D6D3B}" destId="{B4B69C97-88DF-FF45-9C36-714D616FEE6E}" srcOrd="1" destOrd="0" presId="urn:microsoft.com/office/officeart/2005/8/layout/radial1"/>
    <dgm:cxn modelId="{FE8F8492-5406-4844-9D58-1C0B9696D7FB}" srcId="{A6E8F29B-8B92-574F-B2C1-750C4886220C}" destId="{3B4B844B-A4A8-DA4D-BAEA-AACE05A9B37C}" srcOrd="0" destOrd="0" parTransId="{A7144868-BF06-F547-8AA6-D5E3465ADB54}" sibTransId="{A930CC96-7B1F-8D42-8191-30AFAE6375F2}"/>
    <dgm:cxn modelId="{53979C00-3206-8A4C-8257-540420EC6AD6}" type="presOf" srcId="{497FE041-D84E-FA46-AB0E-B6C3357D6D3B}" destId="{3EE3FA8A-F4E9-F54F-94B8-5069E8074D57}" srcOrd="0" destOrd="0" presId="urn:microsoft.com/office/officeart/2005/8/layout/radial1"/>
    <dgm:cxn modelId="{3F715038-4D50-0248-BB93-A3463020FED5}" type="presOf" srcId="{3B4B844B-A4A8-DA4D-BAEA-AACE05A9B37C}" destId="{2D7D1CCE-B4D4-764F-B348-9DA62525B654}" srcOrd="0" destOrd="0" presId="urn:microsoft.com/office/officeart/2005/8/layout/radial1"/>
    <dgm:cxn modelId="{1A775860-F9CB-7540-B8E0-8A80CFE87197}" srcId="{3B4B844B-A4A8-DA4D-BAEA-AACE05A9B37C}" destId="{921EA832-EB35-8047-B712-3C6FDE4E1DE2}" srcOrd="3" destOrd="0" parTransId="{2338D6DA-0BD1-7142-9D4F-B35BE3588B17}" sibTransId="{592B98FF-E67B-214E-A4CD-668102A77242}"/>
    <dgm:cxn modelId="{98F9864B-04F3-8849-B823-5B3FD8B7D268}" type="presOf" srcId="{8B191787-5D8A-CB4A-B4CF-145BECF885AD}" destId="{119F773B-8B9C-B046-AB92-135655D75E8F}" srcOrd="0" destOrd="0" presId="urn:microsoft.com/office/officeart/2005/8/layout/radial1"/>
    <dgm:cxn modelId="{6F4D18AD-996C-694A-9D78-4C915AA962DB}" type="presOf" srcId="{C9677A8E-F9C0-AA48-BA36-4AAF1FC4BF35}" destId="{00A57FD5-2B98-0F4E-A6FE-4748D831212D}" srcOrd="0" destOrd="0" presId="urn:microsoft.com/office/officeart/2005/8/layout/radial1"/>
    <dgm:cxn modelId="{D75D7765-82A8-A149-9F09-7C8A1CB5BEA6}" type="presOf" srcId="{8B191787-5D8A-CB4A-B4CF-145BECF885AD}" destId="{8C9F8C0E-0E5B-854E-98ED-344C7A91C8AC}" srcOrd="1" destOrd="0" presId="urn:microsoft.com/office/officeart/2005/8/layout/radial1"/>
    <dgm:cxn modelId="{A94ACBEC-E763-ED42-B2C5-BBD70FB7E35B}" srcId="{3B4B844B-A4A8-DA4D-BAEA-AACE05A9B37C}" destId="{81391AD1-1244-774A-87B7-CDEF3F9868AD}" srcOrd="0" destOrd="0" parTransId="{8B191787-5D8A-CB4A-B4CF-145BECF885AD}" sibTransId="{EFD60AD2-E734-CB47-8584-64991E1103BB}"/>
    <dgm:cxn modelId="{C7D0D1FE-A701-6F48-BFFB-68EB404ADF5B}" type="presOf" srcId="{212EF8A6-C940-4447-8453-A8F41F229F62}" destId="{1F7F84E9-E219-DC4D-A69E-13693B50D828}" srcOrd="0" destOrd="0" presId="urn:microsoft.com/office/officeart/2005/8/layout/radial1"/>
    <dgm:cxn modelId="{E032ADA0-9A5B-E54F-817B-F4ABBC9611A9}" type="presOf" srcId="{921EA832-EB35-8047-B712-3C6FDE4E1DE2}" destId="{E33F3B0B-9191-1444-880D-5CA0B7A2508B}" srcOrd="0" destOrd="0" presId="urn:microsoft.com/office/officeart/2005/8/layout/radial1"/>
    <dgm:cxn modelId="{A4780996-3DE0-4C41-9C41-B62A231C244D}" type="presOf" srcId="{37C19477-922F-2845-8F5E-69184F07729D}" destId="{21285BB1-ED3D-2C43-92E0-76AF1AB1C429}" srcOrd="0" destOrd="0" presId="urn:microsoft.com/office/officeart/2005/8/layout/radial1"/>
    <dgm:cxn modelId="{6AE2250D-CB59-2F44-9ABB-5907E4F61435}" type="presOf" srcId="{2338D6DA-0BD1-7142-9D4F-B35BE3588B17}" destId="{84720962-3116-6D45-BC50-E01559F378E8}" srcOrd="0" destOrd="0" presId="urn:microsoft.com/office/officeart/2005/8/layout/radial1"/>
    <dgm:cxn modelId="{4E887509-28D4-7849-A666-CE95F9EE5A4D}" type="presOf" srcId="{7EF5DADC-FFB7-C442-AC2D-7734BF356879}" destId="{6E30BB2F-7FE4-3443-92F0-90716E413920}" srcOrd="1" destOrd="0" presId="urn:microsoft.com/office/officeart/2005/8/layout/radial1"/>
    <dgm:cxn modelId="{ECDFA724-1002-2F43-920F-D3824EA9B3B5}" type="presOf" srcId="{212EF8A6-C940-4447-8453-A8F41F229F62}" destId="{E68D4C9A-7EE5-4048-929D-A959B745FCF1}" srcOrd="1" destOrd="0" presId="urn:microsoft.com/office/officeart/2005/8/layout/radial1"/>
    <dgm:cxn modelId="{55D60A64-D0B4-4143-8A29-AECDA2B269E2}" type="presOf" srcId="{2338D6DA-0BD1-7142-9D4F-B35BE3588B17}" destId="{0095CDC7-D2A4-5E4F-ACD0-44BFEF230997}" srcOrd="1" destOrd="0" presId="urn:microsoft.com/office/officeart/2005/8/layout/radial1"/>
    <dgm:cxn modelId="{5E74591D-C272-824A-9DE4-0519636D5877}" type="presParOf" srcId="{2BEA98C8-9448-F140-B16F-52D1F3AD23FD}" destId="{2D7D1CCE-B4D4-764F-B348-9DA62525B654}" srcOrd="0" destOrd="0" presId="urn:microsoft.com/office/officeart/2005/8/layout/radial1"/>
    <dgm:cxn modelId="{C67A9C96-9589-0C4A-B5AF-80CF8948D341}" type="presParOf" srcId="{2BEA98C8-9448-F140-B16F-52D1F3AD23FD}" destId="{119F773B-8B9C-B046-AB92-135655D75E8F}" srcOrd="1" destOrd="0" presId="urn:microsoft.com/office/officeart/2005/8/layout/radial1"/>
    <dgm:cxn modelId="{F8AED218-B76F-D548-BAA9-95A82C8D0AF9}" type="presParOf" srcId="{119F773B-8B9C-B046-AB92-135655D75E8F}" destId="{8C9F8C0E-0E5B-854E-98ED-344C7A91C8AC}" srcOrd="0" destOrd="0" presId="urn:microsoft.com/office/officeart/2005/8/layout/radial1"/>
    <dgm:cxn modelId="{8DE023F0-BFAA-9F40-8684-4C6288CB955D}" type="presParOf" srcId="{2BEA98C8-9448-F140-B16F-52D1F3AD23FD}" destId="{D3D04368-C224-AA4C-8FD5-41EAC74212B3}" srcOrd="2" destOrd="0" presId="urn:microsoft.com/office/officeart/2005/8/layout/radial1"/>
    <dgm:cxn modelId="{5AE83E70-8586-EE40-886E-5DB4A07EA80D}" type="presParOf" srcId="{2BEA98C8-9448-F140-B16F-52D1F3AD23FD}" destId="{85BD6E86-EDC7-744C-A4E1-5EAF97C0ABA0}" srcOrd="3" destOrd="0" presId="urn:microsoft.com/office/officeart/2005/8/layout/radial1"/>
    <dgm:cxn modelId="{C3A5BDA2-8B26-434E-9604-9A818CD62423}" type="presParOf" srcId="{85BD6E86-EDC7-744C-A4E1-5EAF97C0ABA0}" destId="{6E30BB2F-7FE4-3443-92F0-90716E413920}" srcOrd="0" destOrd="0" presId="urn:microsoft.com/office/officeart/2005/8/layout/radial1"/>
    <dgm:cxn modelId="{ED8F3FDD-67D9-2747-9EE8-C5AFFBBE96F5}" type="presParOf" srcId="{2BEA98C8-9448-F140-B16F-52D1F3AD23FD}" destId="{00A57FD5-2B98-0F4E-A6FE-4748D831212D}" srcOrd="4" destOrd="0" presId="urn:microsoft.com/office/officeart/2005/8/layout/radial1"/>
    <dgm:cxn modelId="{C9AD717C-7A87-D24A-9E91-8112E4818BFB}" type="presParOf" srcId="{2BEA98C8-9448-F140-B16F-52D1F3AD23FD}" destId="{3EE3FA8A-F4E9-F54F-94B8-5069E8074D57}" srcOrd="5" destOrd="0" presId="urn:microsoft.com/office/officeart/2005/8/layout/radial1"/>
    <dgm:cxn modelId="{E37A7AC1-C1FB-4D41-993C-A6CE82437C53}" type="presParOf" srcId="{3EE3FA8A-F4E9-F54F-94B8-5069E8074D57}" destId="{B4B69C97-88DF-FF45-9C36-714D616FEE6E}" srcOrd="0" destOrd="0" presId="urn:microsoft.com/office/officeart/2005/8/layout/radial1"/>
    <dgm:cxn modelId="{9545E215-9BEF-3C44-B550-FB482B0A7ADC}" type="presParOf" srcId="{2BEA98C8-9448-F140-B16F-52D1F3AD23FD}" destId="{815B26B1-10D9-9D4B-9B18-FFDA8BB38EBF}" srcOrd="6" destOrd="0" presId="urn:microsoft.com/office/officeart/2005/8/layout/radial1"/>
    <dgm:cxn modelId="{9E99FF84-25BC-A94A-AABC-4CC72BE35091}" type="presParOf" srcId="{2BEA98C8-9448-F140-B16F-52D1F3AD23FD}" destId="{84720962-3116-6D45-BC50-E01559F378E8}" srcOrd="7" destOrd="0" presId="urn:microsoft.com/office/officeart/2005/8/layout/radial1"/>
    <dgm:cxn modelId="{4829E949-37B3-6B47-9053-B7ED4A7D8969}" type="presParOf" srcId="{84720962-3116-6D45-BC50-E01559F378E8}" destId="{0095CDC7-D2A4-5E4F-ACD0-44BFEF230997}" srcOrd="0" destOrd="0" presId="urn:microsoft.com/office/officeart/2005/8/layout/radial1"/>
    <dgm:cxn modelId="{D6725052-84AD-5048-909D-2B0E702E7F19}" type="presParOf" srcId="{2BEA98C8-9448-F140-B16F-52D1F3AD23FD}" destId="{E33F3B0B-9191-1444-880D-5CA0B7A2508B}" srcOrd="8" destOrd="0" presId="urn:microsoft.com/office/officeart/2005/8/layout/radial1"/>
    <dgm:cxn modelId="{121BB046-C236-CC44-83DB-9485DEF2AED8}" type="presParOf" srcId="{2BEA98C8-9448-F140-B16F-52D1F3AD23FD}" destId="{1F7F84E9-E219-DC4D-A69E-13693B50D828}" srcOrd="9" destOrd="0" presId="urn:microsoft.com/office/officeart/2005/8/layout/radial1"/>
    <dgm:cxn modelId="{4E55D29F-7F2E-6141-9FC6-3800ACB78B31}" type="presParOf" srcId="{1F7F84E9-E219-DC4D-A69E-13693B50D828}" destId="{E68D4C9A-7EE5-4048-929D-A959B745FCF1}" srcOrd="0" destOrd="0" presId="urn:microsoft.com/office/officeart/2005/8/layout/radial1"/>
    <dgm:cxn modelId="{BF602154-7201-8342-BBA4-4FDADCCC3694}" type="presParOf" srcId="{2BEA98C8-9448-F140-B16F-52D1F3AD23FD}" destId="{21285BB1-ED3D-2C43-92E0-76AF1AB1C42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BC039-4C4C-4947-A998-EB48A3BFA187}" type="doc">
      <dgm:prSet loTypeId="urn:microsoft.com/office/officeart/2005/8/layout/orgChart1" loCatId="" qsTypeId="urn:microsoft.com/office/officeart/2005/8/quickstyle/simple1" qsCatId="simple" csTypeId="urn:microsoft.com/office/officeart/2005/8/colors/accent0_3" csCatId="mainScheme" phldr="1"/>
      <dgm:spPr/>
      <dgm:t>
        <a:bodyPr/>
        <a:lstStyle/>
        <a:p>
          <a:endParaRPr lang="nb-NO"/>
        </a:p>
      </dgm:t>
    </dgm:pt>
    <dgm:pt modelId="{C5532030-D742-E747-B55D-69911B9644DE}">
      <dgm:prSet phldrT="[Tekst]" custT="1"/>
      <dgm:spPr/>
      <dgm:t>
        <a:bodyPr/>
        <a:lstStyle/>
        <a:p>
          <a:r>
            <a:rPr lang="nb-NO" sz="1200" dirty="0"/>
            <a:t>Styret i KNF</a:t>
          </a:r>
        </a:p>
      </dgm:t>
    </dgm:pt>
    <dgm:pt modelId="{34399C58-CAB1-A545-9F66-7346758F31E1}" type="parTrans" cxnId="{48AEED38-82F8-1646-BC38-81C9C5D25793}">
      <dgm:prSet/>
      <dgm:spPr/>
      <dgm:t>
        <a:bodyPr/>
        <a:lstStyle/>
        <a:p>
          <a:endParaRPr lang="nb-NO"/>
        </a:p>
      </dgm:t>
    </dgm:pt>
    <dgm:pt modelId="{8BE4C986-21C2-D04F-874C-636AE35EA658}" type="sibTrans" cxnId="{48AEED38-82F8-1646-BC38-81C9C5D25793}">
      <dgm:prSet/>
      <dgm:spPr/>
      <dgm:t>
        <a:bodyPr/>
        <a:lstStyle/>
        <a:p>
          <a:endParaRPr lang="nb-NO"/>
        </a:p>
      </dgm:t>
    </dgm:pt>
    <dgm:pt modelId="{CA0043C7-A3F6-124A-87C0-5810887E09CF}" type="asst">
      <dgm:prSet phldrT="[Tekst]" custT="1"/>
      <dgm:spPr/>
      <dgm:t>
        <a:bodyPr/>
        <a:lstStyle/>
        <a:p>
          <a:r>
            <a:rPr lang="nb-NO" sz="1200" dirty="0"/>
            <a:t>Daglig leder KNF</a:t>
          </a:r>
        </a:p>
      </dgm:t>
    </dgm:pt>
    <dgm:pt modelId="{1346BAD7-5833-3145-B1D9-1B78D4377CBA}" type="parTrans" cxnId="{648D9D41-8288-CF4D-89F9-8759D131E7FA}">
      <dgm:prSet/>
      <dgm:spPr/>
      <dgm:t>
        <a:bodyPr/>
        <a:lstStyle/>
        <a:p>
          <a:endParaRPr lang="nb-NO"/>
        </a:p>
      </dgm:t>
    </dgm:pt>
    <dgm:pt modelId="{F3E7B169-063C-4B4F-8EBF-54B11A149BC7}" type="sibTrans" cxnId="{648D9D41-8288-CF4D-89F9-8759D131E7FA}">
      <dgm:prSet/>
      <dgm:spPr/>
      <dgm:t>
        <a:bodyPr/>
        <a:lstStyle/>
        <a:p>
          <a:endParaRPr lang="nb-NO"/>
        </a:p>
      </dgm:t>
    </dgm:pt>
    <dgm:pt modelId="{2D4092CF-78B2-AF43-8DAE-6F1714E6A215}">
      <dgm:prSet custT="1"/>
      <dgm:spPr/>
      <dgm:t>
        <a:bodyPr/>
        <a:lstStyle/>
        <a:p>
          <a:r>
            <a:rPr lang="nb-NO" sz="1200" dirty="0"/>
            <a:t>Styringsgruppe, gjennomføring av fase 3</a:t>
          </a:r>
        </a:p>
      </dgm:t>
    </dgm:pt>
    <dgm:pt modelId="{DA0BC11D-631A-4D41-9229-19F4FECD634D}" type="parTrans" cxnId="{0A7D3329-90EF-0F4E-A5D6-49FE7548A796}">
      <dgm:prSet/>
      <dgm:spPr/>
      <dgm:t>
        <a:bodyPr/>
        <a:lstStyle/>
        <a:p>
          <a:endParaRPr lang="nb-NO"/>
        </a:p>
      </dgm:t>
    </dgm:pt>
    <dgm:pt modelId="{D01E4ECC-C66E-0A4F-A80A-4FE69C786812}" type="sibTrans" cxnId="{0A7D3329-90EF-0F4E-A5D6-49FE7548A796}">
      <dgm:prSet/>
      <dgm:spPr/>
      <dgm:t>
        <a:bodyPr/>
        <a:lstStyle/>
        <a:p>
          <a:endParaRPr lang="nb-NO"/>
        </a:p>
      </dgm:t>
    </dgm:pt>
    <dgm:pt modelId="{991A11A6-6043-9845-9812-A8A67B110A9B}">
      <dgm:prSet custT="1"/>
      <dgm:spPr/>
      <dgm:t>
        <a:bodyPr/>
        <a:lstStyle/>
        <a:p>
          <a:r>
            <a:rPr lang="nb-NO" sz="1200" dirty="0"/>
            <a:t>Destinasjonsutvikler</a:t>
          </a:r>
        </a:p>
      </dgm:t>
    </dgm:pt>
    <dgm:pt modelId="{38DA2762-84FD-B347-8C7F-86D0AB04EB2B}" type="parTrans" cxnId="{9134328C-384E-2442-8B0F-F8FC19A53240}">
      <dgm:prSet/>
      <dgm:spPr/>
      <dgm:t>
        <a:bodyPr/>
        <a:lstStyle/>
        <a:p>
          <a:endParaRPr lang="nb-NO"/>
        </a:p>
      </dgm:t>
    </dgm:pt>
    <dgm:pt modelId="{B0D527B5-74DC-3448-AC32-EA2E75533A6D}" type="sibTrans" cxnId="{9134328C-384E-2442-8B0F-F8FC19A53240}">
      <dgm:prSet/>
      <dgm:spPr/>
      <dgm:t>
        <a:bodyPr/>
        <a:lstStyle/>
        <a:p>
          <a:endParaRPr lang="nb-NO"/>
        </a:p>
      </dgm:t>
    </dgm:pt>
    <dgm:pt modelId="{BA6746D0-4CA3-C541-B668-4F36819739E4}" type="pres">
      <dgm:prSet presAssocID="{872BC039-4C4C-4947-A998-EB48A3BFA187}" presName="hierChild1" presStyleCnt="0">
        <dgm:presLayoutVars>
          <dgm:orgChart val="1"/>
          <dgm:chPref val="1"/>
          <dgm:dir/>
          <dgm:animOne val="branch"/>
          <dgm:animLvl val="lvl"/>
          <dgm:resizeHandles/>
        </dgm:presLayoutVars>
      </dgm:prSet>
      <dgm:spPr/>
      <dgm:t>
        <a:bodyPr/>
        <a:lstStyle/>
        <a:p>
          <a:endParaRPr lang="nb-NO"/>
        </a:p>
      </dgm:t>
    </dgm:pt>
    <dgm:pt modelId="{D95BF3C7-7710-BC4F-87B3-0D333FA45BDE}" type="pres">
      <dgm:prSet presAssocID="{C5532030-D742-E747-B55D-69911B9644DE}" presName="hierRoot1" presStyleCnt="0">
        <dgm:presLayoutVars>
          <dgm:hierBranch val="init"/>
        </dgm:presLayoutVars>
      </dgm:prSet>
      <dgm:spPr/>
    </dgm:pt>
    <dgm:pt modelId="{2EF6E4B0-CA45-4E4B-9FDC-033322345296}" type="pres">
      <dgm:prSet presAssocID="{C5532030-D742-E747-B55D-69911B9644DE}" presName="rootComposite1" presStyleCnt="0"/>
      <dgm:spPr/>
    </dgm:pt>
    <dgm:pt modelId="{3CA9279C-7A7C-F945-9902-424CF23A1419}" type="pres">
      <dgm:prSet presAssocID="{C5532030-D742-E747-B55D-69911B9644DE}" presName="rootText1" presStyleLbl="node0" presStyleIdx="0" presStyleCnt="1">
        <dgm:presLayoutVars>
          <dgm:chPref val="3"/>
        </dgm:presLayoutVars>
      </dgm:prSet>
      <dgm:spPr/>
      <dgm:t>
        <a:bodyPr/>
        <a:lstStyle/>
        <a:p>
          <a:endParaRPr lang="nb-NO"/>
        </a:p>
      </dgm:t>
    </dgm:pt>
    <dgm:pt modelId="{E4AEA686-FCBC-1C4E-A3D0-3AB1CE4397B8}" type="pres">
      <dgm:prSet presAssocID="{C5532030-D742-E747-B55D-69911B9644DE}" presName="rootConnector1" presStyleLbl="node1" presStyleIdx="0" presStyleCnt="0"/>
      <dgm:spPr/>
      <dgm:t>
        <a:bodyPr/>
        <a:lstStyle/>
        <a:p>
          <a:endParaRPr lang="nb-NO"/>
        </a:p>
      </dgm:t>
    </dgm:pt>
    <dgm:pt modelId="{601E42EE-6C40-8547-8344-5701AB76058A}" type="pres">
      <dgm:prSet presAssocID="{C5532030-D742-E747-B55D-69911B9644DE}" presName="hierChild2" presStyleCnt="0"/>
      <dgm:spPr/>
    </dgm:pt>
    <dgm:pt modelId="{82176C9B-4ED9-5E4E-9FFE-1B7DCB99D3F2}" type="pres">
      <dgm:prSet presAssocID="{C5532030-D742-E747-B55D-69911B9644DE}" presName="hierChild3" presStyleCnt="0"/>
      <dgm:spPr/>
    </dgm:pt>
    <dgm:pt modelId="{B1B27EE1-52A5-7542-B450-39F363245B71}" type="pres">
      <dgm:prSet presAssocID="{1346BAD7-5833-3145-B1D9-1B78D4377CBA}" presName="Name111" presStyleLbl="parChTrans1D2" presStyleIdx="0" presStyleCnt="1"/>
      <dgm:spPr/>
      <dgm:t>
        <a:bodyPr/>
        <a:lstStyle/>
        <a:p>
          <a:endParaRPr lang="nb-NO"/>
        </a:p>
      </dgm:t>
    </dgm:pt>
    <dgm:pt modelId="{E5842A60-8ABA-9C4D-84A1-5643C1A3C465}" type="pres">
      <dgm:prSet presAssocID="{CA0043C7-A3F6-124A-87C0-5810887E09CF}" presName="hierRoot3" presStyleCnt="0">
        <dgm:presLayoutVars>
          <dgm:hierBranch val="init"/>
        </dgm:presLayoutVars>
      </dgm:prSet>
      <dgm:spPr/>
    </dgm:pt>
    <dgm:pt modelId="{2880BBDC-6BB1-B343-9BE4-10B46F304FD3}" type="pres">
      <dgm:prSet presAssocID="{CA0043C7-A3F6-124A-87C0-5810887E09CF}" presName="rootComposite3" presStyleCnt="0"/>
      <dgm:spPr/>
    </dgm:pt>
    <dgm:pt modelId="{B866EE08-2AC1-BC4D-90B2-F2E59DF85DCE}" type="pres">
      <dgm:prSet presAssocID="{CA0043C7-A3F6-124A-87C0-5810887E09CF}" presName="rootText3" presStyleLbl="asst1" presStyleIdx="0" presStyleCnt="1">
        <dgm:presLayoutVars>
          <dgm:chPref val="3"/>
        </dgm:presLayoutVars>
      </dgm:prSet>
      <dgm:spPr/>
      <dgm:t>
        <a:bodyPr/>
        <a:lstStyle/>
        <a:p>
          <a:endParaRPr lang="nb-NO"/>
        </a:p>
      </dgm:t>
    </dgm:pt>
    <dgm:pt modelId="{75DCF2F0-8781-9540-BB8D-15173D275FF7}" type="pres">
      <dgm:prSet presAssocID="{CA0043C7-A3F6-124A-87C0-5810887E09CF}" presName="rootConnector3" presStyleLbl="asst1" presStyleIdx="0" presStyleCnt="1"/>
      <dgm:spPr/>
      <dgm:t>
        <a:bodyPr/>
        <a:lstStyle/>
        <a:p>
          <a:endParaRPr lang="nb-NO"/>
        </a:p>
      </dgm:t>
    </dgm:pt>
    <dgm:pt modelId="{E345F44C-0129-DF4A-A8DC-4238C1AA912C}" type="pres">
      <dgm:prSet presAssocID="{CA0043C7-A3F6-124A-87C0-5810887E09CF}" presName="hierChild6" presStyleCnt="0"/>
      <dgm:spPr/>
    </dgm:pt>
    <dgm:pt modelId="{E1E93875-21F4-AB46-B4EB-94FFEFA572FA}" type="pres">
      <dgm:prSet presAssocID="{DA0BC11D-631A-4D41-9229-19F4FECD634D}" presName="Name37" presStyleLbl="parChTrans1D3" presStyleIdx="0" presStyleCnt="2"/>
      <dgm:spPr/>
      <dgm:t>
        <a:bodyPr/>
        <a:lstStyle/>
        <a:p>
          <a:endParaRPr lang="nb-NO"/>
        </a:p>
      </dgm:t>
    </dgm:pt>
    <dgm:pt modelId="{9392DB18-A80C-F14B-BD49-A5602BFFD0BA}" type="pres">
      <dgm:prSet presAssocID="{2D4092CF-78B2-AF43-8DAE-6F1714E6A215}" presName="hierRoot2" presStyleCnt="0">
        <dgm:presLayoutVars>
          <dgm:hierBranch val="init"/>
        </dgm:presLayoutVars>
      </dgm:prSet>
      <dgm:spPr/>
    </dgm:pt>
    <dgm:pt modelId="{17FB1100-C72D-F947-9D6F-1F842E635073}" type="pres">
      <dgm:prSet presAssocID="{2D4092CF-78B2-AF43-8DAE-6F1714E6A215}" presName="rootComposite" presStyleCnt="0"/>
      <dgm:spPr/>
    </dgm:pt>
    <dgm:pt modelId="{40777EB6-3771-4E4B-A797-00961B21C1FE}" type="pres">
      <dgm:prSet presAssocID="{2D4092CF-78B2-AF43-8DAE-6F1714E6A215}" presName="rootText" presStyleLbl="node3" presStyleIdx="0" presStyleCnt="2">
        <dgm:presLayoutVars>
          <dgm:chPref val="3"/>
        </dgm:presLayoutVars>
      </dgm:prSet>
      <dgm:spPr/>
      <dgm:t>
        <a:bodyPr/>
        <a:lstStyle/>
        <a:p>
          <a:endParaRPr lang="nb-NO"/>
        </a:p>
      </dgm:t>
    </dgm:pt>
    <dgm:pt modelId="{96733A5C-8220-AC40-9001-C286440010E6}" type="pres">
      <dgm:prSet presAssocID="{2D4092CF-78B2-AF43-8DAE-6F1714E6A215}" presName="rootConnector" presStyleLbl="node3" presStyleIdx="0" presStyleCnt="2"/>
      <dgm:spPr/>
      <dgm:t>
        <a:bodyPr/>
        <a:lstStyle/>
        <a:p>
          <a:endParaRPr lang="nb-NO"/>
        </a:p>
      </dgm:t>
    </dgm:pt>
    <dgm:pt modelId="{B84E087E-6C27-B649-96B8-8F3FFA5AD30F}" type="pres">
      <dgm:prSet presAssocID="{2D4092CF-78B2-AF43-8DAE-6F1714E6A215}" presName="hierChild4" presStyleCnt="0"/>
      <dgm:spPr/>
    </dgm:pt>
    <dgm:pt modelId="{0E2C3330-1259-EF4D-AEE3-5AF5256F3091}" type="pres">
      <dgm:prSet presAssocID="{2D4092CF-78B2-AF43-8DAE-6F1714E6A215}" presName="hierChild5" presStyleCnt="0"/>
      <dgm:spPr/>
    </dgm:pt>
    <dgm:pt modelId="{C653D386-D7DB-6F41-AC9F-011C673F617F}" type="pres">
      <dgm:prSet presAssocID="{38DA2762-84FD-B347-8C7F-86D0AB04EB2B}" presName="Name37" presStyleLbl="parChTrans1D3" presStyleIdx="1" presStyleCnt="2"/>
      <dgm:spPr/>
      <dgm:t>
        <a:bodyPr/>
        <a:lstStyle/>
        <a:p>
          <a:endParaRPr lang="nb-NO"/>
        </a:p>
      </dgm:t>
    </dgm:pt>
    <dgm:pt modelId="{3F36AB3D-E93D-D44F-9758-92A49394AD16}" type="pres">
      <dgm:prSet presAssocID="{991A11A6-6043-9845-9812-A8A67B110A9B}" presName="hierRoot2" presStyleCnt="0">
        <dgm:presLayoutVars>
          <dgm:hierBranch val="init"/>
        </dgm:presLayoutVars>
      </dgm:prSet>
      <dgm:spPr/>
    </dgm:pt>
    <dgm:pt modelId="{B691540B-03E2-2149-A35B-3A3416994BFD}" type="pres">
      <dgm:prSet presAssocID="{991A11A6-6043-9845-9812-A8A67B110A9B}" presName="rootComposite" presStyleCnt="0"/>
      <dgm:spPr/>
    </dgm:pt>
    <dgm:pt modelId="{D7E1B768-AF05-304C-BDA1-0E058B82B057}" type="pres">
      <dgm:prSet presAssocID="{991A11A6-6043-9845-9812-A8A67B110A9B}" presName="rootText" presStyleLbl="node3" presStyleIdx="1" presStyleCnt="2">
        <dgm:presLayoutVars>
          <dgm:chPref val="3"/>
        </dgm:presLayoutVars>
      </dgm:prSet>
      <dgm:spPr/>
      <dgm:t>
        <a:bodyPr/>
        <a:lstStyle/>
        <a:p>
          <a:endParaRPr lang="nb-NO"/>
        </a:p>
      </dgm:t>
    </dgm:pt>
    <dgm:pt modelId="{D3128317-ACCC-CF4C-BB48-88B90710F082}" type="pres">
      <dgm:prSet presAssocID="{991A11A6-6043-9845-9812-A8A67B110A9B}" presName="rootConnector" presStyleLbl="node3" presStyleIdx="1" presStyleCnt="2"/>
      <dgm:spPr/>
      <dgm:t>
        <a:bodyPr/>
        <a:lstStyle/>
        <a:p>
          <a:endParaRPr lang="nb-NO"/>
        </a:p>
      </dgm:t>
    </dgm:pt>
    <dgm:pt modelId="{68C3AB7B-838E-5544-AB75-3948B4C5B815}" type="pres">
      <dgm:prSet presAssocID="{991A11A6-6043-9845-9812-A8A67B110A9B}" presName="hierChild4" presStyleCnt="0"/>
      <dgm:spPr/>
    </dgm:pt>
    <dgm:pt modelId="{7BCCDC14-3D01-8747-B7F2-1584050E38D8}" type="pres">
      <dgm:prSet presAssocID="{991A11A6-6043-9845-9812-A8A67B110A9B}" presName="hierChild5" presStyleCnt="0"/>
      <dgm:spPr/>
    </dgm:pt>
    <dgm:pt modelId="{C9DA6738-324B-E040-8B49-D6447B4FEC40}" type="pres">
      <dgm:prSet presAssocID="{CA0043C7-A3F6-124A-87C0-5810887E09CF}" presName="hierChild7" presStyleCnt="0"/>
      <dgm:spPr/>
    </dgm:pt>
  </dgm:ptLst>
  <dgm:cxnLst>
    <dgm:cxn modelId="{16049A7F-6D46-9140-99FE-AC7CF0F0ECD2}" type="presOf" srcId="{991A11A6-6043-9845-9812-A8A67B110A9B}" destId="{D3128317-ACCC-CF4C-BB48-88B90710F082}" srcOrd="1" destOrd="0" presId="urn:microsoft.com/office/officeart/2005/8/layout/orgChart1"/>
    <dgm:cxn modelId="{48AEED38-82F8-1646-BC38-81C9C5D25793}" srcId="{872BC039-4C4C-4947-A998-EB48A3BFA187}" destId="{C5532030-D742-E747-B55D-69911B9644DE}" srcOrd="0" destOrd="0" parTransId="{34399C58-CAB1-A545-9F66-7346758F31E1}" sibTransId="{8BE4C986-21C2-D04F-874C-636AE35EA658}"/>
    <dgm:cxn modelId="{E8F3F65E-AA41-1A42-B4DB-A838EFACDD08}" type="presOf" srcId="{1346BAD7-5833-3145-B1D9-1B78D4377CBA}" destId="{B1B27EE1-52A5-7542-B450-39F363245B71}" srcOrd="0" destOrd="0" presId="urn:microsoft.com/office/officeart/2005/8/layout/orgChart1"/>
    <dgm:cxn modelId="{F1E1B9F5-8655-E44B-9B64-654090CFD8A5}" type="presOf" srcId="{CA0043C7-A3F6-124A-87C0-5810887E09CF}" destId="{B866EE08-2AC1-BC4D-90B2-F2E59DF85DCE}" srcOrd="0" destOrd="0" presId="urn:microsoft.com/office/officeart/2005/8/layout/orgChart1"/>
    <dgm:cxn modelId="{FD4A78B0-55C1-0B48-96A9-725D4305C1D8}" type="presOf" srcId="{991A11A6-6043-9845-9812-A8A67B110A9B}" destId="{D7E1B768-AF05-304C-BDA1-0E058B82B057}" srcOrd="0" destOrd="0" presId="urn:microsoft.com/office/officeart/2005/8/layout/orgChart1"/>
    <dgm:cxn modelId="{0A7D3329-90EF-0F4E-A5D6-49FE7548A796}" srcId="{CA0043C7-A3F6-124A-87C0-5810887E09CF}" destId="{2D4092CF-78B2-AF43-8DAE-6F1714E6A215}" srcOrd="0" destOrd="0" parTransId="{DA0BC11D-631A-4D41-9229-19F4FECD634D}" sibTransId="{D01E4ECC-C66E-0A4F-A80A-4FE69C786812}"/>
    <dgm:cxn modelId="{A8764C07-D483-414A-AA3C-B65DA3143A1C}" type="presOf" srcId="{C5532030-D742-E747-B55D-69911B9644DE}" destId="{3CA9279C-7A7C-F945-9902-424CF23A1419}" srcOrd="0" destOrd="0" presId="urn:microsoft.com/office/officeart/2005/8/layout/orgChart1"/>
    <dgm:cxn modelId="{E871B0B5-41AC-7B42-B8D1-AA10D8BACE37}" type="presOf" srcId="{2D4092CF-78B2-AF43-8DAE-6F1714E6A215}" destId="{40777EB6-3771-4E4B-A797-00961B21C1FE}" srcOrd="0" destOrd="0" presId="urn:microsoft.com/office/officeart/2005/8/layout/orgChart1"/>
    <dgm:cxn modelId="{20F91F4A-A857-3B4C-9AAA-17EB3677F7E7}" type="presOf" srcId="{DA0BC11D-631A-4D41-9229-19F4FECD634D}" destId="{E1E93875-21F4-AB46-B4EB-94FFEFA572FA}" srcOrd="0" destOrd="0" presId="urn:microsoft.com/office/officeart/2005/8/layout/orgChart1"/>
    <dgm:cxn modelId="{CCA20F35-DC0F-DD41-9D41-94AC197CCFCF}" type="presOf" srcId="{872BC039-4C4C-4947-A998-EB48A3BFA187}" destId="{BA6746D0-4CA3-C541-B668-4F36819739E4}" srcOrd="0" destOrd="0" presId="urn:microsoft.com/office/officeart/2005/8/layout/orgChart1"/>
    <dgm:cxn modelId="{A0763859-53ED-874D-8AB2-E4A14495276B}" type="presOf" srcId="{C5532030-D742-E747-B55D-69911B9644DE}" destId="{E4AEA686-FCBC-1C4E-A3D0-3AB1CE4397B8}" srcOrd="1" destOrd="0" presId="urn:microsoft.com/office/officeart/2005/8/layout/orgChart1"/>
    <dgm:cxn modelId="{1961ECE4-2DE9-C541-BDE0-CA68F38054D4}" type="presOf" srcId="{CA0043C7-A3F6-124A-87C0-5810887E09CF}" destId="{75DCF2F0-8781-9540-BB8D-15173D275FF7}" srcOrd="1" destOrd="0" presId="urn:microsoft.com/office/officeart/2005/8/layout/orgChart1"/>
    <dgm:cxn modelId="{648D9D41-8288-CF4D-89F9-8759D131E7FA}" srcId="{C5532030-D742-E747-B55D-69911B9644DE}" destId="{CA0043C7-A3F6-124A-87C0-5810887E09CF}" srcOrd="0" destOrd="0" parTransId="{1346BAD7-5833-3145-B1D9-1B78D4377CBA}" sibTransId="{F3E7B169-063C-4B4F-8EBF-54B11A149BC7}"/>
    <dgm:cxn modelId="{9134328C-384E-2442-8B0F-F8FC19A53240}" srcId="{CA0043C7-A3F6-124A-87C0-5810887E09CF}" destId="{991A11A6-6043-9845-9812-A8A67B110A9B}" srcOrd="1" destOrd="0" parTransId="{38DA2762-84FD-B347-8C7F-86D0AB04EB2B}" sibTransId="{B0D527B5-74DC-3448-AC32-EA2E75533A6D}"/>
    <dgm:cxn modelId="{8C8C3A6E-9D2E-3B44-BC46-898B7AC0700A}" type="presOf" srcId="{38DA2762-84FD-B347-8C7F-86D0AB04EB2B}" destId="{C653D386-D7DB-6F41-AC9F-011C673F617F}" srcOrd="0" destOrd="0" presId="urn:microsoft.com/office/officeart/2005/8/layout/orgChart1"/>
    <dgm:cxn modelId="{6B470898-2B81-434A-8DA2-945FA61ADF2E}" type="presOf" srcId="{2D4092CF-78B2-AF43-8DAE-6F1714E6A215}" destId="{96733A5C-8220-AC40-9001-C286440010E6}" srcOrd="1" destOrd="0" presId="urn:microsoft.com/office/officeart/2005/8/layout/orgChart1"/>
    <dgm:cxn modelId="{0F8458F9-0D24-0141-802D-96728BA6DFA3}" type="presParOf" srcId="{BA6746D0-4CA3-C541-B668-4F36819739E4}" destId="{D95BF3C7-7710-BC4F-87B3-0D333FA45BDE}" srcOrd="0" destOrd="0" presId="urn:microsoft.com/office/officeart/2005/8/layout/orgChart1"/>
    <dgm:cxn modelId="{DA1E549D-2A9E-0A43-9588-FCF3F6CA9EF2}" type="presParOf" srcId="{D95BF3C7-7710-BC4F-87B3-0D333FA45BDE}" destId="{2EF6E4B0-CA45-4E4B-9FDC-033322345296}" srcOrd="0" destOrd="0" presId="urn:microsoft.com/office/officeart/2005/8/layout/orgChart1"/>
    <dgm:cxn modelId="{1693A059-9BE2-1A49-9807-61CA620CC24D}" type="presParOf" srcId="{2EF6E4B0-CA45-4E4B-9FDC-033322345296}" destId="{3CA9279C-7A7C-F945-9902-424CF23A1419}" srcOrd="0" destOrd="0" presId="urn:microsoft.com/office/officeart/2005/8/layout/orgChart1"/>
    <dgm:cxn modelId="{86576838-EE1B-0049-A89C-C3A56B9EFE9B}" type="presParOf" srcId="{2EF6E4B0-CA45-4E4B-9FDC-033322345296}" destId="{E4AEA686-FCBC-1C4E-A3D0-3AB1CE4397B8}" srcOrd="1" destOrd="0" presId="urn:microsoft.com/office/officeart/2005/8/layout/orgChart1"/>
    <dgm:cxn modelId="{C3C96EFE-A07A-1046-9F01-15679FA46DB8}" type="presParOf" srcId="{D95BF3C7-7710-BC4F-87B3-0D333FA45BDE}" destId="{601E42EE-6C40-8547-8344-5701AB76058A}" srcOrd="1" destOrd="0" presId="urn:microsoft.com/office/officeart/2005/8/layout/orgChart1"/>
    <dgm:cxn modelId="{2F7CD909-4ACD-DA4D-BC92-1510D0B1E437}" type="presParOf" srcId="{D95BF3C7-7710-BC4F-87B3-0D333FA45BDE}" destId="{82176C9B-4ED9-5E4E-9FFE-1B7DCB99D3F2}" srcOrd="2" destOrd="0" presId="urn:microsoft.com/office/officeart/2005/8/layout/orgChart1"/>
    <dgm:cxn modelId="{6D618759-D3A6-E448-A27A-441F1B1A6838}" type="presParOf" srcId="{82176C9B-4ED9-5E4E-9FFE-1B7DCB99D3F2}" destId="{B1B27EE1-52A5-7542-B450-39F363245B71}" srcOrd="0" destOrd="0" presId="urn:microsoft.com/office/officeart/2005/8/layout/orgChart1"/>
    <dgm:cxn modelId="{6010EA27-2770-CD41-B60D-824ACED570CD}" type="presParOf" srcId="{82176C9B-4ED9-5E4E-9FFE-1B7DCB99D3F2}" destId="{E5842A60-8ABA-9C4D-84A1-5643C1A3C465}" srcOrd="1" destOrd="0" presId="urn:microsoft.com/office/officeart/2005/8/layout/orgChart1"/>
    <dgm:cxn modelId="{BD7AF4D5-389F-1143-B6C1-290D68BB7FC6}" type="presParOf" srcId="{E5842A60-8ABA-9C4D-84A1-5643C1A3C465}" destId="{2880BBDC-6BB1-B343-9BE4-10B46F304FD3}" srcOrd="0" destOrd="0" presId="urn:microsoft.com/office/officeart/2005/8/layout/orgChart1"/>
    <dgm:cxn modelId="{9005A043-ECCF-0C48-9FD1-FDC3C7BCDE88}" type="presParOf" srcId="{2880BBDC-6BB1-B343-9BE4-10B46F304FD3}" destId="{B866EE08-2AC1-BC4D-90B2-F2E59DF85DCE}" srcOrd="0" destOrd="0" presId="urn:microsoft.com/office/officeart/2005/8/layout/orgChart1"/>
    <dgm:cxn modelId="{B52E9792-45BC-8C44-A431-E8513B54FD08}" type="presParOf" srcId="{2880BBDC-6BB1-B343-9BE4-10B46F304FD3}" destId="{75DCF2F0-8781-9540-BB8D-15173D275FF7}" srcOrd="1" destOrd="0" presId="urn:microsoft.com/office/officeart/2005/8/layout/orgChart1"/>
    <dgm:cxn modelId="{17E3E4AF-926B-A040-8076-4D951A7DD228}" type="presParOf" srcId="{E5842A60-8ABA-9C4D-84A1-5643C1A3C465}" destId="{E345F44C-0129-DF4A-A8DC-4238C1AA912C}" srcOrd="1" destOrd="0" presId="urn:microsoft.com/office/officeart/2005/8/layout/orgChart1"/>
    <dgm:cxn modelId="{A948E6E2-4183-7745-BBDA-2E65AA511F91}" type="presParOf" srcId="{E345F44C-0129-DF4A-A8DC-4238C1AA912C}" destId="{E1E93875-21F4-AB46-B4EB-94FFEFA572FA}" srcOrd="0" destOrd="0" presId="urn:microsoft.com/office/officeart/2005/8/layout/orgChart1"/>
    <dgm:cxn modelId="{4FCD5795-BD97-4F4C-BD2D-2B3C26D5EB7B}" type="presParOf" srcId="{E345F44C-0129-DF4A-A8DC-4238C1AA912C}" destId="{9392DB18-A80C-F14B-BD49-A5602BFFD0BA}" srcOrd="1" destOrd="0" presId="urn:microsoft.com/office/officeart/2005/8/layout/orgChart1"/>
    <dgm:cxn modelId="{46019352-9873-924C-B27D-CF3710ADF1DB}" type="presParOf" srcId="{9392DB18-A80C-F14B-BD49-A5602BFFD0BA}" destId="{17FB1100-C72D-F947-9D6F-1F842E635073}" srcOrd="0" destOrd="0" presId="urn:microsoft.com/office/officeart/2005/8/layout/orgChart1"/>
    <dgm:cxn modelId="{8F3E5931-46B8-C54D-9CD0-14809A2247CD}" type="presParOf" srcId="{17FB1100-C72D-F947-9D6F-1F842E635073}" destId="{40777EB6-3771-4E4B-A797-00961B21C1FE}" srcOrd="0" destOrd="0" presId="urn:microsoft.com/office/officeart/2005/8/layout/orgChart1"/>
    <dgm:cxn modelId="{48A29BCB-441C-8F4E-8DA6-6500FE4CE551}" type="presParOf" srcId="{17FB1100-C72D-F947-9D6F-1F842E635073}" destId="{96733A5C-8220-AC40-9001-C286440010E6}" srcOrd="1" destOrd="0" presId="urn:microsoft.com/office/officeart/2005/8/layout/orgChart1"/>
    <dgm:cxn modelId="{95CD32DA-77A5-1144-9A13-1481412CD885}" type="presParOf" srcId="{9392DB18-A80C-F14B-BD49-A5602BFFD0BA}" destId="{B84E087E-6C27-B649-96B8-8F3FFA5AD30F}" srcOrd="1" destOrd="0" presId="urn:microsoft.com/office/officeart/2005/8/layout/orgChart1"/>
    <dgm:cxn modelId="{915E548E-3969-D147-8E90-E1865310D992}" type="presParOf" srcId="{9392DB18-A80C-F14B-BD49-A5602BFFD0BA}" destId="{0E2C3330-1259-EF4D-AEE3-5AF5256F3091}" srcOrd="2" destOrd="0" presId="urn:microsoft.com/office/officeart/2005/8/layout/orgChart1"/>
    <dgm:cxn modelId="{B3898D61-C624-BF46-97F6-3834952B60DC}" type="presParOf" srcId="{E345F44C-0129-DF4A-A8DC-4238C1AA912C}" destId="{C653D386-D7DB-6F41-AC9F-011C673F617F}" srcOrd="2" destOrd="0" presId="urn:microsoft.com/office/officeart/2005/8/layout/orgChart1"/>
    <dgm:cxn modelId="{6F00DFE6-C9D2-3141-9BD2-AE90EF23018B}" type="presParOf" srcId="{E345F44C-0129-DF4A-A8DC-4238C1AA912C}" destId="{3F36AB3D-E93D-D44F-9758-92A49394AD16}" srcOrd="3" destOrd="0" presId="urn:microsoft.com/office/officeart/2005/8/layout/orgChart1"/>
    <dgm:cxn modelId="{7A9800EA-D219-9444-84ED-0E297A3CAD3E}" type="presParOf" srcId="{3F36AB3D-E93D-D44F-9758-92A49394AD16}" destId="{B691540B-03E2-2149-A35B-3A3416994BFD}" srcOrd="0" destOrd="0" presId="urn:microsoft.com/office/officeart/2005/8/layout/orgChart1"/>
    <dgm:cxn modelId="{D9C038B3-D0E1-9740-B442-E540049C4E51}" type="presParOf" srcId="{B691540B-03E2-2149-A35B-3A3416994BFD}" destId="{D7E1B768-AF05-304C-BDA1-0E058B82B057}" srcOrd="0" destOrd="0" presId="urn:microsoft.com/office/officeart/2005/8/layout/orgChart1"/>
    <dgm:cxn modelId="{B3CDCCCB-DEB1-2D4E-B5BE-CFF9D3C3EF6B}" type="presParOf" srcId="{B691540B-03E2-2149-A35B-3A3416994BFD}" destId="{D3128317-ACCC-CF4C-BB48-88B90710F082}" srcOrd="1" destOrd="0" presId="urn:microsoft.com/office/officeart/2005/8/layout/orgChart1"/>
    <dgm:cxn modelId="{28431163-D297-0745-88DF-83042384B3EF}" type="presParOf" srcId="{3F36AB3D-E93D-D44F-9758-92A49394AD16}" destId="{68C3AB7B-838E-5544-AB75-3948B4C5B815}" srcOrd="1" destOrd="0" presId="urn:microsoft.com/office/officeart/2005/8/layout/orgChart1"/>
    <dgm:cxn modelId="{AC416FBC-B11F-B142-A009-4BEB88A4AB0E}" type="presParOf" srcId="{3F36AB3D-E93D-D44F-9758-92A49394AD16}" destId="{7BCCDC14-3D01-8747-B7F2-1584050E38D8}" srcOrd="2" destOrd="0" presId="urn:microsoft.com/office/officeart/2005/8/layout/orgChart1"/>
    <dgm:cxn modelId="{7E59F177-693A-CB43-AB1B-DF0119683BBC}" type="presParOf" srcId="{E5842A60-8ABA-9C4D-84A1-5643C1A3C465}" destId="{C9DA6738-324B-E040-8B49-D6447B4FEC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D1CCE-B4D4-764F-B348-9DA62525B654}">
      <dsp:nvSpPr>
        <dsp:cNvPr id="0" name=""/>
        <dsp:cNvSpPr/>
      </dsp:nvSpPr>
      <dsp:spPr>
        <a:xfrm>
          <a:off x="4008891" y="2268409"/>
          <a:ext cx="1741753" cy="1741753"/>
        </a:xfrm>
        <a:prstGeom prst="ellipse">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err="1"/>
            <a:t>Visit</a:t>
          </a:r>
          <a:endParaRPr lang="nb-NO" sz="1800" kern="1200" dirty="0"/>
        </a:p>
        <a:p>
          <a:pPr lvl="0" algn="ctr" defTabSz="800100">
            <a:lnSpc>
              <a:spcPct val="90000"/>
            </a:lnSpc>
            <a:spcBef>
              <a:spcPct val="0"/>
            </a:spcBef>
            <a:spcAft>
              <a:spcPct val="35000"/>
            </a:spcAft>
          </a:pPr>
          <a:r>
            <a:rPr lang="nb-NO" sz="1800" kern="1200" dirty="0"/>
            <a:t>Telemark</a:t>
          </a:r>
        </a:p>
      </dsp:txBody>
      <dsp:txXfrm>
        <a:off x="4263965" y="2523483"/>
        <a:ext cx="1231605" cy="1231605"/>
      </dsp:txXfrm>
    </dsp:sp>
    <dsp:sp modelId="{119F773B-8B9C-B046-AB92-135655D75E8F}">
      <dsp:nvSpPr>
        <dsp:cNvPr id="0" name=""/>
        <dsp:cNvSpPr/>
      </dsp:nvSpPr>
      <dsp:spPr>
        <a:xfrm rot="16200000">
          <a:off x="4617858" y="1990438"/>
          <a:ext cx="523818" cy="32124"/>
        </a:xfrm>
        <a:custGeom>
          <a:avLst/>
          <a:gdLst/>
          <a:ahLst/>
          <a:cxnLst/>
          <a:rect l="0" t="0" r="0" b="0"/>
          <a:pathLst>
            <a:path>
              <a:moveTo>
                <a:pt x="0" y="16062"/>
              </a:moveTo>
              <a:lnTo>
                <a:pt x="523818" y="160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4866672" y="1993405"/>
        <a:ext cx="26190" cy="26190"/>
      </dsp:txXfrm>
    </dsp:sp>
    <dsp:sp modelId="{D3D04368-C224-AA4C-8FD5-41EAC74212B3}">
      <dsp:nvSpPr>
        <dsp:cNvPr id="0" name=""/>
        <dsp:cNvSpPr/>
      </dsp:nvSpPr>
      <dsp:spPr>
        <a:xfrm>
          <a:off x="4008891" y="2838"/>
          <a:ext cx="1741753" cy="1741753"/>
        </a:xfrm>
        <a:prstGeom prst="ellipse">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nb-NO" sz="2100" kern="1200" dirty="0"/>
            <a:t>Grenland</a:t>
          </a:r>
        </a:p>
      </dsp:txBody>
      <dsp:txXfrm>
        <a:off x="4263965" y="257912"/>
        <a:ext cx="1231605" cy="1231605"/>
      </dsp:txXfrm>
    </dsp:sp>
    <dsp:sp modelId="{85BD6E86-EDC7-744C-A4E1-5EAF97C0ABA0}">
      <dsp:nvSpPr>
        <dsp:cNvPr id="0" name=""/>
        <dsp:cNvSpPr/>
      </dsp:nvSpPr>
      <dsp:spPr>
        <a:xfrm rot="20520000">
          <a:off x="5695202" y="2773174"/>
          <a:ext cx="523818" cy="32124"/>
        </a:xfrm>
        <a:custGeom>
          <a:avLst/>
          <a:gdLst/>
          <a:ahLst/>
          <a:cxnLst/>
          <a:rect l="0" t="0" r="0" b="0"/>
          <a:pathLst>
            <a:path>
              <a:moveTo>
                <a:pt x="0" y="16062"/>
              </a:moveTo>
              <a:lnTo>
                <a:pt x="523818" y="160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5944015" y="2776140"/>
        <a:ext cx="26190" cy="26190"/>
      </dsp:txXfrm>
    </dsp:sp>
    <dsp:sp modelId="{00A57FD5-2B98-0F4E-A6FE-4748D831212D}">
      <dsp:nvSpPr>
        <dsp:cNvPr id="0" name=""/>
        <dsp:cNvSpPr/>
      </dsp:nvSpPr>
      <dsp:spPr>
        <a:xfrm>
          <a:off x="6163577" y="1568309"/>
          <a:ext cx="1741753" cy="1741753"/>
        </a:xfrm>
        <a:prstGeom prst="ellipse">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nb-NO" sz="2100" kern="1200" dirty="0"/>
            <a:t>Større</a:t>
          </a:r>
          <a:r>
            <a:rPr lang="nb-NO" sz="2100" kern="1200" baseline="0" dirty="0"/>
            <a:t> bedrifter</a:t>
          </a:r>
          <a:r>
            <a:rPr lang="nb-NO" sz="2100" kern="1200" dirty="0"/>
            <a:t> </a:t>
          </a:r>
        </a:p>
      </dsp:txBody>
      <dsp:txXfrm>
        <a:off x="6418651" y="1823383"/>
        <a:ext cx="1231605" cy="1231605"/>
      </dsp:txXfrm>
    </dsp:sp>
    <dsp:sp modelId="{3EE3FA8A-F4E9-F54F-94B8-5069E8074D57}">
      <dsp:nvSpPr>
        <dsp:cNvPr id="0" name=""/>
        <dsp:cNvSpPr/>
      </dsp:nvSpPr>
      <dsp:spPr>
        <a:xfrm rot="3240000">
          <a:off x="5283693" y="4039667"/>
          <a:ext cx="523818" cy="32124"/>
        </a:xfrm>
        <a:custGeom>
          <a:avLst/>
          <a:gdLst/>
          <a:ahLst/>
          <a:cxnLst/>
          <a:rect l="0" t="0" r="0" b="0"/>
          <a:pathLst>
            <a:path>
              <a:moveTo>
                <a:pt x="0" y="16062"/>
              </a:moveTo>
              <a:lnTo>
                <a:pt x="523818" y="160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5532507" y="4042633"/>
        <a:ext cx="26190" cy="26190"/>
      </dsp:txXfrm>
    </dsp:sp>
    <dsp:sp modelId="{815B26B1-10D9-9D4B-9B18-FFDA8BB38EBF}">
      <dsp:nvSpPr>
        <dsp:cNvPr id="0" name=""/>
        <dsp:cNvSpPr/>
      </dsp:nvSpPr>
      <dsp:spPr>
        <a:xfrm>
          <a:off x="5340560" y="4101295"/>
          <a:ext cx="1741753" cy="1741753"/>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nb-NO" sz="2100" kern="1200" dirty="0">
              <a:solidFill>
                <a:schemeClr val="tx1"/>
              </a:solidFill>
            </a:rPr>
            <a:t>Kragerø kommune/</a:t>
          </a:r>
        </a:p>
        <a:p>
          <a:pPr lvl="0" algn="ctr" defTabSz="933450">
            <a:lnSpc>
              <a:spcPct val="90000"/>
            </a:lnSpc>
            <a:spcBef>
              <a:spcPct val="0"/>
            </a:spcBef>
            <a:spcAft>
              <a:spcPct val="35000"/>
            </a:spcAft>
          </a:pPr>
          <a:r>
            <a:rPr lang="nb-NO" sz="2100" kern="1200" dirty="0">
              <a:solidFill>
                <a:schemeClr val="tx1"/>
              </a:solidFill>
            </a:rPr>
            <a:t>KNF</a:t>
          </a:r>
        </a:p>
      </dsp:txBody>
      <dsp:txXfrm>
        <a:off x="5595634" y="4356369"/>
        <a:ext cx="1231605" cy="1231605"/>
      </dsp:txXfrm>
    </dsp:sp>
    <dsp:sp modelId="{84720962-3116-6D45-BC50-E01559F378E8}">
      <dsp:nvSpPr>
        <dsp:cNvPr id="0" name=""/>
        <dsp:cNvSpPr/>
      </dsp:nvSpPr>
      <dsp:spPr>
        <a:xfrm rot="7560000">
          <a:off x="3952024" y="4039667"/>
          <a:ext cx="523818" cy="32124"/>
        </a:xfrm>
        <a:custGeom>
          <a:avLst/>
          <a:gdLst/>
          <a:ahLst/>
          <a:cxnLst/>
          <a:rect l="0" t="0" r="0" b="0"/>
          <a:pathLst>
            <a:path>
              <a:moveTo>
                <a:pt x="0" y="16062"/>
              </a:moveTo>
              <a:lnTo>
                <a:pt x="523818" y="160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rot="10800000">
        <a:off x="4200837" y="4042633"/>
        <a:ext cx="26190" cy="26190"/>
      </dsp:txXfrm>
    </dsp:sp>
    <dsp:sp modelId="{E33F3B0B-9191-1444-880D-5CA0B7A2508B}">
      <dsp:nvSpPr>
        <dsp:cNvPr id="0" name=""/>
        <dsp:cNvSpPr/>
      </dsp:nvSpPr>
      <dsp:spPr>
        <a:xfrm>
          <a:off x="2677222" y="4101295"/>
          <a:ext cx="1741753" cy="1741753"/>
        </a:xfrm>
        <a:prstGeom prst="ellipse">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nb-NO" sz="2100" kern="1200" dirty="0"/>
            <a:t>Andre</a:t>
          </a:r>
        </a:p>
        <a:p>
          <a:pPr lvl="0" algn="ctr" defTabSz="933450">
            <a:lnSpc>
              <a:spcPct val="90000"/>
            </a:lnSpc>
            <a:spcBef>
              <a:spcPct val="0"/>
            </a:spcBef>
            <a:spcAft>
              <a:spcPct val="35000"/>
            </a:spcAft>
          </a:pPr>
          <a:r>
            <a:rPr lang="nb-NO" sz="2100" kern="1200" dirty="0"/>
            <a:t>Visit-</a:t>
          </a:r>
          <a:r>
            <a:rPr lang="nb-NO" sz="2100" kern="1200" dirty="0" err="1"/>
            <a:t>selsk</a:t>
          </a:r>
          <a:r>
            <a:rPr lang="nb-NO" sz="2100" kern="1200" dirty="0"/>
            <a:t>.</a:t>
          </a:r>
        </a:p>
      </dsp:txBody>
      <dsp:txXfrm>
        <a:off x="2932296" y="4356369"/>
        <a:ext cx="1231605" cy="1231605"/>
      </dsp:txXfrm>
    </dsp:sp>
    <dsp:sp modelId="{1F7F84E9-E219-DC4D-A69E-13693B50D828}">
      <dsp:nvSpPr>
        <dsp:cNvPr id="0" name=""/>
        <dsp:cNvSpPr/>
      </dsp:nvSpPr>
      <dsp:spPr>
        <a:xfrm rot="11880000">
          <a:off x="3540515" y="2773174"/>
          <a:ext cx="523818" cy="32124"/>
        </a:xfrm>
        <a:custGeom>
          <a:avLst/>
          <a:gdLst/>
          <a:ahLst/>
          <a:cxnLst/>
          <a:rect l="0" t="0" r="0" b="0"/>
          <a:pathLst>
            <a:path>
              <a:moveTo>
                <a:pt x="0" y="16062"/>
              </a:moveTo>
              <a:lnTo>
                <a:pt x="523818" y="160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rot="10800000">
        <a:off x="3789329" y="2776140"/>
        <a:ext cx="26190" cy="26190"/>
      </dsp:txXfrm>
    </dsp:sp>
    <dsp:sp modelId="{21285BB1-ED3D-2C43-92E0-76AF1AB1C429}">
      <dsp:nvSpPr>
        <dsp:cNvPr id="0" name=""/>
        <dsp:cNvSpPr/>
      </dsp:nvSpPr>
      <dsp:spPr>
        <a:xfrm>
          <a:off x="1854205" y="1568309"/>
          <a:ext cx="1741753" cy="1741753"/>
        </a:xfrm>
        <a:prstGeom prst="ellipse">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nb-NO" sz="2100" kern="1200" dirty="0"/>
            <a:t>Andre kommuner</a:t>
          </a:r>
        </a:p>
      </dsp:txBody>
      <dsp:txXfrm>
        <a:off x="2109279" y="1823383"/>
        <a:ext cx="1231605" cy="1231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3D386-D7DB-6F41-AC9F-011C673F617F}">
      <dsp:nvSpPr>
        <dsp:cNvPr id="0" name=""/>
        <dsp:cNvSpPr/>
      </dsp:nvSpPr>
      <dsp:spPr>
        <a:xfrm>
          <a:off x="1061654" y="2062112"/>
          <a:ext cx="255538" cy="1993199"/>
        </a:xfrm>
        <a:custGeom>
          <a:avLst/>
          <a:gdLst/>
          <a:ahLst/>
          <a:cxnLst/>
          <a:rect l="0" t="0" r="0" b="0"/>
          <a:pathLst>
            <a:path>
              <a:moveTo>
                <a:pt x="0" y="0"/>
              </a:moveTo>
              <a:lnTo>
                <a:pt x="0" y="1993199"/>
              </a:lnTo>
              <a:lnTo>
                <a:pt x="255538" y="19931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E93875-21F4-AB46-B4EB-94FFEFA572FA}">
      <dsp:nvSpPr>
        <dsp:cNvPr id="0" name=""/>
        <dsp:cNvSpPr/>
      </dsp:nvSpPr>
      <dsp:spPr>
        <a:xfrm>
          <a:off x="1061654" y="2062112"/>
          <a:ext cx="255538" cy="783651"/>
        </a:xfrm>
        <a:custGeom>
          <a:avLst/>
          <a:gdLst/>
          <a:ahLst/>
          <a:cxnLst/>
          <a:rect l="0" t="0" r="0" b="0"/>
          <a:pathLst>
            <a:path>
              <a:moveTo>
                <a:pt x="0" y="0"/>
              </a:moveTo>
              <a:lnTo>
                <a:pt x="0" y="783651"/>
              </a:lnTo>
              <a:lnTo>
                <a:pt x="255538" y="78365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27EE1-52A5-7542-B450-39F363245B71}">
      <dsp:nvSpPr>
        <dsp:cNvPr id="0" name=""/>
        <dsp:cNvSpPr/>
      </dsp:nvSpPr>
      <dsp:spPr>
        <a:xfrm>
          <a:off x="1913449" y="852563"/>
          <a:ext cx="1286209" cy="783651"/>
        </a:xfrm>
        <a:custGeom>
          <a:avLst/>
          <a:gdLst/>
          <a:ahLst/>
          <a:cxnLst/>
          <a:rect l="0" t="0" r="0" b="0"/>
          <a:pathLst>
            <a:path>
              <a:moveTo>
                <a:pt x="1286209" y="0"/>
              </a:moveTo>
              <a:lnTo>
                <a:pt x="1286209" y="783651"/>
              </a:lnTo>
              <a:lnTo>
                <a:pt x="0" y="78365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9279C-7A7C-F945-9902-424CF23A1419}">
      <dsp:nvSpPr>
        <dsp:cNvPr id="0" name=""/>
        <dsp:cNvSpPr/>
      </dsp:nvSpPr>
      <dsp:spPr>
        <a:xfrm>
          <a:off x="2347864" y="769"/>
          <a:ext cx="1703589" cy="8517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dirty="0"/>
            <a:t>Styret i KNF</a:t>
          </a:r>
        </a:p>
      </dsp:txBody>
      <dsp:txXfrm>
        <a:off x="2347864" y="769"/>
        <a:ext cx="1703589" cy="851794"/>
      </dsp:txXfrm>
    </dsp:sp>
    <dsp:sp modelId="{B866EE08-2AC1-BC4D-90B2-F2E59DF85DCE}">
      <dsp:nvSpPr>
        <dsp:cNvPr id="0" name=""/>
        <dsp:cNvSpPr/>
      </dsp:nvSpPr>
      <dsp:spPr>
        <a:xfrm>
          <a:off x="209860" y="1210317"/>
          <a:ext cx="1703589" cy="8517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dirty="0"/>
            <a:t>Daglig leder KNF</a:t>
          </a:r>
        </a:p>
      </dsp:txBody>
      <dsp:txXfrm>
        <a:off x="209860" y="1210317"/>
        <a:ext cx="1703589" cy="851794"/>
      </dsp:txXfrm>
    </dsp:sp>
    <dsp:sp modelId="{40777EB6-3771-4E4B-A797-00961B21C1FE}">
      <dsp:nvSpPr>
        <dsp:cNvPr id="0" name=""/>
        <dsp:cNvSpPr/>
      </dsp:nvSpPr>
      <dsp:spPr>
        <a:xfrm>
          <a:off x="1317193" y="2419865"/>
          <a:ext cx="1703589" cy="8517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dirty="0"/>
            <a:t>Styringsgruppe, gjennomføring av fase 3</a:t>
          </a:r>
        </a:p>
      </dsp:txBody>
      <dsp:txXfrm>
        <a:off x="1317193" y="2419865"/>
        <a:ext cx="1703589" cy="851794"/>
      </dsp:txXfrm>
    </dsp:sp>
    <dsp:sp modelId="{D7E1B768-AF05-304C-BDA1-0E058B82B057}">
      <dsp:nvSpPr>
        <dsp:cNvPr id="0" name=""/>
        <dsp:cNvSpPr/>
      </dsp:nvSpPr>
      <dsp:spPr>
        <a:xfrm>
          <a:off x="1317193" y="3629414"/>
          <a:ext cx="1703589" cy="8517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dirty="0"/>
            <a:t>Destinasjonsutvikler</a:t>
          </a:r>
        </a:p>
      </dsp:txBody>
      <dsp:txXfrm>
        <a:off x="1317193" y="3629414"/>
        <a:ext cx="1703589" cy="85179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0.95073</cdr:x>
      <cdr:y>0.23484</cdr:y>
    </cdr:from>
    <cdr:to>
      <cdr:x>0.95073</cdr:x>
      <cdr:y>0.37602</cdr:y>
    </cdr:to>
    <cdr:cxnSp macro="">
      <cdr:nvCxnSpPr>
        <cdr:cNvPr id="3" name="Rett pil 2">
          <a:extLst xmlns:a="http://schemas.openxmlformats.org/drawingml/2006/main">
            <a:ext uri="{FF2B5EF4-FFF2-40B4-BE49-F238E27FC236}">
              <a16:creationId xmlns:a16="http://schemas.microsoft.com/office/drawing/2014/main" id="{D8E23BD6-BD0A-4449-867D-D7EF6925A608}"/>
            </a:ext>
          </a:extLst>
        </cdr:cNvPr>
        <cdr:cNvCxnSpPr/>
      </cdr:nvCxnSpPr>
      <cdr:spPr>
        <a:xfrm xmlns:a="http://schemas.openxmlformats.org/drawingml/2006/main">
          <a:off x="10189884" y="1260245"/>
          <a:ext cx="0" cy="757646"/>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0.77766</cdr:x>
      <cdr:y>0.30884</cdr:y>
    </cdr:from>
    <cdr:to>
      <cdr:x>0.94829</cdr:x>
      <cdr:y>0.3916</cdr:y>
    </cdr:to>
    <cdr:sp macro="" textlink="">
      <cdr:nvSpPr>
        <cdr:cNvPr id="4" name="TekstSylinder 3">
          <a:extLst xmlns:a="http://schemas.openxmlformats.org/drawingml/2006/main">
            <a:ext uri="{FF2B5EF4-FFF2-40B4-BE49-F238E27FC236}">
              <a16:creationId xmlns:a16="http://schemas.microsoft.com/office/drawing/2014/main" id="{7F514197-9159-F742-AC78-3ED4D93972B9}"/>
            </a:ext>
          </a:extLst>
        </cdr:cNvPr>
        <cdr:cNvSpPr txBox="1"/>
      </cdr:nvSpPr>
      <cdr:spPr>
        <a:xfrm xmlns:a="http://schemas.openxmlformats.org/drawingml/2006/main">
          <a:off x="8334934" y="1657367"/>
          <a:ext cx="1828807" cy="4441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050" b="1" dirty="0"/>
            <a:t>440 flere nye arbeidsplasser </a:t>
          </a:r>
        </a:p>
        <a:p xmlns:a="http://schemas.openxmlformats.org/drawingml/2006/main">
          <a:r>
            <a:rPr lang="nb-NO" sz="1050" b="1" dirty="0"/>
            <a:t>ved gjennomføring av planen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DFE36B-45A0-5D4D-A5A2-3AFDCD6C0F6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2E24A25-2E5F-DF48-B9C0-934BCA858D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4C28607-CB13-C54D-A962-52895F1839E5}"/>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5" name="Plassholder for bunntekst 4">
            <a:extLst>
              <a:ext uri="{FF2B5EF4-FFF2-40B4-BE49-F238E27FC236}">
                <a16:creationId xmlns:a16="http://schemas.microsoft.com/office/drawing/2014/main" id="{7A7FCE8A-4A20-FC40-8627-01F7C7202B3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9344368-9F4C-E444-95C8-4358354CE1D9}"/>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77243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02348C-4F42-FE40-AB52-A56E533D9A5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0283023-10C2-FA4B-82AD-E9970ABD427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5D70E05-56F4-9A48-87FD-FEA911C12455}"/>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5" name="Plassholder for bunntekst 4">
            <a:extLst>
              <a:ext uri="{FF2B5EF4-FFF2-40B4-BE49-F238E27FC236}">
                <a16:creationId xmlns:a16="http://schemas.microsoft.com/office/drawing/2014/main" id="{5222156B-A896-FB40-A60B-9659B776F30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1FF6C77-C484-0942-80D4-37A1722D4C53}"/>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308117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BD90DA4-23CE-2C45-85DF-00BEBDE6291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959A300-9DBA-604B-B7CD-851ABE71A298}"/>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AF28315-A638-DE4F-92BC-F86D58FF1E9A}"/>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5" name="Plassholder for bunntekst 4">
            <a:extLst>
              <a:ext uri="{FF2B5EF4-FFF2-40B4-BE49-F238E27FC236}">
                <a16:creationId xmlns:a16="http://schemas.microsoft.com/office/drawing/2014/main" id="{6EA3CD00-FD18-504E-99C8-24B4D9C1A0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C295872-CE37-1C4B-AAE5-E2157AE561AB}"/>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24570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4F3E94BA-ED42-0F47-9C87-0E91C6B82B3A}"/>
              </a:ext>
            </a:extLst>
          </p:cNvPr>
          <p:cNvSpPr>
            <a:spLocks noGrp="1"/>
          </p:cNvSpPr>
          <p:nvPr>
            <p:ph type="subTitle" idx="1"/>
          </p:nvPr>
        </p:nvSpPr>
        <p:spPr>
          <a:xfrm>
            <a:off x="347730" y="145863"/>
            <a:ext cx="11552917" cy="6074633"/>
          </a:xfrm>
        </p:spPr>
        <p:txBody>
          <a:bodyPr>
            <a:normAutofit/>
          </a:bodyPr>
          <a:lstStyle>
            <a:lvl1pPr marL="0" indent="0" algn="l">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6" name="Plassholder for lysbildenummer 5">
            <a:extLst>
              <a:ext uri="{FF2B5EF4-FFF2-40B4-BE49-F238E27FC236}">
                <a16:creationId xmlns:a16="http://schemas.microsoft.com/office/drawing/2014/main" id="{B926D5E2-6AE1-E541-AF21-2366E37EF11C}"/>
              </a:ext>
            </a:extLst>
          </p:cNvPr>
          <p:cNvSpPr>
            <a:spLocks noGrp="1"/>
          </p:cNvSpPr>
          <p:nvPr>
            <p:ph type="sldNum" sz="quarter" idx="12"/>
          </p:nvPr>
        </p:nvSpPr>
        <p:spPr/>
        <p:txBody>
          <a:bodyPr/>
          <a:lstStyle/>
          <a:p>
            <a:fld id="{EAC88758-B14F-C642-9C0E-27AB4CA082BC}" type="slidenum">
              <a:rPr lang="nb-NO" smtClean="0"/>
              <a:t>‹#›</a:t>
            </a:fld>
            <a:endParaRPr lang="nb-NO"/>
          </a:p>
        </p:txBody>
      </p:sp>
    </p:spTree>
    <p:extLst>
      <p:ext uri="{BB962C8B-B14F-4D97-AF65-F5344CB8AC3E}">
        <p14:creationId xmlns:p14="http://schemas.microsoft.com/office/powerpoint/2010/main" val="326970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F8D0E7E-3623-E44E-AAEE-86B874BDFA17}"/>
              </a:ext>
            </a:extLst>
          </p:cNvPr>
          <p:cNvSpPr>
            <a:spLocks noGrp="1"/>
          </p:cNvSpPr>
          <p:nvPr>
            <p:ph sz="half" idx="1"/>
          </p:nvPr>
        </p:nvSpPr>
        <p:spPr>
          <a:xfrm>
            <a:off x="551328" y="237392"/>
            <a:ext cx="3375212" cy="5939571"/>
          </a:xfrm>
        </p:spPr>
        <p:txBody>
          <a:bodyPr/>
          <a:lstStyle>
            <a:lvl1pPr marL="171450" indent="-171450">
              <a:buFont typeface="Arial" panose="020B0604020202020204" pitchFamily="34" charset="0"/>
              <a:buChar char="•"/>
              <a:defRPr/>
            </a:lvl1pPr>
            <a:lvl2pPr>
              <a:defRPr sz="900"/>
            </a:lvl2pPr>
          </a:lstStyle>
          <a:p>
            <a:pPr lvl="0"/>
            <a:endParaRPr lang="nb-NO" dirty="0"/>
          </a:p>
          <a:p>
            <a:pPr lvl="1"/>
            <a:endParaRPr lang="nb-NO" dirty="0"/>
          </a:p>
        </p:txBody>
      </p:sp>
      <p:sp>
        <p:nvSpPr>
          <p:cNvPr id="4" name="Plassholder for innhold 3">
            <a:extLst>
              <a:ext uri="{FF2B5EF4-FFF2-40B4-BE49-F238E27FC236}">
                <a16:creationId xmlns:a16="http://schemas.microsoft.com/office/drawing/2014/main" id="{C8F9AFEA-5DD5-F843-8EE7-E81C0C875B42}"/>
              </a:ext>
            </a:extLst>
          </p:cNvPr>
          <p:cNvSpPr>
            <a:spLocks noGrp="1"/>
          </p:cNvSpPr>
          <p:nvPr>
            <p:ph sz="half" idx="2"/>
          </p:nvPr>
        </p:nvSpPr>
        <p:spPr>
          <a:xfrm>
            <a:off x="4195482" y="237392"/>
            <a:ext cx="7705165" cy="59395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for å redigere tekststiler i malen</a:t>
            </a:r>
          </a:p>
          <a:p>
            <a:pPr lvl="0"/>
            <a:endParaRPr lang="nb-NO" dirty="0"/>
          </a:p>
        </p:txBody>
      </p:sp>
      <p:sp>
        <p:nvSpPr>
          <p:cNvPr id="7" name="Plassholder for lysbildenummer 6">
            <a:extLst>
              <a:ext uri="{FF2B5EF4-FFF2-40B4-BE49-F238E27FC236}">
                <a16:creationId xmlns:a16="http://schemas.microsoft.com/office/drawing/2014/main" id="{FF41931E-1EED-C140-B08D-39C8C08CF54F}"/>
              </a:ext>
            </a:extLst>
          </p:cNvPr>
          <p:cNvSpPr>
            <a:spLocks noGrp="1"/>
          </p:cNvSpPr>
          <p:nvPr>
            <p:ph type="sldNum" sz="quarter" idx="12"/>
          </p:nvPr>
        </p:nvSpPr>
        <p:spPr/>
        <p:txBody>
          <a:bodyPr/>
          <a:lstStyle/>
          <a:p>
            <a:fld id="{EAC88758-B14F-C642-9C0E-27AB4CA082BC}" type="slidenum">
              <a:rPr lang="nb-NO" smtClean="0"/>
              <a:t>‹#›</a:t>
            </a:fld>
            <a:endParaRPr lang="nb-NO"/>
          </a:p>
        </p:txBody>
      </p:sp>
    </p:spTree>
    <p:extLst>
      <p:ext uri="{BB962C8B-B14F-4D97-AF65-F5344CB8AC3E}">
        <p14:creationId xmlns:p14="http://schemas.microsoft.com/office/powerpoint/2010/main" val="213562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1C970C-6504-0A48-BD67-446707691C0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21435C1-EDB0-5743-882E-077D460C7EB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28A32D9-B9D9-1141-9B00-A999B5701693}"/>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5" name="Plassholder for bunntekst 4">
            <a:extLst>
              <a:ext uri="{FF2B5EF4-FFF2-40B4-BE49-F238E27FC236}">
                <a16:creationId xmlns:a16="http://schemas.microsoft.com/office/drawing/2014/main" id="{C589B91E-AE46-C84C-8E8C-D04E6D7926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7B29C44-610F-1D4F-AB35-0BC4B3D0E035}"/>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385492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9DE502-F2A3-A642-9D8C-1125154AC78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2594EEA-839C-8D45-B3BB-3518CC8AD9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969B712-9844-BF4C-AA75-922DF8912C34}"/>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5" name="Plassholder for bunntekst 4">
            <a:extLst>
              <a:ext uri="{FF2B5EF4-FFF2-40B4-BE49-F238E27FC236}">
                <a16:creationId xmlns:a16="http://schemas.microsoft.com/office/drawing/2014/main" id="{14D0DCA3-3A89-E348-A82F-75E9E6E855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2D72A97-CB7E-204C-A71F-75341455D18E}"/>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310927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372E82-67A0-A741-A8D8-9DCA53D7B9B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CE9815-F37C-7745-9ED6-FC326B3FA02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664D944-5E94-6F4A-837C-85CAD044301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71E99A4-97FC-C444-A448-AC4E3F35E25B}"/>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6" name="Plassholder for bunntekst 5">
            <a:extLst>
              <a:ext uri="{FF2B5EF4-FFF2-40B4-BE49-F238E27FC236}">
                <a16:creationId xmlns:a16="http://schemas.microsoft.com/office/drawing/2014/main" id="{5F1D082A-0A76-174B-A418-B35C628DDC3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50EF352-983B-E54D-B544-A575ED10794C}"/>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56635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5D3B51-EBCC-6C40-8CB9-6D5EFBB8EAF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0E0DAE2-E3AC-D24E-A98D-5385EFD96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F6F7C37-2411-AE49-9D3E-EE8912D4898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E6C1684-7369-9E4D-847E-51D6D07A2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6BA7CBD-A208-FB49-8717-2771BDE2C12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9827BE4-5385-0F47-A830-072220E3786A}"/>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8" name="Plassholder for bunntekst 7">
            <a:extLst>
              <a:ext uri="{FF2B5EF4-FFF2-40B4-BE49-F238E27FC236}">
                <a16:creationId xmlns:a16="http://schemas.microsoft.com/office/drawing/2014/main" id="{6A609A87-F8D6-7245-B749-6A879B475AA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E80C67C-823A-2447-9E2D-399921039945}"/>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272951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291F40-3E99-3546-9DD0-406644328F0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EE0A626-AB1E-7F4B-9C82-D151E68E40C5}"/>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4" name="Plassholder for bunntekst 3">
            <a:extLst>
              <a:ext uri="{FF2B5EF4-FFF2-40B4-BE49-F238E27FC236}">
                <a16:creationId xmlns:a16="http://schemas.microsoft.com/office/drawing/2014/main" id="{58EC84B0-D65C-4D4D-9F25-1630C2AD06E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B6685E2-954E-3B40-96E3-5E7A305DB3C3}"/>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347893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BFA5BFE-B187-E848-8271-6C474137FE32}"/>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3" name="Plassholder for bunntekst 2">
            <a:extLst>
              <a:ext uri="{FF2B5EF4-FFF2-40B4-BE49-F238E27FC236}">
                <a16:creationId xmlns:a16="http://schemas.microsoft.com/office/drawing/2014/main" id="{B2220FEF-ECFB-C84D-96E7-F6E31B23661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CFBC43F-92D2-5D45-AF5F-9772D6E030F3}"/>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215426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90E960-385C-7E46-B5A7-490A45CAAF7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5AA52D1-F495-6642-88CB-0CC7C602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53F6E87-11F9-8748-BF89-0B9317320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E30C5FD-9F8A-FF4F-9B0F-1249CDBD181A}"/>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6" name="Plassholder for bunntekst 5">
            <a:extLst>
              <a:ext uri="{FF2B5EF4-FFF2-40B4-BE49-F238E27FC236}">
                <a16:creationId xmlns:a16="http://schemas.microsoft.com/office/drawing/2014/main" id="{4E89C342-446B-514A-B5CC-52EAD21042F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964D7C8-125E-5541-8AA8-174981B5BAFB}"/>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28754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0A842D-6448-3D42-8603-9135C404B40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B1F9498-0E3A-634A-9702-AE8EFE837E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1A3BCB6-DB88-8F42-8BB5-4B695659B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F470CA4-1BA3-6242-B8EF-2DA0A967375C}"/>
              </a:ext>
            </a:extLst>
          </p:cNvPr>
          <p:cNvSpPr>
            <a:spLocks noGrp="1"/>
          </p:cNvSpPr>
          <p:nvPr>
            <p:ph type="dt" sz="half" idx="10"/>
          </p:nvPr>
        </p:nvSpPr>
        <p:spPr/>
        <p:txBody>
          <a:bodyPr/>
          <a:lstStyle/>
          <a:p>
            <a:fld id="{AF366603-638D-FF47-9FC6-A67FD3082062}" type="datetimeFigureOut">
              <a:rPr lang="nb-NO" smtClean="0"/>
              <a:t>16.08.2019</a:t>
            </a:fld>
            <a:endParaRPr lang="nb-NO"/>
          </a:p>
        </p:txBody>
      </p:sp>
      <p:sp>
        <p:nvSpPr>
          <p:cNvPr id="6" name="Plassholder for bunntekst 5">
            <a:extLst>
              <a:ext uri="{FF2B5EF4-FFF2-40B4-BE49-F238E27FC236}">
                <a16:creationId xmlns:a16="http://schemas.microsoft.com/office/drawing/2014/main" id="{01AC3083-2C2A-AB47-8496-A249054187C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68F16F6-1608-3D4D-848D-5F9E6F1C33C4}"/>
              </a:ext>
            </a:extLst>
          </p:cNvPr>
          <p:cNvSpPr>
            <a:spLocks noGrp="1"/>
          </p:cNvSpPr>
          <p:nvPr>
            <p:ph type="sldNum" sz="quarter" idx="12"/>
          </p:nvPr>
        </p:nvSpPr>
        <p:spPr/>
        <p:txBody>
          <a:bodyPr/>
          <a:lstStyle/>
          <a:p>
            <a:fld id="{355F78CA-5E1E-EE48-9796-2DF36180C0A4}" type="slidenum">
              <a:rPr lang="nb-NO" smtClean="0"/>
              <a:t>‹#›</a:t>
            </a:fld>
            <a:endParaRPr lang="nb-NO"/>
          </a:p>
        </p:txBody>
      </p:sp>
    </p:spTree>
    <p:extLst>
      <p:ext uri="{BB962C8B-B14F-4D97-AF65-F5344CB8AC3E}">
        <p14:creationId xmlns:p14="http://schemas.microsoft.com/office/powerpoint/2010/main" val="235519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2B79DFE-CD35-FF4A-A46D-457FF781D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36E9379-5F68-F741-91BD-218F5AB53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61E7322-BF12-CF43-8F6D-BE0548F37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66603-638D-FF47-9FC6-A67FD3082062}" type="datetimeFigureOut">
              <a:rPr lang="nb-NO" smtClean="0"/>
              <a:t>16.08.2019</a:t>
            </a:fld>
            <a:endParaRPr lang="nb-NO"/>
          </a:p>
        </p:txBody>
      </p:sp>
      <p:sp>
        <p:nvSpPr>
          <p:cNvPr id="5" name="Plassholder for bunntekst 4">
            <a:extLst>
              <a:ext uri="{FF2B5EF4-FFF2-40B4-BE49-F238E27FC236}">
                <a16:creationId xmlns:a16="http://schemas.microsoft.com/office/drawing/2014/main" id="{92E06FF7-B6EA-B546-9363-8323751BD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731887F-84B0-DF48-BEAA-C77FF3A40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F78CA-5E1E-EE48-9796-2DF36180C0A4}" type="slidenum">
              <a:rPr lang="nb-NO" smtClean="0"/>
              <a:t>‹#›</a:t>
            </a:fld>
            <a:endParaRPr lang="nb-NO"/>
          </a:p>
        </p:txBody>
      </p:sp>
    </p:spTree>
    <p:extLst>
      <p:ext uri="{BB962C8B-B14F-4D97-AF65-F5344CB8AC3E}">
        <p14:creationId xmlns:p14="http://schemas.microsoft.com/office/powerpoint/2010/main" val="270884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em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himmel, utendørs, vann, natur&#10;&#10;Automatisk generert beskrivelse">
            <a:extLst>
              <a:ext uri="{FF2B5EF4-FFF2-40B4-BE49-F238E27FC236}">
                <a16:creationId xmlns:a16="http://schemas.microsoft.com/office/drawing/2014/main" id="{9197DA1D-D88C-3041-B683-4D8F66B5E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991" cy="7137488"/>
          </a:xfrm>
          <a:prstGeom prst="rect">
            <a:avLst/>
          </a:prstGeom>
        </p:spPr>
      </p:pic>
      <p:sp>
        <p:nvSpPr>
          <p:cNvPr id="5" name="Undertittel 2">
            <a:extLst>
              <a:ext uri="{FF2B5EF4-FFF2-40B4-BE49-F238E27FC236}">
                <a16:creationId xmlns:a16="http://schemas.microsoft.com/office/drawing/2014/main" id="{6ACD1A31-6437-4748-83A4-AF72B1E3A6CB}"/>
              </a:ext>
            </a:extLst>
          </p:cNvPr>
          <p:cNvSpPr txBox="1">
            <a:spLocks/>
          </p:cNvSpPr>
          <p:nvPr/>
        </p:nvSpPr>
        <p:spPr>
          <a:xfrm>
            <a:off x="356050" y="354381"/>
            <a:ext cx="10344150" cy="11547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nb-NO" sz="3200" b="1" dirty="0">
                <a:solidFill>
                  <a:schemeClr val="accent1">
                    <a:lumMod val="50000"/>
                  </a:schemeClr>
                </a:solidFill>
              </a:rPr>
              <a:t>«Sammen for Kragerø mot 2030»</a:t>
            </a:r>
          </a:p>
          <a:p>
            <a:pPr marL="457200" lvl="1" indent="0">
              <a:buNone/>
            </a:pPr>
            <a:r>
              <a:rPr lang="nb-NO" sz="1800" dirty="0">
                <a:solidFill>
                  <a:schemeClr val="accent1">
                    <a:lumMod val="50000"/>
                  </a:schemeClr>
                </a:solidFill>
              </a:rPr>
              <a:t>Mål, strategier og tiltaksplan for utvikling av opplevelsesnæringen i Kragerø</a:t>
            </a:r>
          </a:p>
          <a:p>
            <a:pPr marL="457200" lvl="1" indent="0">
              <a:buNone/>
            </a:pPr>
            <a:r>
              <a:rPr lang="nb-NO" sz="1800" dirty="0">
                <a:solidFill>
                  <a:schemeClr val="accent1">
                    <a:lumMod val="50000"/>
                  </a:schemeClr>
                </a:solidFill>
              </a:rPr>
              <a:t>15.8.19</a:t>
            </a:r>
          </a:p>
        </p:txBody>
      </p:sp>
      <p:pic>
        <p:nvPicPr>
          <p:cNvPr id="6" name="Bilde 5">
            <a:extLst>
              <a:ext uri="{FF2B5EF4-FFF2-40B4-BE49-F238E27FC236}">
                <a16:creationId xmlns:a16="http://schemas.microsoft.com/office/drawing/2014/main" id="{41C1C0AF-3A33-FB4D-91EF-4DBF3DC55091}"/>
              </a:ext>
            </a:extLst>
          </p:cNvPr>
          <p:cNvPicPr>
            <a:picLocks noChangeAspect="1"/>
          </p:cNvPicPr>
          <p:nvPr/>
        </p:nvPicPr>
        <p:blipFill>
          <a:blip r:embed="rId3"/>
          <a:stretch>
            <a:fillRect/>
          </a:stretch>
        </p:blipFill>
        <p:spPr>
          <a:xfrm>
            <a:off x="10535830" y="255657"/>
            <a:ext cx="1460715" cy="923441"/>
          </a:xfrm>
          <a:prstGeom prst="rect">
            <a:avLst/>
          </a:prstGeom>
        </p:spPr>
      </p:pic>
    </p:spTree>
    <p:extLst>
      <p:ext uri="{BB962C8B-B14F-4D97-AF65-F5344CB8AC3E}">
        <p14:creationId xmlns:p14="http://schemas.microsoft.com/office/powerpoint/2010/main" val="90351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FCC9ED75-DF4F-EF4B-A776-FE77A5907836}"/>
              </a:ext>
            </a:extLst>
          </p:cNvPr>
          <p:cNvSpPr>
            <a:spLocks noGrp="1"/>
          </p:cNvSpPr>
          <p:nvPr>
            <p:ph type="title"/>
          </p:nvPr>
        </p:nvSpPr>
        <p:spPr/>
        <p:txBody>
          <a:bodyPr/>
          <a:lstStyle/>
          <a:p>
            <a:r>
              <a:rPr lang="nb-NO" dirty="0"/>
              <a:t>Mål og strategier</a:t>
            </a:r>
          </a:p>
        </p:txBody>
      </p:sp>
      <p:sp>
        <p:nvSpPr>
          <p:cNvPr id="10" name="Plassholder for innhold 9">
            <a:extLst>
              <a:ext uri="{FF2B5EF4-FFF2-40B4-BE49-F238E27FC236}">
                <a16:creationId xmlns:a16="http://schemas.microsoft.com/office/drawing/2014/main" id="{AD138925-2A52-CD43-ADAA-28CB3FF5B234}"/>
              </a:ext>
            </a:extLst>
          </p:cNvPr>
          <p:cNvSpPr>
            <a:spLocks noGrp="1"/>
          </p:cNvSpPr>
          <p:nvPr>
            <p:ph idx="1"/>
          </p:nvPr>
        </p:nvSpPr>
        <p:spPr>
          <a:xfrm>
            <a:off x="838200" y="1825625"/>
            <a:ext cx="4090988" cy="1727472"/>
          </a:xfrm>
        </p:spPr>
        <p:txBody>
          <a:bodyPr/>
          <a:lstStyle/>
          <a:p>
            <a:pPr marL="0" indent="0">
              <a:buNone/>
            </a:pPr>
            <a:r>
              <a:rPr lang="nb-NO" b="1" dirty="0"/>
              <a:t>Mål 2030</a:t>
            </a:r>
          </a:p>
          <a:p>
            <a:r>
              <a:rPr lang="nb-NO" sz="2000" dirty="0"/>
              <a:t>Bærekraftig helårsturisme</a:t>
            </a:r>
          </a:p>
          <a:p>
            <a:r>
              <a:rPr lang="nb-NO" sz="2000" dirty="0"/>
              <a:t>600 nye arbeidsplasser – tilsammen 1 500 </a:t>
            </a:r>
            <a:endParaRPr lang="nb-NO" dirty="0"/>
          </a:p>
          <a:p>
            <a:endParaRPr lang="nb-NO" dirty="0"/>
          </a:p>
        </p:txBody>
      </p:sp>
      <p:pic>
        <p:nvPicPr>
          <p:cNvPr id="11" name="Bilde 10">
            <a:extLst>
              <a:ext uri="{FF2B5EF4-FFF2-40B4-BE49-F238E27FC236}">
                <a16:creationId xmlns:a16="http://schemas.microsoft.com/office/drawing/2014/main" id="{2CDBECE6-8482-D44B-A74C-DA6CA30BECD5}"/>
              </a:ext>
            </a:extLst>
          </p:cNvPr>
          <p:cNvPicPr>
            <a:picLocks noChangeAspect="1"/>
          </p:cNvPicPr>
          <p:nvPr/>
        </p:nvPicPr>
        <p:blipFill>
          <a:blip r:embed="rId2"/>
          <a:stretch>
            <a:fillRect/>
          </a:stretch>
        </p:blipFill>
        <p:spPr>
          <a:xfrm>
            <a:off x="6096000" y="365125"/>
            <a:ext cx="5888037" cy="5888037"/>
          </a:xfrm>
          <a:prstGeom prst="rect">
            <a:avLst/>
          </a:prstGeom>
        </p:spPr>
      </p:pic>
      <p:pic>
        <p:nvPicPr>
          <p:cNvPr id="2" name="Bilde 1">
            <a:extLst>
              <a:ext uri="{FF2B5EF4-FFF2-40B4-BE49-F238E27FC236}">
                <a16:creationId xmlns:a16="http://schemas.microsoft.com/office/drawing/2014/main" id="{B7EF5352-88BB-2844-8074-23C8DBA77F0C}"/>
              </a:ext>
            </a:extLst>
          </p:cNvPr>
          <p:cNvPicPr>
            <a:picLocks noChangeAspect="1"/>
          </p:cNvPicPr>
          <p:nvPr/>
        </p:nvPicPr>
        <p:blipFill>
          <a:blip r:embed="rId3"/>
          <a:stretch>
            <a:fillRect/>
          </a:stretch>
        </p:blipFill>
        <p:spPr>
          <a:xfrm>
            <a:off x="840581" y="3688033"/>
            <a:ext cx="5043491" cy="2111875"/>
          </a:xfrm>
          <a:prstGeom prst="rect">
            <a:avLst/>
          </a:prstGeom>
        </p:spPr>
      </p:pic>
    </p:spTree>
    <p:extLst>
      <p:ext uri="{BB962C8B-B14F-4D97-AF65-F5344CB8AC3E}">
        <p14:creationId xmlns:p14="http://schemas.microsoft.com/office/powerpoint/2010/main" val="281427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1118E3-4805-8C40-9015-CEA85EBAEC87}"/>
              </a:ext>
            </a:extLst>
          </p:cNvPr>
          <p:cNvGraphicFramePr>
            <a:graphicFrameLocks/>
          </p:cNvGraphicFramePr>
          <p:nvPr>
            <p:extLst>
              <p:ext uri="{D42A27DB-BD31-4B8C-83A1-F6EECF244321}">
                <p14:modId xmlns:p14="http://schemas.microsoft.com/office/powerpoint/2010/main" val="2359209489"/>
              </p:ext>
            </p:extLst>
          </p:nvPr>
        </p:nvGraphicFramePr>
        <p:xfrm>
          <a:off x="704538" y="764497"/>
          <a:ext cx="10717967" cy="5366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47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84CBAE-6D78-A341-ABE4-7D58D0E66E98}"/>
              </a:ext>
            </a:extLst>
          </p:cNvPr>
          <p:cNvSpPr>
            <a:spLocks noGrp="1"/>
          </p:cNvSpPr>
          <p:nvPr>
            <p:ph type="title"/>
          </p:nvPr>
        </p:nvSpPr>
        <p:spPr/>
        <p:txBody>
          <a:bodyPr/>
          <a:lstStyle/>
          <a:p>
            <a:r>
              <a:rPr lang="nb-NO" dirty="0"/>
              <a:t>Dette skal vi satse på</a:t>
            </a:r>
          </a:p>
        </p:txBody>
      </p:sp>
      <p:pic>
        <p:nvPicPr>
          <p:cNvPr id="4" name="Plassholder for innhold 4" descr="Et bilde som inneholder tekst, skjermbilde&#10;&#10;Automatisk generert beskrivelse">
            <a:extLst>
              <a:ext uri="{FF2B5EF4-FFF2-40B4-BE49-F238E27FC236}">
                <a16:creationId xmlns:a16="http://schemas.microsoft.com/office/drawing/2014/main" id="{6D8BFEB4-B7A9-5441-B8E5-922B1B66C53C}"/>
              </a:ext>
            </a:extLst>
          </p:cNvPr>
          <p:cNvPicPr>
            <a:picLocks noGrp="1" noChangeAspect="1"/>
          </p:cNvPicPr>
          <p:nvPr>
            <p:ph sz="half" idx="1"/>
          </p:nvPr>
        </p:nvPicPr>
        <p:blipFill rotWithShape="1">
          <a:blip r:embed="rId2"/>
          <a:srcRect l="21047" t="9517" r="8915" b="6059"/>
          <a:stretch/>
        </p:blipFill>
        <p:spPr>
          <a:xfrm>
            <a:off x="551206" y="1600200"/>
            <a:ext cx="5620994" cy="4802187"/>
          </a:xfrm>
          <a:prstGeom prst="rect">
            <a:avLst/>
          </a:prstGeom>
        </p:spPr>
      </p:pic>
      <p:sp>
        <p:nvSpPr>
          <p:cNvPr id="5" name="Plassholder for innhold 4">
            <a:extLst>
              <a:ext uri="{FF2B5EF4-FFF2-40B4-BE49-F238E27FC236}">
                <a16:creationId xmlns:a16="http://schemas.microsoft.com/office/drawing/2014/main" id="{0BA533B1-0B3F-194B-9AE5-AE4A487CFFA2}"/>
              </a:ext>
            </a:extLst>
          </p:cNvPr>
          <p:cNvSpPr>
            <a:spLocks noGrp="1"/>
          </p:cNvSpPr>
          <p:nvPr>
            <p:ph sz="half" idx="2"/>
          </p:nvPr>
        </p:nvSpPr>
        <p:spPr/>
        <p:txBody>
          <a:bodyPr/>
          <a:lstStyle/>
          <a:p>
            <a:r>
              <a:rPr lang="nb-NO" dirty="0"/>
              <a:t>Våre prioriterte konsepter som ligger til grunn for utvikling av opplevelser og markedsføring av Kragerø er:</a:t>
            </a:r>
          </a:p>
          <a:p>
            <a:pPr marL="0" indent="0">
              <a:buNone/>
            </a:pPr>
            <a:endParaRPr lang="nb-NO" dirty="0"/>
          </a:p>
          <a:p>
            <a:pPr lvl="1"/>
            <a:r>
              <a:rPr lang="nb-NO" dirty="0"/>
              <a:t>«Kyst og skjærgård»</a:t>
            </a:r>
          </a:p>
          <a:p>
            <a:pPr lvl="1"/>
            <a:r>
              <a:rPr lang="nb-NO" dirty="0"/>
              <a:t>«Sjarmerende småbyliv»</a:t>
            </a:r>
          </a:p>
          <a:p>
            <a:pPr lvl="1"/>
            <a:r>
              <a:rPr lang="nb-NO" dirty="0"/>
              <a:t>«Munch og kunstnerne»</a:t>
            </a:r>
          </a:p>
        </p:txBody>
      </p:sp>
    </p:spTree>
    <p:extLst>
      <p:ext uri="{BB962C8B-B14F-4D97-AF65-F5344CB8AC3E}">
        <p14:creationId xmlns:p14="http://schemas.microsoft.com/office/powerpoint/2010/main" val="3611448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06AED2-A647-DF4E-91CB-EA3B24B3F108}"/>
              </a:ext>
            </a:extLst>
          </p:cNvPr>
          <p:cNvSpPr>
            <a:spLocks noGrp="1"/>
          </p:cNvSpPr>
          <p:nvPr>
            <p:ph type="title"/>
          </p:nvPr>
        </p:nvSpPr>
        <p:spPr/>
        <p:txBody>
          <a:bodyPr/>
          <a:lstStyle/>
          <a:p>
            <a:r>
              <a:rPr lang="nb-NO" dirty="0"/>
              <a:t>Tiltak - hovedinnsatsområder</a:t>
            </a:r>
          </a:p>
        </p:txBody>
      </p:sp>
      <p:pic>
        <p:nvPicPr>
          <p:cNvPr id="4" name="Bilde 3" descr="Et bilde som inneholder skjermbilde&#10;&#10;Automatisk generert beskrivelse">
            <a:extLst>
              <a:ext uri="{FF2B5EF4-FFF2-40B4-BE49-F238E27FC236}">
                <a16:creationId xmlns:a16="http://schemas.microsoft.com/office/drawing/2014/main" id="{BD571B5F-FE79-6546-A698-83C358CEB463}"/>
              </a:ext>
            </a:extLst>
          </p:cNvPr>
          <p:cNvPicPr>
            <a:picLocks noChangeAspect="1"/>
          </p:cNvPicPr>
          <p:nvPr/>
        </p:nvPicPr>
        <p:blipFill rotWithShape="1">
          <a:blip r:embed="rId2"/>
          <a:srcRect l="11505" t="30947" r="15095" b="31687"/>
          <a:stretch/>
        </p:blipFill>
        <p:spPr>
          <a:xfrm>
            <a:off x="533615" y="1690688"/>
            <a:ext cx="11124770" cy="4258556"/>
          </a:xfrm>
          <a:prstGeom prst="rect">
            <a:avLst/>
          </a:prstGeom>
        </p:spPr>
      </p:pic>
    </p:spTree>
    <p:extLst>
      <p:ext uri="{BB962C8B-B14F-4D97-AF65-F5344CB8AC3E}">
        <p14:creationId xmlns:p14="http://schemas.microsoft.com/office/powerpoint/2010/main" val="78378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ext uri="{D42A27DB-BD31-4B8C-83A1-F6EECF244321}">
                <p14:modId xmlns:p14="http://schemas.microsoft.com/office/powerpoint/2010/main" val="3117969006"/>
              </p:ext>
            </p:extLst>
          </p:nvPr>
        </p:nvGraphicFramePr>
        <p:xfrm>
          <a:off x="378374" y="619835"/>
          <a:ext cx="9759536" cy="5845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Friform 26"/>
          <p:cNvSpPr/>
          <p:nvPr/>
        </p:nvSpPr>
        <p:spPr>
          <a:xfrm>
            <a:off x="6096000" y="2695903"/>
            <a:ext cx="3776483" cy="2569869"/>
          </a:xfrm>
          <a:custGeom>
            <a:avLst/>
            <a:gdLst>
              <a:gd name="connsiteX0" fmla="*/ 2364827 w 3172138"/>
              <a:gd name="connsiteY0" fmla="*/ 0 h 2569869"/>
              <a:gd name="connsiteX1" fmla="*/ 3153103 w 3172138"/>
              <a:gd name="connsiteY1" fmla="*/ 1229711 h 2569869"/>
              <a:gd name="connsiteX2" fmla="*/ 1655379 w 3172138"/>
              <a:gd name="connsiteY2" fmla="*/ 2569780 h 2569869"/>
              <a:gd name="connsiteX3" fmla="*/ 0 w 3172138"/>
              <a:gd name="connsiteY3" fmla="*/ 1166649 h 2569869"/>
              <a:gd name="connsiteX4" fmla="*/ 0 w 3172138"/>
              <a:gd name="connsiteY4" fmla="*/ 1166649 h 2569869"/>
              <a:gd name="connsiteX5" fmla="*/ 0 w 3172138"/>
              <a:gd name="connsiteY5" fmla="*/ 1166649 h 256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38" h="2569869">
                <a:moveTo>
                  <a:pt x="2364827" y="0"/>
                </a:moveTo>
                <a:cubicBezTo>
                  <a:pt x="2818085" y="400707"/>
                  <a:pt x="3271344" y="801414"/>
                  <a:pt x="3153103" y="1229711"/>
                </a:cubicBezTo>
                <a:cubicBezTo>
                  <a:pt x="3034862" y="1658008"/>
                  <a:pt x="2180896" y="2580290"/>
                  <a:pt x="1655379" y="2569780"/>
                </a:cubicBezTo>
                <a:cubicBezTo>
                  <a:pt x="1129862" y="2559270"/>
                  <a:pt x="0" y="1166649"/>
                  <a:pt x="0" y="1166649"/>
                </a:cubicBezTo>
                <a:lnTo>
                  <a:pt x="0" y="1166649"/>
                </a:lnTo>
                <a:lnTo>
                  <a:pt x="0" y="1166649"/>
                </a:lnTo>
              </a:path>
            </a:pathLst>
          </a:custGeom>
          <a:noFill/>
          <a:ln w="222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p:cNvPicPr>
            <a:picLocks noChangeAspect="1"/>
          </p:cNvPicPr>
          <p:nvPr/>
        </p:nvPicPr>
        <p:blipFill>
          <a:blip r:embed="rId7"/>
          <a:stretch>
            <a:fillRect/>
          </a:stretch>
        </p:blipFill>
        <p:spPr>
          <a:xfrm>
            <a:off x="1110093" y="459859"/>
            <a:ext cx="2476500" cy="927100"/>
          </a:xfrm>
          <a:prstGeom prst="rect">
            <a:avLst/>
          </a:prstGeom>
        </p:spPr>
      </p:pic>
      <p:sp>
        <p:nvSpPr>
          <p:cNvPr id="6" name="Ellipse 5"/>
          <p:cNvSpPr/>
          <p:nvPr/>
        </p:nvSpPr>
        <p:spPr>
          <a:xfrm>
            <a:off x="8802753" y="2399071"/>
            <a:ext cx="457200" cy="5014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p:cNvSpPr/>
          <p:nvPr/>
        </p:nvSpPr>
        <p:spPr>
          <a:xfrm>
            <a:off x="9370315" y="3027401"/>
            <a:ext cx="457200" cy="5014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p:cNvSpPr/>
          <p:nvPr/>
        </p:nvSpPr>
        <p:spPr>
          <a:xfrm>
            <a:off x="9265717" y="4178710"/>
            <a:ext cx="457200" cy="5014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p:cNvSpPr/>
          <p:nvPr/>
        </p:nvSpPr>
        <p:spPr>
          <a:xfrm>
            <a:off x="8802753" y="4676391"/>
            <a:ext cx="457200" cy="5014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p:cNvSpPr/>
          <p:nvPr/>
        </p:nvSpPr>
        <p:spPr>
          <a:xfrm>
            <a:off x="8167995" y="4959068"/>
            <a:ext cx="457200" cy="5014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9488553" y="3580468"/>
            <a:ext cx="734876" cy="62795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p:cNvSpPr txBox="1"/>
          <p:nvPr/>
        </p:nvSpPr>
        <p:spPr>
          <a:xfrm>
            <a:off x="9512142" y="2445614"/>
            <a:ext cx="1432765" cy="276999"/>
          </a:xfrm>
          <a:prstGeom prst="rect">
            <a:avLst/>
          </a:prstGeom>
          <a:noFill/>
        </p:spPr>
        <p:txBody>
          <a:bodyPr wrap="none" rtlCol="0">
            <a:spAutoFit/>
          </a:bodyPr>
          <a:lstStyle/>
          <a:p>
            <a:r>
              <a:rPr lang="nb-NO" sz="1200" dirty="0"/>
              <a:t>Enkelt virksomheter</a:t>
            </a:r>
          </a:p>
        </p:txBody>
      </p:sp>
      <p:sp>
        <p:nvSpPr>
          <p:cNvPr id="15" name="TekstSylinder 14"/>
          <p:cNvSpPr txBox="1"/>
          <p:nvPr/>
        </p:nvSpPr>
        <p:spPr>
          <a:xfrm>
            <a:off x="10223429" y="3775292"/>
            <a:ext cx="1044004" cy="276999"/>
          </a:xfrm>
          <a:prstGeom prst="rect">
            <a:avLst/>
          </a:prstGeom>
          <a:noFill/>
        </p:spPr>
        <p:txBody>
          <a:bodyPr wrap="none" rtlCol="0">
            <a:spAutoFit/>
          </a:bodyPr>
          <a:lstStyle/>
          <a:p>
            <a:r>
              <a:rPr lang="nb-NO" sz="1200" dirty="0" err="1"/>
              <a:t>Visit</a:t>
            </a:r>
            <a:r>
              <a:rPr lang="nb-NO" sz="1200" dirty="0"/>
              <a:t> Kragerø</a:t>
            </a:r>
          </a:p>
        </p:txBody>
      </p:sp>
      <p:sp>
        <p:nvSpPr>
          <p:cNvPr id="16" name="TekstSylinder 15"/>
          <p:cNvSpPr txBox="1"/>
          <p:nvPr/>
        </p:nvSpPr>
        <p:spPr>
          <a:xfrm>
            <a:off x="9791260" y="4352267"/>
            <a:ext cx="1077539" cy="461665"/>
          </a:xfrm>
          <a:prstGeom prst="rect">
            <a:avLst/>
          </a:prstGeom>
          <a:noFill/>
        </p:spPr>
        <p:txBody>
          <a:bodyPr wrap="none" rtlCol="0">
            <a:spAutoFit/>
          </a:bodyPr>
          <a:lstStyle/>
          <a:p>
            <a:r>
              <a:rPr lang="nb-NO" sz="1200" dirty="0" err="1"/>
              <a:t>Håndtverker</a:t>
            </a:r>
            <a:r>
              <a:rPr lang="nb-NO" sz="1200" dirty="0"/>
              <a:t>-</a:t>
            </a:r>
          </a:p>
          <a:p>
            <a:r>
              <a:rPr lang="nb-NO" sz="1200" dirty="0"/>
              <a:t>forening</a:t>
            </a:r>
          </a:p>
        </p:txBody>
      </p:sp>
      <p:sp>
        <p:nvSpPr>
          <p:cNvPr id="17" name="TekstSylinder 16"/>
          <p:cNvSpPr txBox="1"/>
          <p:nvPr/>
        </p:nvSpPr>
        <p:spPr>
          <a:xfrm>
            <a:off x="9312895" y="4927745"/>
            <a:ext cx="1273618" cy="276999"/>
          </a:xfrm>
          <a:prstGeom prst="rect">
            <a:avLst/>
          </a:prstGeom>
          <a:noFill/>
        </p:spPr>
        <p:txBody>
          <a:bodyPr wrap="none" rtlCol="0">
            <a:spAutoFit/>
          </a:bodyPr>
          <a:lstStyle/>
          <a:p>
            <a:r>
              <a:rPr lang="nb-NO" sz="1200" dirty="0"/>
              <a:t>Industriforening</a:t>
            </a:r>
          </a:p>
        </p:txBody>
      </p:sp>
      <p:sp>
        <p:nvSpPr>
          <p:cNvPr id="18" name="TekstSylinder 17"/>
          <p:cNvSpPr txBox="1"/>
          <p:nvPr/>
        </p:nvSpPr>
        <p:spPr>
          <a:xfrm>
            <a:off x="8625195" y="5305906"/>
            <a:ext cx="821250" cy="276999"/>
          </a:xfrm>
          <a:prstGeom prst="rect">
            <a:avLst/>
          </a:prstGeom>
          <a:noFill/>
        </p:spPr>
        <p:txBody>
          <a:bodyPr wrap="none" rtlCol="0">
            <a:spAutoFit/>
          </a:bodyPr>
          <a:lstStyle/>
          <a:p>
            <a:r>
              <a:rPr lang="nb-NO" sz="1200" dirty="0"/>
              <a:t>Prosjekter</a:t>
            </a:r>
          </a:p>
        </p:txBody>
      </p:sp>
      <p:sp>
        <p:nvSpPr>
          <p:cNvPr id="21" name="Ellipse 20"/>
          <p:cNvSpPr/>
          <p:nvPr/>
        </p:nvSpPr>
        <p:spPr>
          <a:xfrm>
            <a:off x="10878542" y="2675301"/>
            <a:ext cx="457200" cy="5014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p:cNvSpPr/>
          <p:nvPr/>
        </p:nvSpPr>
        <p:spPr>
          <a:xfrm>
            <a:off x="10910089" y="4078442"/>
            <a:ext cx="457200" cy="5014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Ellipse 22"/>
          <p:cNvSpPr/>
          <p:nvPr/>
        </p:nvSpPr>
        <p:spPr>
          <a:xfrm>
            <a:off x="10657836" y="5024384"/>
            <a:ext cx="457200" cy="5014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kstSylinder 27"/>
          <p:cNvSpPr txBox="1"/>
          <p:nvPr/>
        </p:nvSpPr>
        <p:spPr>
          <a:xfrm rot="2440420" flipH="1">
            <a:off x="6299444" y="3974727"/>
            <a:ext cx="561570" cy="646331"/>
          </a:xfrm>
          <a:prstGeom prst="rect">
            <a:avLst/>
          </a:prstGeom>
          <a:noFill/>
        </p:spPr>
        <p:txBody>
          <a:bodyPr wrap="square" rtlCol="0">
            <a:spAutoFit/>
          </a:bodyPr>
          <a:lstStyle/>
          <a:p>
            <a:r>
              <a:rPr lang="nb-NO" sz="3600" dirty="0">
                <a:solidFill>
                  <a:srgbClr val="FF0000"/>
                </a:solidFill>
              </a:rPr>
              <a:t>X</a:t>
            </a:r>
          </a:p>
        </p:txBody>
      </p:sp>
      <p:cxnSp>
        <p:nvCxnSpPr>
          <p:cNvPr id="37" name="Rett linje 36"/>
          <p:cNvCxnSpPr/>
          <p:nvPr/>
        </p:nvCxnSpPr>
        <p:spPr>
          <a:xfrm>
            <a:off x="8625195" y="2301773"/>
            <a:ext cx="3230474"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Rett linje 38"/>
          <p:cNvCxnSpPr/>
          <p:nvPr/>
        </p:nvCxnSpPr>
        <p:spPr>
          <a:xfrm>
            <a:off x="11855669" y="2301773"/>
            <a:ext cx="0" cy="353146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Rett linje 40"/>
          <p:cNvCxnSpPr/>
          <p:nvPr/>
        </p:nvCxnSpPr>
        <p:spPr>
          <a:xfrm flipH="1">
            <a:off x="8167995" y="5833241"/>
            <a:ext cx="368767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3" name="Friform 42"/>
          <p:cNvSpPr/>
          <p:nvPr/>
        </p:nvSpPr>
        <p:spPr>
          <a:xfrm>
            <a:off x="7923426" y="2317531"/>
            <a:ext cx="1505125" cy="3531476"/>
          </a:xfrm>
          <a:custGeom>
            <a:avLst/>
            <a:gdLst>
              <a:gd name="connsiteX0" fmla="*/ 716077 w 1505125"/>
              <a:gd name="connsiteY0" fmla="*/ 0 h 3531476"/>
              <a:gd name="connsiteX1" fmla="*/ 747608 w 1505125"/>
              <a:gd name="connsiteY1" fmla="*/ 693683 h 3531476"/>
              <a:gd name="connsiteX2" fmla="*/ 1504353 w 1505125"/>
              <a:gd name="connsiteY2" fmla="*/ 1466193 h 3531476"/>
              <a:gd name="connsiteX3" fmla="*/ 589953 w 1505125"/>
              <a:gd name="connsiteY3" fmla="*/ 2538248 h 3531476"/>
              <a:gd name="connsiteX4" fmla="*/ 6629 w 1505125"/>
              <a:gd name="connsiteY4" fmla="*/ 2569779 h 3531476"/>
              <a:gd name="connsiteX5" fmla="*/ 258877 w 1505125"/>
              <a:gd name="connsiteY5" fmla="*/ 3531476 h 3531476"/>
              <a:gd name="connsiteX6" fmla="*/ 258877 w 1505125"/>
              <a:gd name="connsiteY6" fmla="*/ 3531476 h 353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125" h="3531476">
                <a:moveTo>
                  <a:pt x="716077" y="0"/>
                </a:moveTo>
                <a:cubicBezTo>
                  <a:pt x="666153" y="224659"/>
                  <a:pt x="616229" y="449318"/>
                  <a:pt x="747608" y="693683"/>
                </a:cubicBezTo>
                <a:cubicBezTo>
                  <a:pt x="878987" y="938049"/>
                  <a:pt x="1530629" y="1158765"/>
                  <a:pt x="1504353" y="1466193"/>
                </a:cubicBezTo>
                <a:cubicBezTo>
                  <a:pt x="1478077" y="1773621"/>
                  <a:pt x="839574" y="2354317"/>
                  <a:pt x="589953" y="2538248"/>
                </a:cubicBezTo>
                <a:cubicBezTo>
                  <a:pt x="340332" y="2722179"/>
                  <a:pt x="61808" y="2404241"/>
                  <a:pt x="6629" y="2569779"/>
                </a:cubicBezTo>
                <a:cubicBezTo>
                  <a:pt x="-48550" y="2735317"/>
                  <a:pt x="258877" y="3531476"/>
                  <a:pt x="258877" y="3531476"/>
                </a:cubicBezTo>
                <a:lnTo>
                  <a:pt x="258877" y="3531476"/>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5" name="Rett linje 44"/>
          <p:cNvCxnSpPr/>
          <p:nvPr/>
        </p:nvCxnSpPr>
        <p:spPr>
          <a:xfrm flipV="1">
            <a:off x="10252540" y="1213945"/>
            <a:ext cx="0" cy="108782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TekstSylinder 45"/>
          <p:cNvSpPr txBox="1"/>
          <p:nvPr/>
        </p:nvSpPr>
        <p:spPr>
          <a:xfrm>
            <a:off x="9350818" y="820063"/>
            <a:ext cx="2089098" cy="369332"/>
          </a:xfrm>
          <a:prstGeom prst="rect">
            <a:avLst/>
          </a:prstGeom>
          <a:noFill/>
          <a:ln w="38100">
            <a:solidFill>
              <a:srgbClr val="FF0000"/>
            </a:solidFill>
            <a:prstDash val="sysDash"/>
          </a:ln>
        </p:spPr>
        <p:txBody>
          <a:bodyPr wrap="none" rtlCol="0">
            <a:spAutoFit/>
          </a:bodyPr>
          <a:lstStyle/>
          <a:p>
            <a:r>
              <a:rPr lang="nb-NO" dirty="0"/>
              <a:t>   Her var Kragerø </a:t>
            </a:r>
          </a:p>
        </p:txBody>
      </p:sp>
      <p:cxnSp>
        <p:nvCxnSpPr>
          <p:cNvPr id="48" name="Rett pil 47"/>
          <p:cNvCxnSpPr>
            <a:cxnSpLocks/>
          </p:cNvCxnSpPr>
          <p:nvPr/>
        </p:nvCxnSpPr>
        <p:spPr>
          <a:xfrm flipH="1" flipV="1">
            <a:off x="3095316" y="1352271"/>
            <a:ext cx="1597000" cy="167513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87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FD8333-7458-2B49-945E-C485D889E74E}"/>
              </a:ext>
            </a:extLst>
          </p:cNvPr>
          <p:cNvSpPr>
            <a:spLocks noGrp="1"/>
          </p:cNvSpPr>
          <p:nvPr>
            <p:ph type="title"/>
          </p:nvPr>
        </p:nvSpPr>
        <p:spPr/>
        <p:txBody>
          <a:bodyPr/>
          <a:lstStyle/>
          <a:p>
            <a:r>
              <a:rPr lang="nb-NO" dirty="0"/>
              <a:t>Organisering</a:t>
            </a:r>
          </a:p>
        </p:txBody>
      </p:sp>
      <p:sp>
        <p:nvSpPr>
          <p:cNvPr id="3" name="Plassholder for innhold 2">
            <a:extLst>
              <a:ext uri="{FF2B5EF4-FFF2-40B4-BE49-F238E27FC236}">
                <a16:creationId xmlns:a16="http://schemas.microsoft.com/office/drawing/2014/main" id="{0391122F-3BFA-9841-8B68-2645567BDE14}"/>
              </a:ext>
            </a:extLst>
          </p:cNvPr>
          <p:cNvSpPr>
            <a:spLocks noGrp="1"/>
          </p:cNvSpPr>
          <p:nvPr>
            <p:ph idx="1"/>
          </p:nvPr>
        </p:nvSpPr>
        <p:spPr/>
        <p:txBody>
          <a:bodyPr/>
          <a:lstStyle/>
          <a:p>
            <a:r>
              <a:rPr lang="nb-NO" dirty="0"/>
              <a:t>Dagens løsning av fellesoppgaver er ikke </a:t>
            </a:r>
            <a:r>
              <a:rPr lang="nb-NO" dirty="0" err="1"/>
              <a:t>hensiktmessig</a:t>
            </a:r>
            <a:endParaRPr lang="nb-NO" dirty="0"/>
          </a:p>
          <a:p>
            <a:endParaRPr lang="nb-NO" dirty="0"/>
          </a:p>
          <a:p>
            <a:r>
              <a:rPr lang="nb-NO" dirty="0"/>
              <a:t>Vi skal styrke bestillerfunksjonen ovenfor </a:t>
            </a:r>
            <a:r>
              <a:rPr lang="nb-NO" dirty="0" err="1"/>
              <a:t>Visit</a:t>
            </a:r>
            <a:r>
              <a:rPr lang="nb-NO" dirty="0"/>
              <a:t> Telemark</a:t>
            </a:r>
          </a:p>
          <a:p>
            <a:endParaRPr lang="nb-NO" dirty="0"/>
          </a:p>
          <a:p>
            <a:r>
              <a:rPr lang="nb-NO" dirty="0"/>
              <a:t>Vi har behov for en destinasjonsutvikler i Kragerø som jobber med gjennomføring av denne planen</a:t>
            </a:r>
          </a:p>
          <a:p>
            <a:endParaRPr lang="nb-NO" dirty="0"/>
          </a:p>
          <a:p>
            <a:r>
              <a:rPr lang="nb-NO" dirty="0"/>
              <a:t>Stillingen søkes permanent finansiert og legges til KNF</a:t>
            </a:r>
          </a:p>
        </p:txBody>
      </p:sp>
    </p:spTree>
    <p:extLst>
      <p:ext uri="{BB962C8B-B14F-4D97-AF65-F5344CB8AC3E}">
        <p14:creationId xmlns:p14="http://schemas.microsoft.com/office/powerpoint/2010/main" val="49926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CC1ECC0-5FE8-7544-B118-D2DAE7D9EEE1}"/>
              </a:ext>
            </a:extLst>
          </p:cNvPr>
          <p:cNvSpPr>
            <a:spLocks noGrp="1"/>
          </p:cNvSpPr>
          <p:nvPr>
            <p:ph type="title"/>
          </p:nvPr>
        </p:nvSpPr>
        <p:spPr/>
        <p:txBody>
          <a:bodyPr/>
          <a:lstStyle/>
          <a:p>
            <a:r>
              <a:rPr lang="nb-NO" dirty="0"/>
              <a:t>Bærekraftig reiselivsutvikling</a:t>
            </a:r>
          </a:p>
        </p:txBody>
      </p:sp>
      <p:sp>
        <p:nvSpPr>
          <p:cNvPr id="9" name="Plassholder for innhold 8">
            <a:extLst>
              <a:ext uri="{FF2B5EF4-FFF2-40B4-BE49-F238E27FC236}">
                <a16:creationId xmlns:a16="http://schemas.microsoft.com/office/drawing/2014/main" id="{2FD1CF5A-12C4-CE4D-AB93-4CD2B65E7C7C}"/>
              </a:ext>
            </a:extLst>
          </p:cNvPr>
          <p:cNvSpPr>
            <a:spLocks noGrp="1"/>
          </p:cNvSpPr>
          <p:nvPr>
            <p:ph idx="1"/>
          </p:nvPr>
        </p:nvSpPr>
        <p:spPr>
          <a:xfrm>
            <a:off x="838199" y="1825625"/>
            <a:ext cx="10786241" cy="4351338"/>
          </a:xfrm>
        </p:spPr>
        <p:txBody>
          <a:bodyPr>
            <a:normAutofit fontScale="92500" lnSpcReduction="20000"/>
          </a:bodyPr>
          <a:lstStyle/>
          <a:p>
            <a:pPr algn="just">
              <a:lnSpc>
                <a:spcPct val="120000"/>
              </a:lnSpc>
              <a:spcBef>
                <a:spcPts val="0"/>
              </a:spcBef>
            </a:pPr>
            <a:r>
              <a:rPr lang="nb-NO" sz="1500" dirty="0"/>
              <a:t>Bærekraft er avgjørende for opplevelsesnæringen i Kragerø sin langsiktige konkurranseevne. Bærekraftig reiselivsutvikling er ikke lengre noe en kan velge bort eller la være å forholde seg til. Bærekraftig utvikling er en forutsetning for å produsere og levere gode opplevelser til lokalbefolkning og gjester i Kragerø over tid. </a:t>
            </a:r>
          </a:p>
          <a:p>
            <a:pPr algn="just">
              <a:lnSpc>
                <a:spcPct val="120000"/>
              </a:lnSpc>
              <a:spcBef>
                <a:spcPts val="0"/>
              </a:spcBef>
            </a:pPr>
            <a:endParaRPr lang="nb-NO" sz="1500" dirty="0"/>
          </a:p>
          <a:p>
            <a:pPr algn="just">
              <a:lnSpc>
                <a:spcPct val="120000"/>
              </a:lnSpc>
              <a:spcBef>
                <a:spcPts val="0"/>
              </a:spcBef>
            </a:pPr>
            <a:r>
              <a:rPr lang="nb-NO" sz="1500" dirty="0"/>
              <a:t>I denne sammenheng poengteres følgende utfordringer for Kragerø i videreutvikling av opplevelsesdestinasjonen:</a:t>
            </a:r>
          </a:p>
          <a:p>
            <a:pPr algn="just">
              <a:lnSpc>
                <a:spcPct val="120000"/>
              </a:lnSpc>
              <a:spcBef>
                <a:spcPts val="0"/>
              </a:spcBef>
            </a:pPr>
            <a:endParaRPr lang="nb-NO" sz="1500" dirty="0"/>
          </a:p>
          <a:p>
            <a:pPr marL="914400" lvl="1" algn="just">
              <a:lnSpc>
                <a:spcPct val="120000"/>
              </a:lnSpc>
              <a:spcBef>
                <a:spcPts val="0"/>
              </a:spcBef>
              <a:buFont typeface="+mj-lt"/>
              <a:buAutoNum type="arabicPeriod"/>
            </a:pPr>
            <a:r>
              <a:rPr lang="nb-NO" sz="1500" dirty="0"/>
              <a:t>Hvordan videreutvikle og fremheve lokalsamfunnets kulturarv, autentiske kultur, tradisjoner og særpreg?</a:t>
            </a:r>
          </a:p>
          <a:p>
            <a:pPr marL="914400" lvl="1" algn="just">
              <a:lnSpc>
                <a:spcPct val="120000"/>
              </a:lnSpc>
              <a:spcBef>
                <a:spcPts val="0"/>
              </a:spcBef>
              <a:buFont typeface="+mj-lt"/>
              <a:buAutoNum type="arabicPeriod"/>
            </a:pPr>
            <a:r>
              <a:rPr lang="nb-NO" sz="1500" dirty="0"/>
              <a:t>Hvordan videreutvikle landskapskvaliteter?</a:t>
            </a:r>
          </a:p>
          <a:p>
            <a:pPr marL="914400" lvl="1" algn="just">
              <a:lnSpc>
                <a:spcPct val="120000"/>
              </a:lnSpc>
              <a:spcBef>
                <a:spcPts val="0"/>
              </a:spcBef>
              <a:buFont typeface="+mj-lt"/>
              <a:buAutoNum type="arabicPeriod"/>
            </a:pPr>
            <a:r>
              <a:rPr lang="nb-NO" sz="1500" dirty="0"/>
              <a:t>Hvordan sikre bevaring av naturområder og dyreliv?</a:t>
            </a:r>
          </a:p>
          <a:p>
            <a:pPr marL="914400" lvl="1" algn="just">
              <a:lnSpc>
                <a:spcPct val="120000"/>
              </a:lnSpc>
              <a:spcBef>
                <a:spcPts val="0"/>
              </a:spcBef>
              <a:buFont typeface="+mj-lt"/>
              <a:buAutoNum type="arabicPeriod"/>
            </a:pPr>
            <a:r>
              <a:rPr lang="nb-NO" sz="1500" dirty="0"/>
              <a:t>Hvordan minimere – og på sikt fjerne, bedriftenes og gjestenes forurensing av luft, vann og land – inkludert støy og ikke fornybare ressurser?</a:t>
            </a:r>
          </a:p>
          <a:p>
            <a:pPr marL="914400" lvl="1" algn="just">
              <a:lnSpc>
                <a:spcPct val="120000"/>
              </a:lnSpc>
              <a:spcBef>
                <a:spcPts val="0"/>
              </a:spcBef>
              <a:buFont typeface="+mj-lt"/>
              <a:buAutoNum type="arabicPeriod"/>
            </a:pPr>
            <a:r>
              <a:rPr lang="nb-NO" sz="1500" dirty="0"/>
              <a:t>Hvordan styrke livskvaliteten i lokalsamfunnet og lokale interesser – sammen med utvikling av besøksnæringen?</a:t>
            </a:r>
          </a:p>
          <a:p>
            <a:pPr marL="914400" lvl="1" algn="just">
              <a:lnSpc>
                <a:spcPct val="120000"/>
              </a:lnSpc>
              <a:spcBef>
                <a:spcPts val="0"/>
              </a:spcBef>
              <a:buFont typeface="+mj-lt"/>
              <a:buAutoNum type="arabicPeriod"/>
            </a:pPr>
            <a:r>
              <a:rPr lang="nb-NO" sz="1500" dirty="0"/>
              <a:t>Hvordan engasjere lokalsamfunnet og beholde lokal kontroll i utvikling av opplevelsesnæringen?</a:t>
            </a:r>
          </a:p>
          <a:p>
            <a:pPr marL="914400" lvl="1" algn="just">
              <a:lnSpc>
                <a:spcPct val="120000"/>
              </a:lnSpc>
              <a:spcBef>
                <a:spcPts val="0"/>
              </a:spcBef>
              <a:buFont typeface="+mj-lt"/>
              <a:buAutoNum type="arabicPeriod"/>
            </a:pPr>
            <a:r>
              <a:rPr lang="nb-NO" sz="1500" dirty="0"/>
              <a:t>Hvordan styrke jobbkvaliteten på jobber i opplevelsesnæringen?</a:t>
            </a:r>
          </a:p>
          <a:p>
            <a:pPr marL="914400" lvl="1" algn="just">
              <a:lnSpc>
                <a:spcPct val="120000"/>
              </a:lnSpc>
              <a:spcBef>
                <a:spcPts val="0"/>
              </a:spcBef>
              <a:buFont typeface="+mj-lt"/>
              <a:buAutoNum type="arabicPeriod"/>
            </a:pPr>
            <a:r>
              <a:rPr lang="nb-NO" sz="1500" dirty="0"/>
              <a:t>Hvordan sørger vi for trygge og berikende opplevelser for alle gjester?</a:t>
            </a:r>
          </a:p>
          <a:p>
            <a:pPr marL="914400" lvl="1" algn="just">
              <a:lnSpc>
                <a:spcPct val="120000"/>
              </a:lnSpc>
              <a:spcBef>
                <a:spcPts val="0"/>
              </a:spcBef>
              <a:buFont typeface="+mj-lt"/>
              <a:buAutoNum type="arabicPeriod"/>
            </a:pPr>
            <a:r>
              <a:rPr lang="nb-NO" sz="1500" dirty="0"/>
              <a:t>Hvordan sikrer vi konkurransedyktigheten til destinasjonen i et langsiktig perspektiv?</a:t>
            </a:r>
          </a:p>
          <a:p>
            <a:pPr marL="914400" lvl="1" algn="just">
              <a:lnSpc>
                <a:spcPct val="120000"/>
              </a:lnSpc>
              <a:spcBef>
                <a:spcPts val="0"/>
              </a:spcBef>
              <a:buFont typeface="+mj-lt"/>
              <a:buAutoNum type="arabicPeriod"/>
            </a:pPr>
            <a:r>
              <a:rPr lang="nb-NO" sz="1500" dirty="0"/>
              <a:t>Hvordan sikrer vi økonomisk levedyktige bedrifter på destinasjonen i et langsiktig perspektiv?</a:t>
            </a:r>
          </a:p>
          <a:p>
            <a:pPr algn="just">
              <a:lnSpc>
                <a:spcPct val="120000"/>
              </a:lnSpc>
              <a:spcBef>
                <a:spcPts val="0"/>
              </a:spcBef>
            </a:pPr>
            <a:endParaRPr lang="nb-NO" sz="1500" dirty="0"/>
          </a:p>
          <a:p>
            <a:pPr algn="just">
              <a:lnSpc>
                <a:spcPct val="120000"/>
              </a:lnSpc>
              <a:spcBef>
                <a:spcPts val="0"/>
              </a:spcBef>
            </a:pPr>
            <a:r>
              <a:rPr lang="nb-NO" sz="1500" dirty="0"/>
              <a:t>Styringsgruppen har prioritert tiltak for dette arbeidet i tiltaksplan og budsjett 2020-23</a:t>
            </a:r>
          </a:p>
          <a:p>
            <a:pPr marL="228600" indent="-228600" algn="just">
              <a:buFont typeface="+mj-lt"/>
              <a:buAutoNum type="arabicPeriod"/>
            </a:pPr>
            <a:endParaRPr lang="nb-NO" dirty="0"/>
          </a:p>
          <a:p>
            <a:pPr algn="just"/>
            <a:endParaRPr lang="nb-NO" dirty="0"/>
          </a:p>
          <a:p>
            <a:endParaRPr lang="nb-NO" dirty="0"/>
          </a:p>
        </p:txBody>
      </p:sp>
      <p:sp>
        <p:nvSpPr>
          <p:cNvPr id="4" name="Plassholder for lysbildenummer 3">
            <a:extLst>
              <a:ext uri="{FF2B5EF4-FFF2-40B4-BE49-F238E27FC236}">
                <a16:creationId xmlns:a16="http://schemas.microsoft.com/office/drawing/2014/main" id="{8C8C7008-8D21-3044-AEC7-069A428335B7}"/>
              </a:ext>
            </a:extLst>
          </p:cNvPr>
          <p:cNvSpPr>
            <a:spLocks noGrp="1"/>
          </p:cNvSpPr>
          <p:nvPr>
            <p:ph type="sldNum" sz="quarter" idx="12"/>
          </p:nvPr>
        </p:nvSpPr>
        <p:spPr/>
        <p:txBody>
          <a:bodyPr/>
          <a:lstStyle/>
          <a:p>
            <a:fld id="{EAC88758-B14F-C642-9C0E-27AB4CA082BC}" type="slidenum">
              <a:rPr lang="nb-NO" smtClean="0"/>
              <a:t>16</a:t>
            </a:fld>
            <a:endParaRPr lang="nb-NO"/>
          </a:p>
        </p:txBody>
      </p:sp>
    </p:spTree>
    <p:extLst>
      <p:ext uri="{BB962C8B-B14F-4D97-AF65-F5344CB8AC3E}">
        <p14:creationId xmlns:p14="http://schemas.microsoft.com/office/powerpoint/2010/main" val="26470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4EA2A2-AD3E-F242-A046-94ED22A42C4A}"/>
              </a:ext>
            </a:extLst>
          </p:cNvPr>
          <p:cNvSpPr>
            <a:spLocks noGrp="1"/>
          </p:cNvSpPr>
          <p:nvPr>
            <p:ph type="title"/>
          </p:nvPr>
        </p:nvSpPr>
        <p:spPr/>
        <p:txBody>
          <a:bodyPr/>
          <a:lstStyle/>
          <a:p>
            <a:r>
              <a:rPr lang="nb-NO" dirty="0"/>
              <a:t>20 tiltak</a:t>
            </a:r>
          </a:p>
        </p:txBody>
      </p:sp>
      <p:sp>
        <p:nvSpPr>
          <p:cNvPr id="3" name="Plassholder for innhold 2">
            <a:extLst>
              <a:ext uri="{FF2B5EF4-FFF2-40B4-BE49-F238E27FC236}">
                <a16:creationId xmlns:a16="http://schemas.microsoft.com/office/drawing/2014/main" id="{0002FCE8-2737-0944-B96F-BAC5C0F138A2}"/>
              </a:ext>
            </a:extLst>
          </p:cNvPr>
          <p:cNvSpPr>
            <a:spLocks noGrp="1"/>
          </p:cNvSpPr>
          <p:nvPr>
            <p:ph sz="half" idx="1"/>
          </p:nvPr>
        </p:nvSpPr>
        <p:spPr/>
        <p:txBody>
          <a:bodyPr>
            <a:normAutofit/>
          </a:bodyPr>
          <a:lstStyle/>
          <a:p>
            <a:pPr marL="514350" indent="-514350">
              <a:buFont typeface="+mj-lt"/>
              <a:buAutoNum type="arabicPeriod"/>
            </a:pPr>
            <a:r>
              <a:rPr lang="nb-NO" sz="2000" dirty="0"/>
              <a:t>Merket for bærekraftig reisemål</a:t>
            </a:r>
          </a:p>
          <a:p>
            <a:pPr marL="514350" indent="-514350">
              <a:buFont typeface="+mj-lt"/>
              <a:buAutoNum type="arabicPeriod"/>
            </a:pPr>
            <a:r>
              <a:rPr lang="nb-NO" sz="2000" dirty="0"/>
              <a:t>Kragerø – Nye sesonger</a:t>
            </a:r>
          </a:p>
          <a:p>
            <a:pPr marL="514350" indent="-514350">
              <a:buFont typeface="+mj-lt"/>
              <a:buAutoNum type="arabicPeriod"/>
            </a:pPr>
            <a:r>
              <a:rPr lang="nb-NO" sz="2000" dirty="0"/>
              <a:t>Flere tilbud i sommersesongen</a:t>
            </a:r>
          </a:p>
          <a:p>
            <a:pPr marL="514350" indent="-514350">
              <a:buFont typeface="+mj-lt"/>
              <a:buAutoNum type="arabicPeriod"/>
            </a:pPr>
            <a:r>
              <a:rPr lang="nb-NO" sz="2000" dirty="0"/>
              <a:t>Digital strategi</a:t>
            </a:r>
          </a:p>
          <a:p>
            <a:pPr marL="514350" indent="-514350">
              <a:buFont typeface="+mj-lt"/>
              <a:buAutoNum type="arabicPeriod"/>
            </a:pPr>
            <a:r>
              <a:rPr lang="nb-NO" sz="2000" dirty="0"/>
              <a:t>Kragerø Vert</a:t>
            </a:r>
          </a:p>
          <a:p>
            <a:pPr marL="514350" indent="-514350">
              <a:buFont typeface="+mj-lt"/>
              <a:buAutoNum type="arabicPeriod"/>
            </a:pPr>
            <a:r>
              <a:rPr lang="nb-NO" sz="2000" dirty="0"/>
              <a:t>Kompetanseutvikling</a:t>
            </a:r>
          </a:p>
          <a:p>
            <a:pPr marL="514350" indent="-514350">
              <a:buFont typeface="+mj-lt"/>
              <a:buAutoNum type="arabicPeriod"/>
            </a:pPr>
            <a:r>
              <a:rPr lang="nb-NO" sz="2000" dirty="0"/>
              <a:t>Ny visuell profil</a:t>
            </a:r>
          </a:p>
          <a:p>
            <a:pPr marL="514350" indent="-514350">
              <a:buFont typeface="+mj-lt"/>
              <a:buAutoNum type="arabicPeriod"/>
            </a:pPr>
            <a:r>
              <a:rPr lang="nb-NO" sz="2000" dirty="0" err="1"/>
              <a:t>ExpoDeutschland</a:t>
            </a:r>
            <a:endParaRPr lang="nb-NO" sz="2000" dirty="0"/>
          </a:p>
          <a:p>
            <a:pPr marL="514350" indent="-514350">
              <a:buFont typeface="+mj-lt"/>
              <a:buAutoNum type="arabicPeriod"/>
            </a:pPr>
            <a:r>
              <a:rPr lang="nb-NO" sz="2000" dirty="0"/>
              <a:t>Hyttebrukerne – vårt nærmeste marked</a:t>
            </a:r>
          </a:p>
          <a:p>
            <a:pPr marL="514350" indent="-514350">
              <a:buFont typeface="+mj-lt"/>
              <a:buAutoNum type="arabicPeriod"/>
            </a:pPr>
            <a:r>
              <a:rPr lang="nb-NO" sz="2000" dirty="0"/>
              <a:t>Verdiskaping og ringvirkningsanalyse</a:t>
            </a:r>
          </a:p>
        </p:txBody>
      </p:sp>
      <p:sp>
        <p:nvSpPr>
          <p:cNvPr id="4" name="Plassholder for innhold 3">
            <a:extLst>
              <a:ext uri="{FF2B5EF4-FFF2-40B4-BE49-F238E27FC236}">
                <a16:creationId xmlns:a16="http://schemas.microsoft.com/office/drawing/2014/main" id="{E15902DA-9CEC-E047-ACFB-7B19E79308F8}"/>
              </a:ext>
            </a:extLst>
          </p:cNvPr>
          <p:cNvSpPr>
            <a:spLocks noGrp="1"/>
          </p:cNvSpPr>
          <p:nvPr>
            <p:ph sz="half" idx="2"/>
          </p:nvPr>
        </p:nvSpPr>
        <p:spPr/>
        <p:txBody>
          <a:bodyPr>
            <a:normAutofit/>
          </a:bodyPr>
          <a:lstStyle/>
          <a:p>
            <a:pPr marL="514350" indent="-514350">
              <a:buFont typeface="+mj-lt"/>
              <a:buAutoNum type="arabicPeriod" startAt="11"/>
            </a:pPr>
            <a:r>
              <a:rPr lang="nb-NO" sz="2000" dirty="0" err="1"/>
              <a:t>OpplevelsesArena</a:t>
            </a:r>
            <a:r>
              <a:rPr lang="nb-NO" sz="2000" dirty="0"/>
              <a:t> Kragerø</a:t>
            </a:r>
          </a:p>
          <a:p>
            <a:pPr marL="514350" indent="-514350">
              <a:buFont typeface="+mj-lt"/>
              <a:buAutoNum type="arabicPeriod" startAt="11"/>
            </a:pPr>
            <a:r>
              <a:rPr lang="nb-NO" sz="2000" dirty="0"/>
              <a:t>Studietur</a:t>
            </a:r>
          </a:p>
          <a:p>
            <a:pPr marL="514350" indent="-514350">
              <a:buFont typeface="+mj-lt"/>
              <a:buAutoNum type="arabicPeriod" startAt="11"/>
            </a:pPr>
            <a:r>
              <a:rPr lang="nb-NO" sz="2000" dirty="0"/>
              <a:t>Selge Kragerø i Kragerø</a:t>
            </a:r>
          </a:p>
          <a:p>
            <a:pPr marL="514350" indent="-514350">
              <a:buFont typeface="+mj-lt"/>
              <a:buAutoNum type="arabicPeriod" startAt="11"/>
            </a:pPr>
            <a:r>
              <a:rPr lang="nb-NO" sz="2000" dirty="0"/>
              <a:t>Norwegian Travel Workshop</a:t>
            </a:r>
          </a:p>
          <a:p>
            <a:pPr marL="514350" indent="-514350">
              <a:buFont typeface="+mj-lt"/>
              <a:buAutoNum type="arabicPeriod" startAt="11"/>
            </a:pPr>
            <a:r>
              <a:rPr lang="nb-NO" sz="2000" dirty="0" err="1"/>
              <a:t>Visitkragero.no</a:t>
            </a:r>
            <a:endParaRPr lang="nb-NO" sz="2000" dirty="0"/>
          </a:p>
          <a:p>
            <a:pPr marL="514350" indent="-514350">
              <a:buFont typeface="+mj-lt"/>
              <a:buAutoNum type="arabicPeriod" startAt="11"/>
            </a:pPr>
            <a:r>
              <a:rPr lang="nb-NO" sz="2000" dirty="0"/>
              <a:t>Folkemøter</a:t>
            </a:r>
          </a:p>
          <a:p>
            <a:pPr marL="514350" indent="-514350">
              <a:buFont typeface="+mj-lt"/>
              <a:buAutoNum type="arabicPeriod" startAt="11"/>
            </a:pPr>
            <a:r>
              <a:rPr lang="nb-NO" sz="2000" dirty="0"/>
              <a:t>Samarbeid «Skjærgård»</a:t>
            </a:r>
          </a:p>
          <a:p>
            <a:pPr marL="514350" indent="-514350">
              <a:buFont typeface="+mj-lt"/>
              <a:buAutoNum type="arabicPeriod" startAt="11"/>
            </a:pPr>
            <a:r>
              <a:rPr lang="nb-NO" sz="2000" dirty="0"/>
              <a:t>PR-strategi</a:t>
            </a:r>
          </a:p>
          <a:p>
            <a:pPr marL="514350" indent="-514350">
              <a:buFont typeface="+mj-lt"/>
              <a:buAutoNum type="arabicPeriod" startAt="11"/>
            </a:pPr>
            <a:r>
              <a:rPr lang="nb-NO" sz="2000" dirty="0"/>
              <a:t>Allianse utvikling</a:t>
            </a:r>
          </a:p>
          <a:p>
            <a:pPr marL="514350" indent="-514350">
              <a:buFont typeface="+mj-lt"/>
              <a:buAutoNum type="arabicPeriod" startAt="11"/>
            </a:pPr>
            <a:r>
              <a:rPr lang="nb-NO" sz="2000" dirty="0"/>
              <a:t>Cruise – i små porsjoner</a:t>
            </a:r>
          </a:p>
        </p:txBody>
      </p:sp>
    </p:spTree>
    <p:extLst>
      <p:ext uri="{BB962C8B-B14F-4D97-AF65-F5344CB8AC3E}">
        <p14:creationId xmlns:p14="http://schemas.microsoft.com/office/powerpoint/2010/main" val="152130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4">
            <a:extLst>
              <a:ext uri="{FF2B5EF4-FFF2-40B4-BE49-F238E27FC236}">
                <a16:creationId xmlns:a16="http://schemas.microsoft.com/office/drawing/2014/main" id="{9303EBF1-F912-8240-9606-4780B92DCB3D}"/>
              </a:ext>
            </a:extLst>
          </p:cNvPr>
          <p:cNvSpPr>
            <a:spLocks noGrp="1"/>
          </p:cNvSpPr>
          <p:nvPr>
            <p:ph type="subTitle" idx="1"/>
          </p:nvPr>
        </p:nvSpPr>
        <p:spPr>
          <a:xfrm>
            <a:off x="347731" y="145864"/>
            <a:ext cx="3754932" cy="274922"/>
          </a:xfrm>
        </p:spPr>
        <p:txBody>
          <a:bodyPr>
            <a:normAutofit/>
          </a:bodyPr>
          <a:lstStyle/>
          <a:p>
            <a:r>
              <a:rPr lang="nb-NO" sz="1200" b="1" dirty="0"/>
              <a:t> Tiltaksplan 2020-23</a:t>
            </a:r>
          </a:p>
        </p:txBody>
      </p:sp>
      <p:sp>
        <p:nvSpPr>
          <p:cNvPr id="4" name="Plassholder for lysbildenummer 3">
            <a:extLst>
              <a:ext uri="{FF2B5EF4-FFF2-40B4-BE49-F238E27FC236}">
                <a16:creationId xmlns:a16="http://schemas.microsoft.com/office/drawing/2014/main" id="{F13DF1A5-0CA4-BC4A-B283-30AF940568D9}"/>
              </a:ext>
            </a:extLst>
          </p:cNvPr>
          <p:cNvSpPr>
            <a:spLocks noGrp="1"/>
          </p:cNvSpPr>
          <p:nvPr>
            <p:ph type="sldNum" sz="quarter" idx="12"/>
          </p:nvPr>
        </p:nvSpPr>
        <p:spPr/>
        <p:txBody>
          <a:bodyPr/>
          <a:lstStyle/>
          <a:p>
            <a:fld id="{EAC88758-B14F-C642-9C0E-27AB4CA082BC}" type="slidenum">
              <a:rPr lang="nb-NO" smtClean="0"/>
              <a:t>18</a:t>
            </a:fld>
            <a:endParaRPr lang="nb-NO"/>
          </a:p>
        </p:txBody>
      </p:sp>
      <p:graphicFrame>
        <p:nvGraphicFramePr>
          <p:cNvPr id="7" name="Tabell 6">
            <a:extLst>
              <a:ext uri="{FF2B5EF4-FFF2-40B4-BE49-F238E27FC236}">
                <a16:creationId xmlns:a16="http://schemas.microsoft.com/office/drawing/2014/main" id="{56398A90-9118-C349-851A-C4F8F177B48C}"/>
              </a:ext>
            </a:extLst>
          </p:cNvPr>
          <p:cNvGraphicFramePr>
            <a:graphicFrameLocks noGrp="1"/>
          </p:cNvGraphicFramePr>
          <p:nvPr>
            <p:extLst>
              <p:ext uri="{D42A27DB-BD31-4B8C-83A1-F6EECF244321}">
                <p14:modId xmlns:p14="http://schemas.microsoft.com/office/powerpoint/2010/main" val="2612870069"/>
              </p:ext>
            </p:extLst>
          </p:nvPr>
        </p:nvGraphicFramePr>
        <p:xfrm>
          <a:off x="347730" y="630654"/>
          <a:ext cx="11450260" cy="5730300"/>
        </p:xfrm>
        <a:graphic>
          <a:graphicData uri="http://schemas.openxmlformats.org/drawingml/2006/table">
            <a:tbl>
              <a:tblPr firstRow="1" bandRow="1">
                <a:tableStyleId>{8EC20E35-A176-4012-BC5E-935CFFF8708E}</a:tableStyleId>
              </a:tblPr>
              <a:tblGrid>
                <a:gridCol w="357787">
                  <a:extLst>
                    <a:ext uri="{9D8B030D-6E8A-4147-A177-3AD203B41FA5}">
                      <a16:colId xmlns:a16="http://schemas.microsoft.com/office/drawing/2014/main" val="3057409912"/>
                    </a:ext>
                  </a:extLst>
                </a:gridCol>
                <a:gridCol w="3351025">
                  <a:extLst>
                    <a:ext uri="{9D8B030D-6E8A-4147-A177-3AD203B41FA5}">
                      <a16:colId xmlns:a16="http://schemas.microsoft.com/office/drawing/2014/main" val="3531341245"/>
                    </a:ext>
                  </a:extLst>
                </a:gridCol>
                <a:gridCol w="2734551">
                  <a:extLst>
                    <a:ext uri="{9D8B030D-6E8A-4147-A177-3AD203B41FA5}">
                      <a16:colId xmlns:a16="http://schemas.microsoft.com/office/drawing/2014/main" val="101163500"/>
                    </a:ext>
                  </a:extLst>
                </a:gridCol>
                <a:gridCol w="2810107">
                  <a:extLst>
                    <a:ext uri="{9D8B030D-6E8A-4147-A177-3AD203B41FA5}">
                      <a16:colId xmlns:a16="http://schemas.microsoft.com/office/drawing/2014/main" val="3861929062"/>
                    </a:ext>
                  </a:extLst>
                </a:gridCol>
                <a:gridCol w="1070517">
                  <a:extLst>
                    <a:ext uri="{9D8B030D-6E8A-4147-A177-3AD203B41FA5}">
                      <a16:colId xmlns:a16="http://schemas.microsoft.com/office/drawing/2014/main" val="2415946623"/>
                    </a:ext>
                  </a:extLst>
                </a:gridCol>
                <a:gridCol w="1126273">
                  <a:extLst>
                    <a:ext uri="{9D8B030D-6E8A-4147-A177-3AD203B41FA5}">
                      <a16:colId xmlns:a16="http://schemas.microsoft.com/office/drawing/2014/main" val="3653745849"/>
                    </a:ext>
                  </a:extLst>
                </a:gridCol>
              </a:tblGrid>
              <a:tr h="243900">
                <a:tc>
                  <a:txBody>
                    <a:bodyPr/>
                    <a:lstStyle/>
                    <a:p>
                      <a:pPr algn="ctr"/>
                      <a:r>
                        <a:rPr lang="nb-NO" sz="1000" dirty="0" err="1"/>
                        <a:t>Nr</a:t>
                      </a:r>
                      <a:endParaRPr lang="nb-NO" sz="1000" dirty="0"/>
                    </a:p>
                  </a:txBody>
                  <a:tcPr/>
                </a:tc>
                <a:tc>
                  <a:txBody>
                    <a:bodyPr/>
                    <a:lstStyle/>
                    <a:p>
                      <a:pPr algn="just"/>
                      <a:r>
                        <a:rPr lang="nb-NO" sz="1000" dirty="0"/>
                        <a:t>Beskrivelse av tiltak</a:t>
                      </a:r>
                    </a:p>
                  </a:txBody>
                  <a:tcPr/>
                </a:tc>
                <a:tc>
                  <a:txBody>
                    <a:bodyPr/>
                    <a:lstStyle/>
                    <a:p>
                      <a:pPr algn="just"/>
                      <a:r>
                        <a:rPr lang="nb-NO" sz="1000" dirty="0"/>
                        <a:t>Effekt</a:t>
                      </a:r>
                    </a:p>
                  </a:txBody>
                  <a:tcPr/>
                </a:tc>
                <a:tc>
                  <a:txBody>
                    <a:bodyPr/>
                    <a:lstStyle/>
                    <a:p>
                      <a:r>
                        <a:rPr lang="nb-NO" sz="1000" dirty="0"/>
                        <a:t>Indikatorer</a:t>
                      </a:r>
                    </a:p>
                  </a:txBody>
                  <a:tcPr/>
                </a:tc>
                <a:tc>
                  <a:txBody>
                    <a:bodyPr/>
                    <a:lstStyle/>
                    <a:p>
                      <a:r>
                        <a:rPr lang="nb-NO" sz="1000" dirty="0"/>
                        <a:t>Kostnad</a:t>
                      </a:r>
                    </a:p>
                  </a:txBody>
                  <a:tcPr/>
                </a:tc>
                <a:tc>
                  <a:txBody>
                    <a:bodyPr/>
                    <a:lstStyle/>
                    <a:p>
                      <a:r>
                        <a:rPr lang="nb-NO" sz="1000" dirty="0"/>
                        <a:t>Ansvarlig</a:t>
                      </a:r>
                    </a:p>
                  </a:txBody>
                  <a:tcPr/>
                </a:tc>
                <a:extLst>
                  <a:ext uri="{0D108BD9-81ED-4DB2-BD59-A6C34878D82A}">
                    <a16:rowId xmlns:a16="http://schemas.microsoft.com/office/drawing/2014/main" val="1750667586"/>
                  </a:ext>
                </a:extLst>
              </a:tr>
              <a:tr h="243900">
                <a:tc>
                  <a:txBody>
                    <a:bodyPr/>
                    <a:lstStyle/>
                    <a:p>
                      <a:pPr algn="ctr"/>
                      <a:r>
                        <a:rPr lang="nb-NO" sz="1000" dirty="0"/>
                        <a:t>1</a:t>
                      </a:r>
                    </a:p>
                  </a:txBody>
                  <a:tcPr/>
                </a:tc>
                <a:tc>
                  <a:txBody>
                    <a:bodyPr/>
                    <a:lstStyle/>
                    <a:p>
                      <a:pPr algn="just"/>
                      <a:r>
                        <a:rPr lang="nb-NO" sz="1000" b="1" dirty="0"/>
                        <a:t>Kvalifisere Kragerø for «Merket for Bærekraftige reisemål» </a:t>
                      </a:r>
                      <a:r>
                        <a:rPr lang="nb-NO" sz="1000" dirty="0"/>
                        <a:t>Ordningen administreres av Innovasjon Norge, 15 norske reisemål har kvalifisert seg for merket, 31 nye er i gang med prosessen. Merket et evaluert med positive tilbake-meldinger på prosess og resultat. Lokal prosjektleder og ekstern veileder inngår i kostnadsgrunnlaget</a:t>
                      </a:r>
                    </a:p>
                  </a:txBody>
                  <a:tcPr/>
                </a:tc>
                <a:tc>
                  <a:txBody>
                    <a:bodyPr/>
                    <a:lstStyle/>
                    <a:p>
                      <a:pPr algn="just"/>
                      <a:r>
                        <a:rPr lang="nb-NO" sz="1000" dirty="0"/>
                        <a:t>Bærekraftig reisemålsutvikling i Kragerø som omfatter både næringsliv og kommunen. Denne skal sørge for at miljødimensjonen, sosiale- og økonomiske forhold ivaretas i et langsiktig perspektiv. Bærekraftig utvikling kan utvikles til å bli et konkurransefortrinn</a:t>
                      </a:r>
                    </a:p>
                  </a:txBody>
                  <a:tcPr/>
                </a:tc>
                <a:tc>
                  <a:txBody>
                    <a:bodyPr/>
                    <a:lstStyle/>
                    <a:p>
                      <a:r>
                        <a:rPr lang="nb-NO" sz="1000" dirty="0"/>
                        <a:t>A: Avklaring vilje –evne (innen 1.3.20)</a:t>
                      </a:r>
                    </a:p>
                    <a:p>
                      <a:r>
                        <a:rPr lang="nb-NO" sz="1000" dirty="0"/>
                        <a:t>B: Forankring og handlingsplan (innen 1.10.20)</a:t>
                      </a:r>
                    </a:p>
                    <a:p>
                      <a:r>
                        <a:rPr lang="nb-NO" sz="1000" dirty="0"/>
                        <a:t>C: Gjennomføring og måling (innen 1.6.22)</a:t>
                      </a:r>
                    </a:p>
                    <a:p>
                      <a:r>
                        <a:rPr lang="nb-NO" sz="1000" dirty="0"/>
                        <a:t>D: Årlige indikatorer (løpende)</a:t>
                      </a:r>
                    </a:p>
                    <a:p>
                      <a:r>
                        <a:rPr lang="nb-NO" sz="1000" dirty="0"/>
                        <a:t>E: Remerking (hvert 3. år)</a:t>
                      </a:r>
                    </a:p>
                  </a:txBody>
                  <a:tcPr/>
                </a:tc>
                <a:tc>
                  <a:txBody>
                    <a:bodyPr/>
                    <a:lstStyle/>
                    <a:p>
                      <a:r>
                        <a:rPr lang="nb-NO" sz="1000" dirty="0"/>
                        <a:t>Kr 425 000 i 2020, kr 650 000 per år i 2021-22</a:t>
                      </a:r>
                    </a:p>
                  </a:txBody>
                  <a:tcPr/>
                </a:tc>
                <a:tc>
                  <a:txBody>
                    <a:bodyPr/>
                    <a:lstStyle/>
                    <a:p>
                      <a:r>
                        <a:rPr lang="nb-NO" sz="1000" dirty="0"/>
                        <a:t>Ny felles ressurs</a:t>
                      </a:r>
                    </a:p>
                  </a:txBody>
                  <a:tcPr/>
                </a:tc>
                <a:extLst>
                  <a:ext uri="{0D108BD9-81ED-4DB2-BD59-A6C34878D82A}">
                    <a16:rowId xmlns:a16="http://schemas.microsoft.com/office/drawing/2014/main" val="71779669"/>
                  </a:ext>
                </a:extLst>
              </a:tr>
              <a:tr h="243900">
                <a:tc>
                  <a:txBody>
                    <a:bodyPr/>
                    <a:lstStyle/>
                    <a:p>
                      <a:pPr algn="ctr"/>
                      <a:r>
                        <a:rPr lang="nb-NO" sz="1000" dirty="0"/>
                        <a:t>2</a:t>
                      </a:r>
                    </a:p>
                  </a:txBody>
                  <a:tcPr/>
                </a:tc>
                <a:tc>
                  <a:txBody>
                    <a:bodyPr/>
                    <a:lstStyle/>
                    <a:p>
                      <a:pPr algn="just"/>
                      <a:r>
                        <a:rPr lang="nb-NO" sz="1000" b="1" dirty="0"/>
                        <a:t>Opplevelsesprogrammet «Kragerø nye sesonger»</a:t>
                      </a:r>
                    </a:p>
                    <a:p>
                      <a:pPr algn="just"/>
                      <a:r>
                        <a:rPr lang="nb-NO" sz="1000" dirty="0"/>
                        <a:t>Produktutvikling av kulturtilbud i høstperioden, infrastrukturanalyse og bruk av metodikken «RISS» i utvikling av nye opplevelser. Kundereisen viktig verktøy. Arbeidet ledes av ny felles ressurs, arbeidsgruppe bestående av næring, kommune og Visit Telemark. Tiltaket omfatter ved siden av utvikling av nye opplevelser også markedsføring, distribusjon og salg</a:t>
                      </a:r>
                    </a:p>
                  </a:txBody>
                  <a:tcPr/>
                </a:tc>
                <a:tc>
                  <a:txBody>
                    <a:bodyPr/>
                    <a:lstStyle/>
                    <a:p>
                      <a:pPr algn="just"/>
                      <a:r>
                        <a:rPr lang="nb-NO" sz="1000" dirty="0"/>
                        <a:t>Etablere høsten (</a:t>
                      </a:r>
                      <a:r>
                        <a:rPr lang="nb-NO" sz="1000" dirty="0" err="1"/>
                        <a:t>sep-okt</a:t>
                      </a:r>
                      <a:r>
                        <a:rPr lang="nb-NO" sz="1000" dirty="0"/>
                        <a:t>) som en lønnsom periode med 20 nye sentrale opplevelsestilbud/arrangementer basert på produkt-konseptet «Munch og kunstnerne». Utvidet markedet til også å omfatte norske og tyske kulturinteresserte turister, samt hyttebrukere som besøker Kragerø også om høsten</a:t>
                      </a:r>
                    </a:p>
                  </a:txBody>
                  <a:tcPr/>
                </a:tc>
                <a:tc>
                  <a:txBody>
                    <a:bodyPr/>
                    <a:lstStyle/>
                    <a:p>
                      <a:r>
                        <a:rPr lang="nb-NO" sz="1000" dirty="0"/>
                        <a:t>A: Prosjekt etablert innen 10.2.20</a:t>
                      </a:r>
                    </a:p>
                    <a:p>
                      <a:r>
                        <a:rPr lang="nb-NO" sz="1000" dirty="0"/>
                        <a:t>B: Finansiering avklart per 10.2.20</a:t>
                      </a:r>
                    </a:p>
                    <a:p>
                      <a:r>
                        <a:rPr lang="nb-NO" sz="1000" dirty="0"/>
                        <a:t>C: RISS, kartlegging og </a:t>
                      </a:r>
                      <a:r>
                        <a:rPr lang="nb-NO" sz="1000" dirty="0" err="1"/>
                        <a:t>Inno</a:t>
                      </a:r>
                      <a:r>
                        <a:rPr lang="nb-NO" sz="1000" dirty="0"/>
                        <a:t> Camps 1.4.21</a:t>
                      </a:r>
                    </a:p>
                    <a:p>
                      <a:r>
                        <a:rPr lang="nb-NO" sz="1000" dirty="0"/>
                        <a:t>D: Test av nye opplevelser 20.10.21</a:t>
                      </a:r>
                    </a:p>
                    <a:p>
                      <a:r>
                        <a:rPr lang="nb-NO" sz="1000" dirty="0"/>
                        <a:t>E: Markedsføring og salg fra 1.6.22</a:t>
                      </a:r>
                    </a:p>
                    <a:p>
                      <a:r>
                        <a:rPr lang="nb-NO" sz="1000" dirty="0"/>
                        <a:t>F: 400 gjester høst 2022</a:t>
                      </a:r>
                    </a:p>
                    <a:p>
                      <a:r>
                        <a:rPr lang="nb-NO" sz="1000" dirty="0"/>
                        <a:t>G: 900 gjester høst 2023, 60 % benytter hotell</a:t>
                      </a:r>
                    </a:p>
                    <a:p>
                      <a:endParaRPr lang="nb-NO" sz="1000" dirty="0"/>
                    </a:p>
                  </a:txBody>
                  <a:tcPr/>
                </a:tc>
                <a:tc>
                  <a:txBody>
                    <a:bodyPr/>
                    <a:lstStyle/>
                    <a:p>
                      <a:r>
                        <a:rPr lang="nb-NO" sz="1000" dirty="0"/>
                        <a:t>Kr 200 000 per år i 2020-21-22</a:t>
                      </a:r>
                    </a:p>
                  </a:txBody>
                  <a:tcPr/>
                </a:tc>
                <a:tc>
                  <a:txBody>
                    <a:bodyPr/>
                    <a:lstStyle/>
                    <a:p>
                      <a:r>
                        <a:rPr lang="nb-NO" sz="1000" dirty="0"/>
                        <a:t>Ny felles ressurs</a:t>
                      </a:r>
                    </a:p>
                  </a:txBody>
                  <a:tcPr/>
                </a:tc>
                <a:extLst>
                  <a:ext uri="{0D108BD9-81ED-4DB2-BD59-A6C34878D82A}">
                    <a16:rowId xmlns:a16="http://schemas.microsoft.com/office/drawing/2014/main" val="3770807106"/>
                  </a:ext>
                </a:extLst>
              </a:tr>
              <a:tr h="243900">
                <a:tc>
                  <a:txBody>
                    <a:bodyPr/>
                    <a:lstStyle/>
                    <a:p>
                      <a:pPr algn="ctr"/>
                      <a:r>
                        <a:rPr lang="nb-NO" sz="1000" dirty="0"/>
                        <a:t>3</a:t>
                      </a:r>
                    </a:p>
                  </a:txBody>
                  <a:tcPr/>
                </a:tc>
                <a:tc>
                  <a:txBody>
                    <a:bodyPr/>
                    <a:lstStyle/>
                    <a:p>
                      <a:pPr algn="just"/>
                      <a:r>
                        <a:rPr lang="nb-NO" sz="1000" b="1" dirty="0"/>
                        <a:t>Utvikling og salg av flere tilbud i sommersesongen </a:t>
                      </a:r>
                    </a:p>
                    <a:p>
                      <a:pPr algn="just"/>
                      <a:r>
                        <a:rPr lang="nb-NO" sz="1000" dirty="0"/>
                        <a:t>Tilbud som er uavhengig av vær, naturbaserte aktiviteter og kulturarrangementer utvikles for sommergjestene og hytte- brukerne. Ansvaret ligger hos tilbyderne, prosjektet koordineres av felles ressurs. Eksponering på nett og markedsføring av tilbudene viktig innhold i tiltaket</a:t>
                      </a:r>
                    </a:p>
                  </a:txBody>
                  <a:tcPr/>
                </a:tc>
                <a:tc>
                  <a:txBody>
                    <a:bodyPr/>
                    <a:lstStyle/>
                    <a:p>
                      <a:pPr algn="just"/>
                      <a:r>
                        <a:rPr lang="nb-NO" sz="1000" dirty="0"/>
                        <a:t>Økt omsetning i sommersesongen og utvikling av tilbud som gjør det rikere å bo og være på besøk i Kragerø om sommeren. Forlenget oppholdstid for de som bor på kommersielle anlegg, økt tilfredshet og styrket omdømme ved at det «skjer noe» i Kragerø sommerstid.</a:t>
                      </a:r>
                    </a:p>
                  </a:txBody>
                  <a:tcPr/>
                </a:tc>
                <a:tc>
                  <a:txBody>
                    <a:bodyPr/>
                    <a:lstStyle/>
                    <a:p>
                      <a:r>
                        <a:rPr lang="nb-NO" sz="1000" dirty="0"/>
                        <a:t>A: Prosjekt etablert innen 10.1.20</a:t>
                      </a:r>
                    </a:p>
                    <a:p>
                      <a:r>
                        <a:rPr lang="nb-NO" sz="1000" dirty="0"/>
                        <a:t>B: Prosjektgruppe etablert med bedrifter 10.2.20</a:t>
                      </a:r>
                    </a:p>
                    <a:p>
                      <a:r>
                        <a:rPr lang="nb-NO" sz="1000" dirty="0"/>
                        <a:t>C: Produkter utviklet og testet påsken 2020</a:t>
                      </a:r>
                    </a:p>
                    <a:p>
                      <a:r>
                        <a:rPr lang="nb-NO" sz="1000" dirty="0"/>
                        <a:t>D: Markedsføring mot hyttebrukere påske 2020</a:t>
                      </a:r>
                    </a:p>
                    <a:p>
                      <a:r>
                        <a:rPr lang="nb-NO" sz="1000" dirty="0"/>
                        <a:t>E: Salg sommer 2020</a:t>
                      </a:r>
                    </a:p>
                    <a:p>
                      <a:r>
                        <a:rPr lang="nb-NO" sz="1000" dirty="0"/>
                        <a:t>F: Omsetning sommer 2020 lik 2 mill kr</a:t>
                      </a:r>
                    </a:p>
                    <a:p>
                      <a:r>
                        <a:rPr lang="nb-NO" sz="1000" dirty="0"/>
                        <a:t>G: Omsetning sommer 2022 lik 5 mill kr</a:t>
                      </a:r>
                    </a:p>
                  </a:txBody>
                  <a:tcPr/>
                </a:tc>
                <a:tc>
                  <a:txBody>
                    <a:bodyPr/>
                    <a:lstStyle/>
                    <a:p>
                      <a:r>
                        <a:rPr lang="nb-NO" sz="1000" dirty="0"/>
                        <a:t>Kr 50 000 til markedsføring per sommer sesong</a:t>
                      </a:r>
                    </a:p>
                  </a:txBody>
                  <a:tcPr/>
                </a:tc>
                <a:tc>
                  <a:txBody>
                    <a:bodyPr/>
                    <a:lstStyle/>
                    <a:p>
                      <a:r>
                        <a:rPr lang="nb-NO" sz="1000" dirty="0"/>
                        <a:t>Aktørene ved en sentral bedrift</a:t>
                      </a:r>
                    </a:p>
                    <a:p>
                      <a:endParaRPr lang="nb-NO" sz="1000" dirty="0"/>
                    </a:p>
                    <a:p>
                      <a:r>
                        <a:rPr lang="nb-NO" sz="1000" dirty="0"/>
                        <a:t>Koordinert av felles ressurs</a:t>
                      </a:r>
                    </a:p>
                  </a:txBody>
                  <a:tcPr/>
                </a:tc>
                <a:extLst>
                  <a:ext uri="{0D108BD9-81ED-4DB2-BD59-A6C34878D82A}">
                    <a16:rowId xmlns:a16="http://schemas.microsoft.com/office/drawing/2014/main" val="818996196"/>
                  </a:ext>
                </a:extLst>
              </a:tr>
              <a:tr h="243900">
                <a:tc>
                  <a:txBody>
                    <a:bodyPr/>
                    <a:lstStyle/>
                    <a:p>
                      <a:pPr algn="ctr"/>
                      <a:r>
                        <a:rPr lang="nb-NO" sz="1000" dirty="0"/>
                        <a:t>4</a:t>
                      </a:r>
                    </a:p>
                  </a:txBody>
                  <a:tcPr/>
                </a:tc>
                <a:tc>
                  <a:txBody>
                    <a:bodyPr/>
                    <a:lstStyle/>
                    <a:p>
                      <a:pPr algn="just"/>
                      <a:r>
                        <a:rPr lang="nb-NO" sz="1000" b="1" dirty="0"/>
                        <a:t>Utvikling og implementering av digital strategi</a:t>
                      </a:r>
                    </a:p>
                    <a:p>
                      <a:pPr algn="just"/>
                      <a:r>
                        <a:rPr lang="nb-NO" sz="1000" dirty="0"/>
                        <a:t>Utvikle og implementere en digital strategi for Kragerø og de enkelte aktørene som tydeliggjør hvilke kanaler, innholdsproduksjon og budskap som skal benyttes i markedsføring og salg av produktene på destinasjonen</a:t>
                      </a:r>
                    </a:p>
                  </a:txBody>
                  <a:tcPr/>
                </a:tc>
                <a:tc>
                  <a:txBody>
                    <a:bodyPr/>
                    <a:lstStyle/>
                    <a:p>
                      <a:pPr algn="just"/>
                      <a:r>
                        <a:rPr lang="nb-NO" sz="1000" dirty="0"/>
                        <a:t>Den digitale strategien skal forenkle og gi bedre effekter av markedsføringsinnsatsen på digitale flater. Den sier hva en skal oppnå, hvilke kanaler og innhold som brukes for å nå målene. Den avklarer også hva som skal spores av indikatorer</a:t>
                      </a:r>
                    </a:p>
                  </a:txBody>
                  <a:tcPr/>
                </a:tc>
                <a:tc>
                  <a:txBody>
                    <a:bodyPr/>
                    <a:lstStyle/>
                    <a:p>
                      <a:r>
                        <a:rPr lang="nb-NO" sz="1000" dirty="0"/>
                        <a:t>A: Økt besøk og oppholdstid visitkragero.no</a:t>
                      </a:r>
                    </a:p>
                    <a:p>
                      <a:r>
                        <a:rPr lang="nb-NO" sz="1000" dirty="0"/>
                        <a:t>B: Styrket digitalt avtrykk</a:t>
                      </a:r>
                    </a:p>
                    <a:p>
                      <a:r>
                        <a:rPr lang="nb-NO" sz="1000" dirty="0"/>
                        <a:t>C: Produksjon av riktig innhold i kanalene</a:t>
                      </a:r>
                    </a:p>
                    <a:p>
                      <a:r>
                        <a:rPr lang="nb-NO" sz="1000" dirty="0"/>
                        <a:t>D: Søkemotoroptimalisering</a:t>
                      </a:r>
                    </a:p>
                  </a:txBody>
                  <a:tcPr/>
                </a:tc>
                <a:tc>
                  <a:txBody>
                    <a:bodyPr/>
                    <a:lstStyle/>
                    <a:p>
                      <a:r>
                        <a:rPr lang="nb-NO" sz="1000" dirty="0"/>
                        <a:t>Kr 25 000 til kjøp Google </a:t>
                      </a:r>
                      <a:r>
                        <a:rPr lang="nb-NO" sz="1000" dirty="0" err="1"/>
                        <a:t>Adwords</a:t>
                      </a:r>
                      <a:r>
                        <a:rPr lang="nb-NO" sz="1000" dirty="0"/>
                        <a:t> per år 2020-21-22</a:t>
                      </a:r>
                    </a:p>
                  </a:txBody>
                  <a:tcPr/>
                </a:tc>
                <a:tc>
                  <a:txBody>
                    <a:bodyPr/>
                    <a:lstStyle/>
                    <a:p>
                      <a:r>
                        <a:rPr lang="nb-NO" sz="1000" dirty="0"/>
                        <a:t>Ny felles ressurs</a:t>
                      </a:r>
                    </a:p>
                  </a:txBody>
                  <a:tcPr/>
                </a:tc>
                <a:extLst>
                  <a:ext uri="{0D108BD9-81ED-4DB2-BD59-A6C34878D82A}">
                    <a16:rowId xmlns:a16="http://schemas.microsoft.com/office/drawing/2014/main" val="3301560378"/>
                  </a:ext>
                </a:extLst>
              </a:tr>
              <a:tr h="243900">
                <a:tc>
                  <a:txBody>
                    <a:bodyPr/>
                    <a:lstStyle/>
                    <a:p>
                      <a:pPr algn="ctr"/>
                      <a:r>
                        <a:rPr lang="nb-NO" sz="1000" dirty="0"/>
                        <a:t>5</a:t>
                      </a:r>
                    </a:p>
                  </a:txBody>
                  <a:tcPr/>
                </a:tc>
                <a:tc>
                  <a:txBody>
                    <a:bodyPr/>
                    <a:lstStyle/>
                    <a:p>
                      <a:pPr algn="just"/>
                      <a:r>
                        <a:rPr lang="nb-NO" sz="1000" b="1" dirty="0"/>
                        <a:t>Kragerø-Vert</a:t>
                      </a:r>
                    </a:p>
                    <a:p>
                      <a:pPr algn="just"/>
                      <a:r>
                        <a:rPr lang="nb-NO" sz="1000" dirty="0"/>
                        <a:t>Opplæring av alle som har førstelinje-kontakt med gjestene. Produktkunnskap og generelle informasjon, også informasjon om arrangementer og  tilbud i Kragerø utenfor sommersesong. Årlig kick-off. Utvikling av kvalitetskrav aktørene stiller til hverandre for å etablere en destinasjons-kvalitet. Turist i egen by-opplegg gjennomføres hvert 3. år</a:t>
                      </a:r>
                    </a:p>
                  </a:txBody>
                  <a:tcPr/>
                </a:tc>
                <a:tc>
                  <a:txBody>
                    <a:bodyPr/>
                    <a:lstStyle/>
                    <a:p>
                      <a:pPr algn="just"/>
                      <a:r>
                        <a:rPr lang="nb-NO" sz="1000" dirty="0"/>
                        <a:t>Styrket og mer bevisst vertskapsfunksjon som gjøre at gjestene føler seg enda mer velkommen og øker forbruket i Kragerø. Mer-salg til sommergjester og økt besøk fra sommergjestene også i andre deler av året. Befolkningen skal bli kjent med alle aktiviteter og opplevelsestilbud i Kragerø</a:t>
                      </a:r>
                    </a:p>
                  </a:txBody>
                  <a:tcPr/>
                </a:tc>
                <a:tc>
                  <a:txBody>
                    <a:bodyPr/>
                    <a:lstStyle/>
                    <a:p>
                      <a:r>
                        <a:rPr lang="nb-NO" sz="1000" dirty="0"/>
                        <a:t>A: 80 deltakere på vertskapskurs</a:t>
                      </a:r>
                    </a:p>
                    <a:p>
                      <a:r>
                        <a:rPr lang="nb-NO" sz="1000" dirty="0"/>
                        <a:t>B: 150 deltakere på kick-</a:t>
                      </a:r>
                      <a:r>
                        <a:rPr lang="nb-NO" sz="1000" dirty="0" err="1"/>
                        <a:t>off</a:t>
                      </a:r>
                      <a:r>
                        <a:rPr lang="nb-NO" sz="1000" dirty="0"/>
                        <a:t> før sommer 2020</a:t>
                      </a:r>
                    </a:p>
                    <a:p>
                      <a:r>
                        <a:rPr lang="nb-NO" sz="1000" dirty="0"/>
                        <a:t>C: 30 deltakere på to «Turist i egen by» arr</a:t>
                      </a:r>
                    </a:p>
                    <a:p>
                      <a:r>
                        <a:rPr lang="nb-NO" sz="1000" dirty="0"/>
                        <a:t>D: </a:t>
                      </a:r>
                      <a:r>
                        <a:rPr lang="nb-NO" sz="1000" dirty="0" err="1"/>
                        <a:t>Impl</a:t>
                      </a:r>
                      <a:r>
                        <a:rPr lang="nb-NO" sz="1000" dirty="0"/>
                        <a:t> av kvalitetskrav til </a:t>
                      </a:r>
                      <a:r>
                        <a:rPr lang="nb-NO" sz="1000" dirty="0" err="1"/>
                        <a:t>bedr</a:t>
                      </a:r>
                      <a:r>
                        <a:rPr lang="nb-NO" sz="1000" dirty="0"/>
                        <a:t> innen 31.12.20</a:t>
                      </a:r>
                    </a:p>
                    <a:p>
                      <a:r>
                        <a:rPr lang="nb-NO" sz="1000" dirty="0"/>
                        <a:t>E: Mer-salg til sommergjester 2021 </a:t>
                      </a:r>
                    </a:p>
                  </a:txBody>
                  <a:tcPr/>
                </a:tc>
                <a:tc>
                  <a:txBody>
                    <a:bodyPr/>
                    <a:lstStyle/>
                    <a:p>
                      <a:r>
                        <a:rPr lang="nb-NO" sz="1000" dirty="0"/>
                        <a:t>Kr 135 000 i 2020, dernest kr 25 000 per år til Kick </a:t>
                      </a:r>
                      <a:r>
                        <a:rPr lang="nb-NO" sz="1000" dirty="0" err="1"/>
                        <a:t>Off</a:t>
                      </a:r>
                      <a:r>
                        <a:rPr lang="nb-NO" sz="1000" dirty="0"/>
                        <a:t> arr</a:t>
                      </a:r>
                    </a:p>
                  </a:txBody>
                  <a:tcPr/>
                </a:tc>
                <a:tc>
                  <a:txBody>
                    <a:bodyPr/>
                    <a:lstStyle/>
                    <a:p>
                      <a:r>
                        <a:rPr lang="nb-NO" sz="1000" dirty="0"/>
                        <a:t>Ny felles ressurs</a:t>
                      </a:r>
                    </a:p>
                  </a:txBody>
                  <a:tcPr/>
                </a:tc>
                <a:extLst>
                  <a:ext uri="{0D108BD9-81ED-4DB2-BD59-A6C34878D82A}">
                    <a16:rowId xmlns:a16="http://schemas.microsoft.com/office/drawing/2014/main" val="1424509988"/>
                  </a:ext>
                </a:extLst>
              </a:tr>
            </a:tbl>
          </a:graphicData>
        </a:graphic>
      </p:graphicFrame>
    </p:spTree>
    <p:extLst>
      <p:ext uri="{BB962C8B-B14F-4D97-AF65-F5344CB8AC3E}">
        <p14:creationId xmlns:p14="http://schemas.microsoft.com/office/powerpoint/2010/main" val="23105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F13DF1A5-0CA4-BC4A-B283-30AF940568D9}"/>
              </a:ext>
            </a:extLst>
          </p:cNvPr>
          <p:cNvSpPr>
            <a:spLocks noGrp="1"/>
          </p:cNvSpPr>
          <p:nvPr>
            <p:ph type="sldNum" sz="quarter" idx="12"/>
          </p:nvPr>
        </p:nvSpPr>
        <p:spPr/>
        <p:txBody>
          <a:bodyPr/>
          <a:lstStyle/>
          <a:p>
            <a:fld id="{EAC88758-B14F-C642-9C0E-27AB4CA082BC}" type="slidenum">
              <a:rPr lang="nb-NO" smtClean="0"/>
              <a:t>19</a:t>
            </a:fld>
            <a:endParaRPr lang="nb-NO"/>
          </a:p>
        </p:txBody>
      </p:sp>
      <p:graphicFrame>
        <p:nvGraphicFramePr>
          <p:cNvPr id="6" name="Tabell 5">
            <a:extLst>
              <a:ext uri="{FF2B5EF4-FFF2-40B4-BE49-F238E27FC236}">
                <a16:creationId xmlns:a16="http://schemas.microsoft.com/office/drawing/2014/main" id="{1506F0DC-165B-C741-93F1-6C742909DE98}"/>
              </a:ext>
            </a:extLst>
          </p:cNvPr>
          <p:cNvGraphicFramePr>
            <a:graphicFrameLocks noGrp="1"/>
          </p:cNvGraphicFramePr>
          <p:nvPr>
            <p:extLst>
              <p:ext uri="{D42A27DB-BD31-4B8C-83A1-F6EECF244321}">
                <p14:modId xmlns:p14="http://schemas.microsoft.com/office/powerpoint/2010/main" val="2641018826"/>
              </p:ext>
            </p:extLst>
          </p:nvPr>
        </p:nvGraphicFramePr>
        <p:xfrm>
          <a:off x="347730" y="630654"/>
          <a:ext cx="11450260" cy="5577900"/>
        </p:xfrm>
        <a:graphic>
          <a:graphicData uri="http://schemas.openxmlformats.org/drawingml/2006/table">
            <a:tbl>
              <a:tblPr firstRow="1" bandRow="1">
                <a:tableStyleId>{8EC20E35-A176-4012-BC5E-935CFFF8708E}</a:tableStyleId>
              </a:tblPr>
              <a:tblGrid>
                <a:gridCol w="357787">
                  <a:extLst>
                    <a:ext uri="{9D8B030D-6E8A-4147-A177-3AD203B41FA5}">
                      <a16:colId xmlns:a16="http://schemas.microsoft.com/office/drawing/2014/main" val="3057409912"/>
                    </a:ext>
                  </a:extLst>
                </a:gridCol>
                <a:gridCol w="3351025">
                  <a:extLst>
                    <a:ext uri="{9D8B030D-6E8A-4147-A177-3AD203B41FA5}">
                      <a16:colId xmlns:a16="http://schemas.microsoft.com/office/drawing/2014/main" val="3531341245"/>
                    </a:ext>
                  </a:extLst>
                </a:gridCol>
                <a:gridCol w="2734551">
                  <a:extLst>
                    <a:ext uri="{9D8B030D-6E8A-4147-A177-3AD203B41FA5}">
                      <a16:colId xmlns:a16="http://schemas.microsoft.com/office/drawing/2014/main" val="101163500"/>
                    </a:ext>
                  </a:extLst>
                </a:gridCol>
                <a:gridCol w="2810107">
                  <a:extLst>
                    <a:ext uri="{9D8B030D-6E8A-4147-A177-3AD203B41FA5}">
                      <a16:colId xmlns:a16="http://schemas.microsoft.com/office/drawing/2014/main" val="3861929062"/>
                    </a:ext>
                  </a:extLst>
                </a:gridCol>
                <a:gridCol w="1070517">
                  <a:extLst>
                    <a:ext uri="{9D8B030D-6E8A-4147-A177-3AD203B41FA5}">
                      <a16:colId xmlns:a16="http://schemas.microsoft.com/office/drawing/2014/main" val="2415946623"/>
                    </a:ext>
                  </a:extLst>
                </a:gridCol>
                <a:gridCol w="1126273">
                  <a:extLst>
                    <a:ext uri="{9D8B030D-6E8A-4147-A177-3AD203B41FA5}">
                      <a16:colId xmlns:a16="http://schemas.microsoft.com/office/drawing/2014/main" val="3653745849"/>
                    </a:ext>
                  </a:extLst>
                </a:gridCol>
              </a:tblGrid>
              <a:tr h="243900">
                <a:tc>
                  <a:txBody>
                    <a:bodyPr/>
                    <a:lstStyle/>
                    <a:p>
                      <a:pPr algn="ctr"/>
                      <a:r>
                        <a:rPr lang="nb-NO" sz="1000" dirty="0" err="1"/>
                        <a:t>Nr</a:t>
                      </a:r>
                      <a:endParaRPr lang="nb-NO" sz="1000" dirty="0"/>
                    </a:p>
                  </a:txBody>
                  <a:tcPr/>
                </a:tc>
                <a:tc>
                  <a:txBody>
                    <a:bodyPr/>
                    <a:lstStyle/>
                    <a:p>
                      <a:pPr algn="just"/>
                      <a:r>
                        <a:rPr lang="nb-NO" sz="1000" dirty="0"/>
                        <a:t>Beskrivelse av tiltak</a:t>
                      </a:r>
                    </a:p>
                  </a:txBody>
                  <a:tcPr/>
                </a:tc>
                <a:tc>
                  <a:txBody>
                    <a:bodyPr/>
                    <a:lstStyle/>
                    <a:p>
                      <a:pPr algn="just"/>
                      <a:r>
                        <a:rPr lang="nb-NO" sz="1000" dirty="0"/>
                        <a:t>Effekt</a:t>
                      </a:r>
                    </a:p>
                  </a:txBody>
                  <a:tcPr/>
                </a:tc>
                <a:tc>
                  <a:txBody>
                    <a:bodyPr/>
                    <a:lstStyle/>
                    <a:p>
                      <a:r>
                        <a:rPr lang="nb-NO" sz="1000" dirty="0"/>
                        <a:t>Indikatorer</a:t>
                      </a:r>
                    </a:p>
                  </a:txBody>
                  <a:tcPr/>
                </a:tc>
                <a:tc>
                  <a:txBody>
                    <a:bodyPr/>
                    <a:lstStyle/>
                    <a:p>
                      <a:r>
                        <a:rPr lang="nb-NO" sz="1000" dirty="0"/>
                        <a:t>Kostnad</a:t>
                      </a:r>
                    </a:p>
                  </a:txBody>
                  <a:tcPr/>
                </a:tc>
                <a:tc>
                  <a:txBody>
                    <a:bodyPr/>
                    <a:lstStyle/>
                    <a:p>
                      <a:r>
                        <a:rPr lang="nb-NO" sz="1000" dirty="0"/>
                        <a:t>Ansvarlig</a:t>
                      </a:r>
                    </a:p>
                  </a:txBody>
                  <a:tcPr/>
                </a:tc>
                <a:extLst>
                  <a:ext uri="{0D108BD9-81ED-4DB2-BD59-A6C34878D82A}">
                    <a16:rowId xmlns:a16="http://schemas.microsoft.com/office/drawing/2014/main" val="1750667586"/>
                  </a:ext>
                </a:extLst>
              </a:tr>
              <a:tr h="243900">
                <a:tc>
                  <a:txBody>
                    <a:bodyPr/>
                    <a:lstStyle/>
                    <a:p>
                      <a:pPr algn="ctr"/>
                      <a:r>
                        <a:rPr lang="nb-NO" sz="1000" dirty="0"/>
                        <a:t>6</a:t>
                      </a:r>
                    </a:p>
                  </a:txBody>
                  <a:tcPr/>
                </a:tc>
                <a:tc>
                  <a:txBody>
                    <a:bodyPr/>
                    <a:lstStyle/>
                    <a:p>
                      <a:pPr algn="just"/>
                      <a:r>
                        <a:rPr lang="nb-NO" sz="1000" b="1" dirty="0"/>
                        <a:t>Kompetanseutvikling</a:t>
                      </a:r>
                    </a:p>
                    <a:p>
                      <a:pPr algn="just"/>
                      <a:r>
                        <a:rPr lang="nb-NO" sz="1000" b="0" dirty="0"/>
                        <a:t>Gjennomføring av kurs/workshops i Opplevelsesproduksjon, Pakking-distribusjon og salg samt Bruk av nettet i markedsføring og salg. Disse kursene finnes i Innovasjon Norges kompetanseprogram som gir støtte til gjennomføring</a:t>
                      </a:r>
                    </a:p>
                  </a:txBody>
                  <a:tcPr/>
                </a:tc>
                <a:tc>
                  <a:txBody>
                    <a:bodyPr/>
                    <a:lstStyle/>
                    <a:p>
                      <a:pPr algn="just"/>
                      <a:r>
                        <a:rPr lang="nb-NO" sz="1000" dirty="0"/>
                        <a:t>Oppdatert kompetanse hos aktørene på viktige områder i destinasjonsutviklingen. Spisset kompetanse i destinasjonsledelsen innen digital markedsføring. Praktisk utbytte i form av case fra Kragerø benyttet i kursene</a:t>
                      </a:r>
                    </a:p>
                  </a:txBody>
                  <a:tcPr/>
                </a:tc>
                <a:tc>
                  <a:txBody>
                    <a:bodyPr/>
                    <a:lstStyle/>
                    <a:p>
                      <a:r>
                        <a:rPr lang="nb-NO" sz="1000" dirty="0"/>
                        <a:t>A: Gjennomføre 3 kurs innen 31.12.21</a:t>
                      </a:r>
                    </a:p>
                    <a:p>
                      <a:r>
                        <a:rPr lang="nb-NO" sz="1000" dirty="0"/>
                        <a:t>B: Snittdeltakelse på hvert kurs 20 personer</a:t>
                      </a:r>
                    </a:p>
                    <a:p>
                      <a:r>
                        <a:rPr lang="nb-NO" sz="1000" dirty="0"/>
                        <a:t>C: Praktiske case på kursene om Kragerø</a:t>
                      </a:r>
                    </a:p>
                  </a:txBody>
                  <a:tcPr/>
                </a:tc>
                <a:tc>
                  <a:txBody>
                    <a:bodyPr/>
                    <a:lstStyle/>
                    <a:p>
                      <a:r>
                        <a:rPr lang="nb-NO" sz="1000" dirty="0" err="1"/>
                        <a:t>Ca</a:t>
                      </a:r>
                      <a:r>
                        <a:rPr lang="nb-NO" sz="1000" dirty="0"/>
                        <a:t> kr 80 000 per kurs</a:t>
                      </a:r>
                    </a:p>
                    <a:p>
                      <a:r>
                        <a:rPr lang="nb-NO" sz="1000" dirty="0"/>
                        <a:t>Kr 20 000 til oppfølging i 2021</a:t>
                      </a:r>
                    </a:p>
                  </a:txBody>
                  <a:tcPr/>
                </a:tc>
                <a:tc>
                  <a:txBody>
                    <a:bodyPr/>
                    <a:lstStyle/>
                    <a:p>
                      <a:r>
                        <a:rPr lang="nb-NO" sz="1000" dirty="0"/>
                        <a:t>Ny felles ressurs</a:t>
                      </a:r>
                    </a:p>
                  </a:txBody>
                  <a:tcPr/>
                </a:tc>
                <a:extLst>
                  <a:ext uri="{0D108BD9-81ED-4DB2-BD59-A6C34878D82A}">
                    <a16:rowId xmlns:a16="http://schemas.microsoft.com/office/drawing/2014/main" val="71779669"/>
                  </a:ext>
                </a:extLst>
              </a:tr>
              <a:tr h="243900">
                <a:tc>
                  <a:txBody>
                    <a:bodyPr/>
                    <a:lstStyle/>
                    <a:p>
                      <a:pPr algn="ctr"/>
                      <a:r>
                        <a:rPr lang="nb-NO" sz="1000" dirty="0"/>
                        <a:t>7</a:t>
                      </a:r>
                    </a:p>
                  </a:txBody>
                  <a:tcPr/>
                </a:tc>
                <a:tc>
                  <a:txBody>
                    <a:bodyPr/>
                    <a:lstStyle/>
                    <a:p>
                      <a:pPr algn="just"/>
                      <a:r>
                        <a:rPr lang="nb-NO" sz="1000" b="1" dirty="0"/>
                        <a:t>Utvikling av ny visuell profil</a:t>
                      </a:r>
                    </a:p>
                    <a:p>
                      <a:pPr algn="just"/>
                      <a:r>
                        <a:rPr lang="nb-NO" sz="1000" b="0" dirty="0"/>
                        <a:t>Kragerø har behov for en visuell profil som speiler identiteten til reisemålet. Kundene til Kragerø mottar visuelle inntrykk hele tiden. Derfor er det viktig at destinasjonen har et helhetlig og gjennomarbeidet visuelt uttrykk, uansett hvilken plattform en møter kundene på. Slik kan Kragerø tydeligere vise hvilke kvaliteter reisemålet står for</a:t>
                      </a:r>
                    </a:p>
                  </a:txBody>
                  <a:tcPr/>
                </a:tc>
                <a:tc>
                  <a:txBody>
                    <a:bodyPr/>
                    <a:lstStyle/>
                    <a:p>
                      <a:pPr algn="just"/>
                      <a:r>
                        <a:rPr lang="nb-NO" sz="1000" b="0" dirty="0"/>
                        <a:t>En visuell identitet letter markedsføringen av Kragerø. Den gir Kragerø et konkurransefortrinn i møte med både potensielle og eksisterende kunder ved at destinasjonen blir oppfattet som en solid aktør i markedet. En designmanual vil hjelpe bedriftene og andre til å benytte felles visuelle uttrykk i egen markedsføring</a:t>
                      </a:r>
                      <a:endParaRPr lang="nb-NO" sz="1000" dirty="0"/>
                    </a:p>
                  </a:txBody>
                  <a:tcPr/>
                </a:tc>
                <a:tc>
                  <a:txBody>
                    <a:bodyPr/>
                    <a:lstStyle/>
                    <a:p>
                      <a:r>
                        <a:rPr lang="nb-NO" sz="1000" dirty="0"/>
                        <a:t>A: </a:t>
                      </a:r>
                      <a:r>
                        <a:rPr lang="nb-NO" sz="1000" dirty="0" err="1"/>
                        <a:t>Brief</a:t>
                      </a:r>
                      <a:r>
                        <a:rPr lang="nb-NO" sz="1000" dirty="0"/>
                        <a:t> beskrevet innen 1.3.20</a:t>
                      </a:r>
                    </a:p>
                    <a:p>
                      <a:r>
                        <a:rPr lang="nb-NO" sz="1000" dirty="0"/>
                        <a:t>B: Konkurranse byråer innen 1.5.20</a:t>
                      </a:r>
                    </a:p>
                    <a:p>
                      <a:r>
                        <a:rPr lang="nb-NO" sz="1000" dirty="0"/>
                        <a:t>C: Ny visuell profil klar innen 30.11.20</a:t>
                      </a:r>
                    </a:p>
                    <a:p>
                      <a:r>
                        <a:rPr lang="nb-NO" sz="1000" dirty="0"/>
                        <a:t>D: </a:t>
                      </a:r>
                      <a:r>
                        <a:rPr lang="nb-NO" sz="1000" dirty="0" err="1"/>
                        <a:t>Impl</a:t>
                      </a:r>
                      <a:r>
                        <a:rPr lang="nb-NO" sz="1000" dirty="0"/>
                        <a:t> visitkragero.no og </a:t>
                      </a:r>
                      <a:r>
                        <a:rPr lang="nb-NO" sz="1000" dirty="0" err="1"/>
                        <a:t>bedr</a:t>
                      </a:r>
                      <a:r>
                        <a:rPr lang="nb-NO" sz="1000" dirty="0"/>
                        <a:t> innen 30.1.21</a:t>
                      </a:r>
                    </a:p>
                  </a:txBody>
                  <a:tcPr/>
                </a:tc>
                <a:tc>
                  <a:txBody>
                    <a:bodyPr/>
                    <a:lstStyle/>
                    <a:p>
                      <a:r>
                        <a:rPr lang="nb-NO" sz="1000" dirty="0"/>
                        <a:t>Ramme                   kr 400 000 til eksternt byrå</a:t>
                      </a:r>
                    </a:p>
                  </a:txBody>
                  <a:tcPr/>
                </a:tc>
                <a:tc>
                  <a:txBody>
                    <a:bodyPr/>
                    <a:lstStyle/>
                    <a:p>
                      <a:r>
                        <a:rPr lang="nb-NO" sz="1000" dirty="0"/>
                        <a:t>Ny felles ressurs</a:t>
                      </a:r>
                    </a:p>
                  </a:txBody>
                  <a:tcPr/>
                </a:tc>
                <a:extLst>
                  <a:ext uri="{0D108BD9-81ED-4DB2-BD59-A6C34878D82A}">
                    <a16:rowId xmlns:a16="http://schemas.microsoft.com/office/drawing/2014/main" val="3770807106"/>
                  </a:ext>
                </a:extLst>
              </a:tr>
              <a:tr h="243900">
                <a:tc>
                  <a:txBody>
                    <a:bodyPr/>
                    <a:lstStyle/>
                    <a:p>
                      <a:pPr algn="ctr"/>
                      <a:r>
                        <a:rPr lang="nb-NO" sz="1000" dirty="0"/>
                        <a:t>8</a:t>
                      </a:r>
                    </a:p>
                  </a:txBody>
                  <a:tcPr/>
                </a:tc>
                <a:tc>
                  <a:txBody>
                    <a:bodyPr/>
                    <a:lstStyle/>
                    <a:p>
                      <a:pPr algn="just"/>
                      <a:r>
                        <a:rPr lang="nb-NO" sz="1000" b="1" dirty="0"/>
                        <a:t>ExpoDeutschland</a:t>
                      </a:r>
                    </a:p>
                    <a:p>
                      <a:pPr algn="just"/>
                      <a:r>
                        <a:rPr lang="nb-NO" sz="1000" b="0" dirty="0"/>
                        <a:t>Tyskland er et nytt prioritert marked for Kragerø, sommer og høst. Det skal opparbeides kunnskap om markedet og i første omgang gjennomføres presseturer og studieturer for turoperatører. Deltakelse på workshop i Hamburg (IN) og tiltak sammen med alliansepartnere/Visit Telemark vurderes også. Oversettelse av webside til tyske vurderes</a:t>
                      </a:r>
                    </a:p>
                  </a:txBody>
                  <a:tcPr/>
                </a:tc>
                <a:tc>
                  <a:txBody>
                    <a:bodyPr/>
                    <a:lstStyle/>
                    <a:p>
                      <a:pPr algn="just"/>
                      <a:r>
                        <a:rPr lang="nb-NO" sz="1000" dirty="0"/>
                        <a:t>Besøk av flere tyske kulturinteresserte gjester med høyt forbruk, midtuke og helg sommer og høst. Kragerø skal opparbeide et nytt marked av kjøpesterke reisende med spesiell interesse for Munch og andre norske kunstnere i kombinasjon med kyst &amp; skjærgård og byliv i Kragerø. Kragerø sprer risiko ved å opparbeide et nytt marked</a:t>
                      </a:r>
                    </a:p>
                  </a:txBody>
                  <a:tcPr/>
                </a:tc>
                <a:tc>
                  <a:txBody>
                    <a:bodyPr/>
                    <a:lstStyle/>
                    <a:p>
                      <a:r>
                        <a:rPr lang="nb-NO" sz="1000" dirty="0"/>
                        <a:t>A: Prosjekt etablert innen 10.1.20</a:t>
                      </a:r>
                    </a:p>
                    <a:p>
                      <a:r>
                        <a:rPr lang="nb-NO" sz="1000" dirty="0"/>
                        <a:t>B: Studietur/ møte med IN Hamburg innen 10.3.20</a:t>
                      </a:r>
                    </a:p>
                    <a:p>
                      <a:r>
                        <a:rPr lang="nb-NO" sz="1000" dirty="0"/>
                        <a:t>C: Tilpassing av produkter og presentasjoner</a:t>
                      </a:r>
                    </a:p>
                    <a:p>
                      <a:r>
                        <a:rPr lang="nb-NO" sz="1000" dirty="0"/>
                        <a:t>D: Pressetur høst 2021</a:t>
                      </a:r>
                    </a:p>
                    <a:p>
                      <a:r>
                        <a:rPr lang="nb-NO" sz="1000" dirty="0"/>
                        <a:t>E: Studietur turoperatører sommer/høst 2021</a:t>
                      </a:r>
                    </a:p>
                  </a:txBody>
                  <a:tcPr/>
                </a:tc>
                <a:tc>
                  <a:txBody>
                    <a:bodyPr/>
                    <a:lstStyle/>
                    <a:p>
                      <a:r>
                        <a:rPr lang="nb-NO" sz="1000" dirty="0"/>
                        <a:t>Kr 100 000 per år i 2020, 21 og 22</a:t>
                      </a:r>
                    </a:p>
                  </a:txBody>
                  <a:tcPr/>
                </a:tc>
                <a:tc>
                  <a:txBody>
                    <a:bodyPr/>
                    <a:lstStyle/>
                    <a:p>
                      <a:r>
                        <a:rPr lang="nb-NO" sz="1000" dirty="0"/>
                        <a:t>Prosjektleder ny felles ressurs, arbeidsgruppe av bedrifter</a:t>
                      </a:r>
                    </a:p>
                  </a:txBody>
                  <a:tcPr/>
                </a:tc>
                <a:extLst>
                  <a:ext uri="{0D108BD9-81ED-4DB2-BD59-A6C34878D82A}">
                    <a16:rowId xmlns:a16="http://schemas.microsoft.com/office/drawing/2014/main" val="818996196"/>
                  </a:ext>
                </a:extLst>
              </a:tr>
              <a:tr h="243900">
                <a:tc>
                  <a:txBody>
                    <a:bodyPr/>
                    <a:lstStyle/>
                    <a:p>
                      <a:pPr algn="ctr"/>
                      <a:r>
                        <a:rPr lang="nb-NO" sz="1000" dirty="0"/>
                        <a:t>9</a:t>
                      </a:r>
                    </a:p>
                  </a:txBody>
                  <a:tcPr/>
                </a:tc>
                <a:tc>
                  <a:txBody>
                    <a:bodyPr/>
                    <a:lstStyle/>
                    <a:p>
                      <a:pPr algn="just"/>
                      <a:r>
                        <a:rPr lang="nb-NO" sz="1000" b="1" dirty="0"/>
                        <a:t>Hyttebrukerne – vårt nærmeste marked</a:t>
                      </a:r>
                    </a:p>
                    <a:p>
                      <a:pPr algn="just"/>
                      <a:r>
                        <a:rPr lang="nb-NO" sz="1000" b="0" dirty="0"/>
                        <a:t>Brukerne av hytter og feriehus i Kragerø er den nærmeste målgruppen for salg av opplevelser i andre deler av året og i sommersesongen. Det utformes nyhetsbrev til målgruppen og gjennomføres en kartlegging av hvordan de vil bli holdt oppdatert om nyheter fra Kragerø</a:t>
                      </a:r>
                    </a:p>
                  </a:txBody>
                  <a:tcPr/>
                </a:tc>
                <a:tc>
                  <a:txBody>
                    <a:bodyPr/>
                    <a:lstStyle/>
                    <a:p>
                      <a:pPr algn="just"/>
                      <a:r>
                        <a:rPr lang="nb-NO" sz="1000" dirty="0"/>
                        <a:t>Brukere av hytter og sommerhus i Kragerø skal behandles som det største potensielle nærmarkedet for alle kommersielle produkter på destinasjonen. Gjennom dette skal omsetning på kommersielle tjenester økes, ikke bare om sommeren, men også i nye sesonger</a:t>
                      </a:r>
                    </a:p>
                  </a:txBody>
                  <a:tcPr/>
                </a:tc>
                <a:tc>
                  <a:txBody>
                    <a:bodyPr/>
                    <a:lstStyle/>
                    <a:p>
                      <a:r>
                        <a:rPr lang="nb-NO" sz="1000" dirty="0"/>
                        <a:t>A: Første nyhetsbrev før påske 2020</a:t>
                      </a:r>
                    </a:p>
                    <a:p>
                      <a:r>
                        <a:rPr lang="nb-NO" sz="1000" dirty="0"/>
                        <a:t>B: Andre nyhetsbrev før høstferie 2020</a:t>
                      </a:r>
                    </a:p>
                    <a:p>
                      <a:r>
                        <a:rPr lang="nb-NO" sz="1000" dirty="0"/>
                        <a:t>C: Spørreundersøkelse som grunnlag for videre aktivitet </a:t>
                      </a:r>
                      <a:r>
                        <a:rPr lang="nb-NO" sz="1000" dirty="0" err="1"/>
                        <a:t>ifm</a:t>
                      </a:r>
                      <a:r>
                        <a:rPr lang="nb-NO" sz="1000" dirty="0"/>
                        <a:t> Nyhetsbrev </a:t>
                      </a:r>
                      <a:r>
                        <a:rPr lang="nb-NO" sz="1000" dirty="0" err="1"/>
                        <a:t>nr</a:t>
                      </a:r>
                      <a:r>
                        <a:rPr lang="nb-NO" sz="1000" dirty="0"/>
                        <a:t> 2</a:t>
                      </a:r>
                    </a:p>
                  </a:txBody>
                  <a:tcPr/>
                </a:tc>
                <a:tc>
                  <a:txBody>
                    <a:bodyPr/>
                    <a:lstStyle/>
                    <a:p>
                      <a:r>
                        <a:rPr lang="nb-NO" sz="1000" dirty="0"/>
                        <a:t>Kr 5 000 per nyhetsbrev</a:t>
                      </a:r>
                    </a:p>
                  </a:txBody>
                  <a:tcPr/>
                </a:tc>
                <a:tc>
                  <a:txBody>
                    <a:bodyPr/>
                    <a:lstStyle/>
                    <a:p>
                      <a:r>
                        <a:rPr lang="nb-NO" sz="1000" dirty="0"/>
                        <a:t>Kragerø kommune (adresser), ny felles ressurs produksjon</a:t>
                      </a:r>
                    </a:p>
                  </a:txBody>
                  <a:tcPr/>
                </a:tc>
                <a:extLst>
                  <a:ext uri="{0D108BD9-81ED-4DB2-BD59-A6C34878D82A}">
                    <a16:rowId xmlns:a16="http://schemas.microsoft.com/office/drawing/2014/main" val="3301560378"/>
                  </a:ext>
                </a:extLst>
              </a:tr>
              <a:tr h="243900">
                <a:tc>
                  <a:txBody>
                    <a:bodyPr/>
                    <a:lstStyle/>
                    <a:p>
                      <a:pPr algn="ctr"/>
                      <a:r>
                        <a:rPr lang="nb-NO" sz="1000" dirty="0"/>
                        <a:t>10</a:t>
                      </a:r>
                    </a:p>
                  </a:txBody>
                  <a:tcPr/>
                </a:tc>
                <a:tc>
                  <a:txBody>
                    <a:bodyPr/>
                    <a:lstStyle/>
                    <a:p>
                      <a:pPr algn="just"/>
                      <a:r>
                        <a:rPr lang="nb-NO" sz="1000" b="1" dirty="0"/>
                        <a:t>Verdiskaping- ringvirkningsanalyse og gjesteundersøkelse</a:t>
                      </a:r>
                    </a:p>
                    <a:p>
                      <a:pPr algn="just"/>
                      <a:r>
                        <a:rPr lang="nb-NO" sz="1000" b="0" dirty="0"/>
                        <a:t>Det er behov for mer kunnskap om effektene, både de direkte og indirekte – av opplevelsesnæringen i Kragerø. Det skal gjennomføres verdiskapingsanalyse for å få et mål på omfang og lønnsomhet i næringen og en ringvirkningsanalyse for å få tall på forbruk i opplevelsesbedrifter, handelsnæring og håndverkere. Gjesteundersøkelse gjøres hvert 3. år</a:t>
                      </a:r>
                    </a:p>
                  </a:txBody>
                  <a:tcPr/>
                </a:tc>
                <a:tc>
                  <a:txBody>
                    <a:bodyPr/>
                    <a:lstStyle/>
                    <a:p>
                      <a:pPr algn="just"/>
                      <a:r>
                        <a:rPr lang="nb-NO" sz="1000" dirty="0"/>
                        <a:t>For å sette tall på størrelse og omfang som grunnlag for en tydelig intern og ekstern kommunikasjon hva opplevelsesnæringen i Kragerø egentlig betyr, skal disse analysene gjennomføres. Gjesteanalysen gjennomføre mer som en tilfredshets analyse for å avdekke hvilke tiltak som må tas for økt omsetning og tilfredshet</a:t>
                      </a:r>
                    </a:p>
                  </a:txBody>
                  <a:tcPr/>
                </a:tc>
                <a:tc>
                  <a:txBody>
                    <a:bodyPr/>
                    <a:lstStyle/>
                    <a:p>
                      <a:r>
                        <a:rPr lang="nb-NO" sz="1000" dirty="0"/>
                        <a:t>A: Verdiskaping og ringvirkningsanalyse 2020</a:t>
                      </a:r>
                    </a:p>
                    <a:p>
                      <a:r>
                        <a:rPr lang="nb-NO" sz="1000" dirty="0"/>
                        <a:t>B: Ny gjesteundersøkelse (nettbasert) før, gjennom og etter sommeren 2020</a:t>
                      </a:r>
                    </a:p>
                    <a:p>
                      <a:r>
                        <a:rPr lang="nb-NO" sz="1000" dirty="0"/>
                        <a:t>C: Presentasjon av analyser første halvdel 2021</a:t>
                      </a:r>
                    </a:p>
                  </a:txBody>
                  <a:tcPr/>
                </a:tc>
                <a:tc>
                  <a:txBody>
                    <a:bodyPr/>
                    <a:lstStyle/>
                    <a:p>
                      <a:r>
                        <a:rPr lang="nb-NO" sz="1000" dirty="0"/>
                        <a:t>Kr 400 000 for verdiskaping og ringvirknings-analyser</a:t>
                      </a:r>
                    </a:p>
                    <a:p>
                      <a:endParaRPr lang="nb-NO" sz="1000" dirty="0"/>
                    </a:p>
                    <a:p>
                      <a:r>
                        <a:rPr lang="nb-NO" sz="1000" dirty="0"/>
                        <a:t>Gjesteanalyse kr 30 000</a:t>
                      </a:r>
                    </a:p>
                  </a:txBody>
                  <a:tcPr/>
                </a:tc>
                <a:tc>
                  <a:txBody>
                    <a:bodyPr/>
                    <a:lstStyle/>
                    <a:p>
                      <a:r>
                        <a:rPr lang="nb-NO" sz="1000" dirty="0"/>
                        <a:t>Kragerø Næringsforening</a:t>
                      </a:r>
                    </a:p>
                  </a:txBody>
                  <a:tcPr/>
                </a:tc>
                <a:extLst>
                  <a:ext uri="{0D108BD9-81ED-4DB2-BD59-A6C34878D82A}">
                    <a16:rowId xmlns:a16="http://schemas.microsoft.com/office/drawing/2014/main" val="1424509988"/>
                  </a:ext>
                </a:extLst>
              </a:tr>
            </a:tbl>
          </a:graphicData>
        </a:graphic>
      </p:graphicFrame>
    </p:spTree>
    <p:extLst>
      <p:ext uri="{BB962C8B-B14F-4D97-AF65-F5344CB8AC3E}">
        <p14:creationId xmlns:p14="http://schemas.microsoft.com/office/powerpoint/2010/main" val="257600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2668A1-3C33-B940-9F83-E8A546BB6367}"/>
              </a:ext>
            </a:extLst>
          </p:cNvPr>
          <p:cNvSpPr>
            <a:spLocks noGrp="1"/>
          </p:cNvSpPr>
          <p:nvPr>
            <p:ph type="title"/>
          </p:nvPr>
        </p:nvSpPr>
        <p:spPr/>
        <p:txBody>
          <a:bodyPr/>
          <a:lstStyle/>
          <a:p>
            <a:r>
              <a:rPr lang="nb-NO" dirty="0"/>
              <a:t>Hovedpunkter</a:t>
            </a:r>
          </a:p>
        </p:txBody>
      </p:sp>
      <p:sp>
        <p:nvSpPr>
          <p:cNvPr id="3" name="Plassholder for innhold 2">
            <a:extLst>
              <a:ext uri="{FF2B5EF4-FFF2-40B4-BE49-F238E27FC236}">
                <a16:creationId xmlns:a16="http://schemas.microsoft.com/office/drawing/2014/main" id="{6A9CD5BE-0B41-8440-B7BA-CF87074173E8}"/>
              </a:ext>
            </a:extLst>
          </p:cNvPr>
          <p:cNvSpPr>
            <a:spLocks noGrp="1"/>
          </p:cNvSpPr>
          <p:nvPr>
            <p:ph idx="1"/>
          </p:nvPr>
        </p:nvSpPr>
        <p:spPr/>
        <p:txBody>
          <a:bodyPr/>
          <a:lstStyle/>
          <a:p>
            <a:pPr marL="514350" indent="-514350">
              <a:buFont typeface="+mj-lt"/>
              <a:buAutoNum type="arabicPeriod"/>
            </a:pPr>
            <a:r>
              <a:rPr lang="nb-NO" dirty="0"/>
              <a:t>Prosessen</a:t>
            </a:r>
          </a:p>
          <a:p>
            <a:pPr marL="514350" indent="-514350">
              <a:buFont typeface="+mj-lt"/>
              <a:buAutoNum type="arabicPeriod"/>
            </a:pPr>
            <a:endParaRPr lang="nb-NO" dirty="0"/>
          </a:p>
          <a:p>
            <a:pPr marL="514350" indent="-514350">
              <a:buFont typeface="+mj-lt"/>
              <a:buAutoNum type="arabicPeriod"/>
            </a:pPr>
            <a:r>
              <a:rPr lang="nb-NO" dirty="0"/>
              <a:t>Status</a:t>
            </a:r>
          </a:p>
          <a:p>
            <a:pPr marL="514350" indent="-514350">
              <a:buFont typeface="+mj-lt"/>
              <a:buAutoNum type="arabicPeriod"/>
            </a:pPr>
            <a:endParaRPr lang="nb-NO" dirty="0"/>
          </a:p>
          <a:p>
            <a:pPr marL="514350" indent="-514350">
              <a:buFont typeface="+mj-lt"/>
              <a:buAutoNum type="arabicPeriod"/>
            </a:pPr>
            <a:r>
              <a:rPr lang="nb-NO" dirty="0"/>
              <a:t>Mål</a:t>
            </a:r>
          </a:p>
          <a:p>
            <a:pPr marL="514350" indent="-514350">
              <a:buFont typeface="+mj-lt"/>
              <a:buAutoNum type="arabicPeriod"/>
            </a:pPr>
            <a:endParaRPr lang="nb-NO" dirty="0"/>
          </a:p>
          <a:p>
            <a:pPr marL="514350" indent="-514350">
              <a:buFont typeface="+mj-lt"/>
              <a:buAutoNum type="arabicPeriod"/>
            </a:pPr>
            <a:r>
              <a:rPr lang="nb-NO" dirty="0"/>
              <a:t>Tiltak</a:t>
            </a:r>
          </a:p>
        </p:txBody>
      </p:sp>
      <p:pic>
        <p:nvPicPr>
          <p:cNvPr id="4" name="Bilde 3">
            <a:extLst>
              <a:ext uri="{FF2B5EF4-FFF2-40B4-BE49-F238E27FC236}">
                <a16:creationId xmlns:a16="http://schemas.microsoft.com/office/drawing/2014/main" id="{B3DAC545-E37C-8048-9726-E964D3A202C1}"/>
              </a:ext>
            </a:extLst>
          </p:cNvPr>
          <p:cNvPicPr>
            <a:picLocks noChangeAspect="1"/>
          </p:cNvPicPr>
          <p:nvPr/>
        </p:nvPicPr>
        <p:blipFill>
          <a:blip r:embed="rId2"/>
          <a:stretch>
            <a:fillRect/>
          </a:stretch>
        </p:blipFill>
        <p:spPr>
          <a:xfrm>
            <a:off x="4781862" y="2557619"/>
            <a:ext cx="6788433" cy="2643443"/>
          </a:xfrm>
          <a:prstGeom prst="rect">
            <a:avLst/>
          </a:prstGeom>
        </p:spPr>
      </p:pic>
    </p:spTree>
    <p:extLst>
      <p:ext uri="{BB962C8B-B14F-4D97-AF65-F5344CB8AC3E}">
        <p14:creationId xmlns:p14="http://schemas.microsoft.com/office/powerpoint/2010/main" val="2876734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F13DF1A5-0CA4-BC4A-B283-30AF940568D9}"/>
              </a:ext>
            </a:extLst>
          </p:cNvPr>
          <p:cNvSpPr>
            <a:spLocks noGrp="1"/>
          </p:cNvSpPr>
          <p:nvPr>
            <p:ph type="sldNum" sz="quarter" idx="12"/>
          </p:nvPr>
        </p:nvSpPr>
        <p:spPr/>
        <p:txBody>
          <a:bodyPr/>
          <a:lstStyle/>
          <a:p>
            <a:fld id="{EAC88758-B14F-C642-9C0E-27AB4CA082BC}" type="slidenum">
              <a:rPr lang="nb-NO" smtClean="0"/>
              <a:t>20</a:t>
            </a:fld>
            <a:endParaRPr lang="nb-NO"/>
          </a:p>
        </p:txBody>
      </p:sp>
      <p:graphicFrame>
        <p:nvGraphicFramePr>
          <p:cNvPr id="6" name="Tabell 5">
            <a:extLst>
              <a:ext uri="{FF2B5EF4-FFF2-40B4-BE49-F238E27FC236}">
                <a16:creationId xmlns:a16="http://schemas.microsoft.com/office/drawing/2014/main" id="{E865BEF1-867E-4144-A69D-4C35D5B12109}"/>
              </a:ext>
            </a:extLst>
          </p:cNvPr>
          <p:cNvGraphicFramePr>
            <a:graphicFrameLocks noGrp="1"/>
          </p:cNvGraphicFramePr>
          <p:nvPr>
            <p:extLst>
              <p:ext uri="{D42A27DB-BD31-4B8C-83A1-F6EECF244321}">
                <p14:modId xmlns:p14="http://schemas.microsoft.com/office/powerpoint/2010/main" val="2381590044"/>
              </p:ext>
            </p:extLst>
          </p:nvPr>
        </p:nvGraphicFramePr>
        <p:xfrm>
          <a:off x="347730" y="630654"/>
          <a:ext cx="11450260" cy="5730300"/>
        </p:xfrm>
        <a:graphic>
          <a:graphicData uri="http://schemas.openxmlformats.org/drawingml/2006/table">
            <a:tbl>
              <a:tblPr firstRow="1" bandRow="1">
                <a:tableStyleId>{8EC20E35-A176-4012-BC5E-935CFFF8708E}</a:tableStyleId>
              </a:tblPr>
              <a:tblGrid>
                <a:gridCol w="357787">
                  <a:extLst>
                    <a:ext uri="{9D8B030D-6E8A-4147-A177-3AD203B41FA5}">
                      <a16:colId xmlns:a16="http://schemas.microsoft.com/office/drawing/2014/main" val="3057409912"/>
                    </a:ext>
                  </a:extLst>
                </a:gridCol>
                <a:gridCol w="3351025">
                  <a:extLst>
                    <a:ext uri="{9D8B030D-6E8A-4147-A177-3AD203B41FA5}">
                      <a16:colId xmlns:a16="http://schemas.microsoft.com/office/drawing/2014/main" val="3531341245"/>
                    </a:ext>
                  </a:extLst>
                </a:gridCol>
                <a:gridCol w="2734551">
                  <a:extLst>
                    <a:ext uri="{9D8B030D-6E8A-4147-A177-3AD203B41FA5}">
                      <a16:colId xmlns:a16="http://schemas.microsoft.com/office/drawing/2014/main" val="101163500"/>
                    </a:ext>
                  </a:extLst>
                </a:gridCol>
                <a:gridCol w="2810107">
                  <a:extLst>
                    <a:ext uri="{9D8B030D-6E8A-4147-A177-3AD203B41FA5}">
                      <a16:colId xmlns:a16="http://schemas.microsoft.com/office/drawing/2014/main" val="3861929062"/>
                    </a:ext>
                  </a:extLst>
                </a:gridCol>
                <a:gridCol w="1070517">
                  <a:extLst>
                    <a:ext uri="{9D8B030D-6E8A-4147-A177-3AD203B41FA5}">
                      <a16:colId xmlns:a16="http://schemas.microsoft.com/office/drawing/2014/main" val="2415946623"/>
                    </a:ext>
                  </a:extLst>
                </a:gridCol>
                <a:gridCol w="1126273">
                  <a:extLst>
                    <a:ext uri="{9D8B030D-6E8A-4147-A177-3AD203B41FA5}">
                      <a16:colId xmlns:a16="http://schemas.microsoft.com/office/drawing/2014/main" val="3653745849"/>
                    </a:ext>
                  </a:extLst>
                </a:gridCol>
              </a:tblGrid>
              <a:tr h="243900">
                <a:tc>
                  <a:txBody>
                    <a:bodyPr/>
                    <a:lstStyle/>
                    <a:p>
                      <a:pPr algn="ctr"/>
                      <a:r>
                        <a:rPr lang="nb-NO" sz="1000" dirty="0" err="1"/>
                        <a:t>Nr</a:t>
                      </a:r>
                      <a:endParaRPr lang="nb-NO" sz="1000" dirty="0"/>
                    </a:p>
                  </a:txBody>
                  <a:tcPr/>
                </a:tc>
                <a:tc>
                  <a:txBody>
                    <a:bodyPr/>
                    <a:lstStyle/>
                    <a:p>
                      <a:pPr algn="just"/>
                      <a:r>
                        <a:rPr lang="nb-NO" sz="1000" dirty="0"/>
                        <a:t>Beskrivelse av tiltak</a:t>
                      </a:r>
                    </a:p>
                  </a:txBody>
                  <a:tcPr/>
                </a:tc>
                <a:tc>
                  <a:txBody>
                    <a:bodyPr/>
                    <a:lstStyle/>
                    <a:p>
                      <a:pPr algn="just"/>
                      <a:r>
                        <a:rPr lang="nb-NO" sz="1000" dirty="0"/>
                        <a:t>Effekt</a:t>
                      </a:r>
                    </a:p>
                  </a:txBody>
                  <a:tcPr/>
                </a:tc>
                <a:tc>
                  <a:txBody>
                    <a:bodyPr/>
                    <a:lstStyle/>
                    <a:p>
                      <a:r>
                        <a:rPr lang="nb-NO" sz="1000" dirty="0"/>
                        <a:t>Indikatorer</a:t>
                      </a:r>
                    </a:p>
                  </a:txBody>
                  <a:tcPr/>
                </a:tc>
                <a:tc>
                  <a:txBody>
                    <a:bodyPr/>
                    <a:lstStyle/>
                    <a:p>
                      <a:r>
                        <a:rPr lang="nb-NO" sz="1000" dirty="0"/>
                        <a:t>Kostnad</a:t>
                      </a:r>
                    </a:p>
                  </a:txBody>
                  <a:tcPr/>
                </a:tc>
                <a:tc>
                  <a:txBody>
                    <a:bodyPr/>
                    <a:lstStyle/>
                    <a:p>
                      <a:r>
                        <a:rPr lang="nb-NO" sz="1000" dirty="0"/>
                        <a:t>Ansvarlig</a:t>
                      </a:r>
                    </a:p>
                  </a:txBody>
                  <a:tcPr/>
                </a:tc>
                <a:extLst>
                  <a:ext uri="{0D108BD9-81ED-4DB2-BD59-A6C34878D82A}">
                    <a16:rowId xmlns:a16="http://schemas.microsoft.com/office/drawing/2014/main" val="1750667586"/>
                  </a:ext>
                </a:extLst>
              </a:tr>
              <a:tr h="243900">
                <a:tc>
                  <a:txBody>
                    <a:bodyPr/>
                    <a:lstStyle/>
                    <a:p>
                      <a:pPr algn="ctr"/>
                      <a:r>
                        <a:rPr lang="nb-NO" sz="1000" dirty="0"/>
                        <a:t>11</a:t>
                      </a:r>
                    </a:p>
                  </a:txBody>
                  <a:tcPr/>
                </a:tc>
                <a:tc>
                  <a:txBody>
                    <a:bodyPr/>
                    <a:lstStyle/>
                    <a:p>
                      <a:pPr algn="just"/>
                      <a:r>
                        <a:rPr lang="nb-NO" sz="1000" b="1" dirty="0"/>
                        <a:t>Opplevelses Arena Kragerø</a:t>
                      </a:r>
                    </a:p>
                    <a:p>
                      <a:pPr algn="just"/>
                      <a:r>
                        <a:rPr lang="nb-NO" sz="1000" b="0" dirty="0"/>
                        <a:t>Møteplasser for opplevelsesaktørene i Kragerø sammen med handelsstand, håndverkere og Kragerø kommune. Fokus på motivasjon, inspirasjon og samhandling. Korte møter (frokostmøter?) med faglige innspill og nettverksbygging</a:t>
                      </a:r>
                    </a:p>
                  </a:txBody>
                  <a:tcPr/>
                </a:tc>
                <a:tc>
                  <a:txBody>
                    <a:bodyPr/>
                    <a:lstStyle/>
                    <a:p>
                      <a:pPr algn="just"/>
                      <a:r>
                        <a:rPr lang="nb-NO" sz="1000" dirty="0"/>
                        <a:t>Sterkere samhandling på destinasjonen som grunnlag for utvikling og økt verdiskaping. Arena for felles initierte innsatser, diskusjon av utfordringer og motiverende innspill/foredrag. Et »must» møtested for alle som er opptatt av hvordan næringen utvikler seg</a:t>
                      </a:r>
                    </a:p>
                  </a:txBody>
                  <a:tcPr/>
                </a:tc>
                <a:tc>
                  <a:txBody>
                    <a:bodyPr/>
                    <a:lstStyle/>
                    <a:p>
                      <a:r>
                        <a:rPr lang="nb-NO" sz="1000" dirty="0"/>
                        <a:t>A: Fire møter i året fra 2020</a:t>
                      </a:r>
                    </a:p>
                    <a:p>
                      <a:r>
                        <a:rPr lang="nb-NO" sz="1000" dirty="0"/>
                        <a:t>B: Mer enn 40 deltakere per møte</a:t>
                      </a:r>
                    </a:p>
                    <a:p>
                      <a:r>
                        <a:rPr lang="nb-NO" sz="1000" dirty="0"/>
                        <a:t>C: Økt deltakelse på møtene andre år 15 %</a:t>
                      </a:r>
                    </a:p>
                  </a:txBody>
                  <a:tcPr/>
                </a:tc>
                <a:tc>
                  <a:txBody>
                    <a:bodyPr/>
                    <a:lstStyle/>
                    <a:p>
                      <a:r>
                        <a:rPr lang="nb-NO" sz="1000" dirty="0"/>
                        <a:t>Kr 20 000</a:t>
                      </a:r>
                    </a:p>
                  </a:txBody>
                  <a:tcPr/>
                </a:tc>
                <a:tc>
                  <a:txBody>
                    <a:bodyPr/>
                    <a:lstStyle/>
                    <a:p>
                      <a:r>
                        <a:rPr lang="nb-NO" sz="1000" dirty="0"/>
                        <a:t>Kragerø Næringsforening</a:t>
                      </a:r>
                    </a:p>
                  </a:txBody>
                  <a:tcPr/>
                </a:tc>
                <a:extLst>
                  <a:ext uri="{0D108BD9-81ED-4DB2-BD59-A6C34878D82A}">
                    <a16:rowId xmlns:a16="http://schemas.microsoft.com/office/drawing/2014/main" val="71779669"/>
                  </a:ext>
                </a:extLst>
              </a:tr>
              <a:tr h="243900">
                <a:tc>
                  <a:txBody>
                    <a:bodyPr/>
                    <a:lstStyle/>
                    <a:p>
                      <a:pPr algn="ctr"/>
                      <a:r>
                        <a:rPr lang="nb-NO" sz="1000" dirty="0"/>
                        <a:t>12</a:t>
                      </a:r>
                    </a:p>
                  </a:txBody>
                  <a:tcPr/>
                </a:tc>
                <a:tc>
                  <a:txBody>
                    <a:bodyPr/>
                    <a:lstStyle/>
                    <a:p>
                      <a:pPr algn="just"/>
                      <a:r>
                        <a:rPr lang="nb-NO" sz="1000" b="1" dirty="0"/>
                        <a:t>Studietur</a:t>
                      </a:r>
                      <a:endParaRPr lang="nb-NO" sz="1000" b="0" dirty="0"/>
                    </a:p>
                    <a:p>
                      <a:pPr algn="just"/>
                      <a:r>
                        <a:rPr lang="nb-NO" sz="1000" b="0" dirty="0"/>
                        <a:t>Gjennomføring av studietur hvert andre år til et opplevelsesmål med relevans for Kragerø. Den første turen gjennomføres til et reisemål som har satset på kultur-turisme og lykkes med det som grunnlag for bygging av ny sesong. Møter med bedrifter og lokale myndigheter, 2 dg varighet</a:t>
                      </a:r>
                      <a:endParaRPr lang="nb-NO" sz="1000" b="1" dirty="0"/>
                    </a:p>
                  </a:txBody>
                  <a:tcPr/>
                </a:tc>
                <a:tc>
                  <a:txBody>
                    <a:bodyPr/>
                    <a:lstStyle/>
                    <a:p>
                      <a:pPr algn="just"/>
                      <a:r>
                        <a:rPr lang="nb-NO" sz="1000" dirty="0"/>
                        <a:t>Inspirasjon, motivasjon og læring. Nye idéer, lære av andres erfaringer og styrket samhold i egen gruppe – er noe av effektene. For at lærings-utbytte skal bli optimalt bør et lages en liten oppsummering fra hvert møte/aktivitet i studieturen som dokumenteres av deltakerne.</a:t>
                      </a:r>
                    </a:p>
                  </a:txBody>
                  <a:tcPr/>
                </a:tc>
                <a:tc>
                  <a:txBody>
                    <a:bodyPr/>
                    <a:lstStyle/>
                    <a:p>
                      <a:r>
                        <a:rPr lang="nb-NO" sz="1000" dirty="0"/>
                        <a:t>A: Først studietur </a:t>
                      </a:r>
                      <a:r>
                        <a:rPr lang="nb-NO" sz="1000" dirty="0" err="1"/>
                        <a:t>gjf</a:t>
                      </a:r>
                      <a:r>
                        <a:rPr lang="nb-NO" sz="1000" dirty="0"/>
                        <a:t> høst 2020</a:t>
                      </a:r>
                    </a:p>
                    <a:p>
                      <a:r>
                        <a:rPr lang="nb-NO" sz="1000" dirty="0"/>
                        <a:t>B: Deltakelse fra min 15 </a:t>
                      </a:r>
                      <a:r>
                        <a:rPr lang="nb-NO" sz="1000" dirty="0" err="1"/>
                        <a:t>bedr</a:t>
                      </a:r>
                      <a:r>
                        <a:rPr lang="nb-NO" sz="1000" dirty="0"/>
                        <a:t> og Kragerø kommune</a:t>
                      </a:r>
                    </a:p>
                  </a:txBody>
                  <a:tcPr/>
                </a:tc>
                <a:tc>
                  <a:txBody>
                    <a:bodyPr/>
                    <a:lstStyle/>
                    <a:p>
                      <a:r>
                        <a:rPr lang="nb-NO" sz="1000" dirty="0"/>
                        <a:t>Kr 50 000 per år</a:t>
                      </a:r>
                    </a:p>
                  </a:txBody>
                  <a:tcPr/>
                </a:tc>
                <a:tc>
                  <a:txBody>
                    <a:bodyPr/>
                    <a:lstStyle/>
                    <a:p>
                      <a:r>
                        <a:rPr lang="nb-NO" sz="1000" dirty="0"/>
                        <a:t>Kragerø Næringsforening</a:t>
                      </a:r>
                    </a:p>
                  </a:txBody>
                  <a:tcPr/>
                </a:tc>
                <a:extLst>
                  <a:ext uri="{0D108BD9-81ED-4DB2-BD59-A6C34878D82A}">
                    <a16:rowId xmlns:a16="http://schemas.microsoft.com/office/drawing/2014/main" val="3770807106"/>
                  </a:ext>
                </a:extLst>
              </a:tr>
              <a:tr h="243900">
                <a:tc>
                  <a:txBody>
                    <a:bodyPr/>
                    <a:lstStyle/>
                    <a:p>
                      <a:pPr algn="ctr"/>
                      <a:r>
                        <a:rPr lang="nb-NO" sz="1000" dirty="0"/>
                        <a:t>13</a:t>
                      </a:r>
                    </a:p>
                  </a:txBody>
                  <a:tcPr/>
                </a:tc>
                <a:tc>
                  <a:txBody>
                    <a:bodyPr/>
                    <a:lstStyle/>
                    <a:p>
                      <a:pPr algn="just"/>
                      <a:r>
                        <a:rPr lang="nb-NO" sz="1000" b="1" dirty="0"/>
                        <a:t>Selge Kragerø i Kragerø – og i en annen by</a:t>
                      </a:r>
                    </a:p>
                    <a:p>
                      <a:pPr algn="just"/>
                      <a:r>
                        <a:rPr lang="nb-NO" sz="1000" b="0" dirty="0"/>
                        <a:t>Tiltaket retter seg inn mot kurs og konferanse-arrangementer. Det er mange beslutningstakere innen ulike bedrifter og organisasjoner i Kragerø. Vi samler disse og gir de informasjon og oppgave om å legge møter/konferanser og kurs i Kragerø. De skal være våre ambassadører. Senere presenteres Kragerø som kurs- konferanse sted i aktuell by (Oslo) for et større utvalg kunder. </a:t>
                      </a:r>
                    </a:p>
                  </a:txBody>
                  <a:tcPr/>
                </a:tc>
                <a:tc>
                  <a:txBody>
                    <a:bodyPr/>
                    <a:lstStyle/>
                    <a:p>
                      <a:pPr algn="just"/>
                      <a:r>
                        <a:rPr lang="nb-NO" sz="1000" dirty="0"/>
                        <a:t>Flere godt betalende kurs- og konferansegjester til Kragerø, spesielt høst – vinter og vår. Benytte lokale ressurspersoner som Ambassadører for å legge flere nye større arrangementer til Kragerø per år i perioden 2020-23. Gi Ambassadørene oppdatert informasjon om muligheter i Kragerø og motivere disse til arbeid for opplevelsesnæringen i egen kommune</a:t>
                      </a:r>
                    </a:p>
                  </a:txBody>
                  <a:tcPr/>
                </a:tc>
                <a:tc>
                  <a:txBody>
                    <a:bodyPr/>
                    <a:lstStyle/>
                    <a:p>
                      <a:r>
                        <a:rPr lang="nb-NO" sz="1000" dirty="0"/>
                        <a:t>A: Selge Kragerø i Kragerø arr i 2020</a:t>
                      </a:r>
                    </a:p>
                    <a:p>
                      <a:r>
                        <a:rPr lang="nb-NO" sz="1000" dirty="0"/>
                        <a:t>B: Deltakelse fra min 50 pers på arrangementet</a:t>
                      </a:r>
                    </a:p>
                    <a:p>
                      <a:r>
                        <a:rPr lang="nb-NO" sz="1000" dirty="0"/>
                        <a:t>C: Skaffe 5 nye større arr til Kragerø per år 21-22</a:t>
                      </a:r>
                    </a:p>
                    <a:p>
                      <a:r>
                        <a:rPr lang="nb-NO" sz="1000" dirty="0"/>
                        <a:t>D: Gjennomføre et </a:t>
                      </a:r>
                      <a:r>
                        <a:rPr lang="nb-NO" sz="1000" dirty="0" err="1"/>
                        <a:t>salgsarr</a:t>
                      </a:r>
                      <a:r>
                        <a:rPr lang="nb-NO" sz="1000" dirty="0"/>
                        <a:t> Kragerø i Oslo 2021</a:t>
                      </a:r>
                    </a:p>
                    <a:p>
                      <a:r>
                        <a:rPr lang="nb-NO" sz="1000" dirty="0"/>
                        <a:t>E: Deltakelse fra min 100 kunder på dette arr</a:t>
                      </a:r>
                    </a:p>
                  </a:txBody>
                  <a:tcPr/>
                </a:tc>
                <a:tc>
                  <a:txBody>
                    <a:bodyPr/>
                    <a:lstStyle/>
                    <a:p>
                      <a:r>
                        <a:rPr lang="nb-NO" sz="1000" dirty="0"/>
                        <a:t>Kr 20 000 til Kragerø i Kragerø</a:t>
                      </a:r>
                    </a:p>
                    <a:p>
                      <a:endParaRPr lang="nb-NO" sz="1000" dirty="0"/>
                    </a:p>
                    <a:p>
                      <a:r>
                        <a:rPr lang="nb-NO" sz="1000" dirty="0"/>
                        <a:t>Kr 80 000 til Kragerø i Oslo</a:t>
                      </a:r>
                    </a:p>
                  </a:txBody>
                  <a:tcPr/>
                </a:tc>
                <a:tc>
                  <a:txBody>
                    <a:bodyPr/>
                    <a:lstStyle/>
                    <a:p>
                      <a:r>
                        <a:rPr lang="nb-NO" sz="1000" dirty="0"/>
                        <a:t>Ny felles ressurs</a:t>
                      </a:r>
                    </a:p>
                  </a:txBody>
                  <a:tcPr/>
                </a:tc>
                <a:extLst>
                  <a:ext uri="{0D108BD9-81ED-4DB2-BD59-A6C34878D82A}">
                    <a16:rowId xmlns:a16="http://schemas.microsoft.com/office/drawing/2014/main" val="818996196"/>
                  </a:ext>
                </a:extLst>
              </a:tr>
              <a:tr h="243900">
                <a:tc>
                  <a:txBody>
                    <a:bodyPr/>
                    <a:lstStyle/>
                    <a:p>
                      <a:pPr algn="ctr"/>
                      <a:r>
                        <a:rPr lang="nb-NO" sz="1000" dirty="0"/>
                        <a:t>14</a:t>
                      </a:r>
                    </a:p>
                  </a:txBody>
                  <a:tcPr/>
                </a:tc>
                <a:tc>
                  <a:txBody>
                    <a:bodyPr/>
                    <a:lstStyle/>
                    <a:p>
                      <a:pPr algn="just"/>
                      <a:r>
                        <a:rPr lang="nb-NO" sz="1000" b="1" dirty="0"/>
                        <a:t>Deltakelse på Norwegian Travel Workshop 2020 (NTW)</a:t>
                      </a:r>
                    </a:p>
                    <a:p>
                      <a:pPr algn="just"/>
                      <a:r>
                        <a:rPr lang="nb-NO" sz="1000" b="0" dirty="0"/>
                        <a:t>NTW samler årlig over 300 internasjonale turoperatører til møte med norske tilbydere og destinasjoner. Arrangementet gis meget god evaluering og arrangeres 30.3.-2.4. i Trondheim 2020. Bedrifter fra Kragerø deltar på NTW i 2020. Deltakelsen gjentas hvert 2. år</a:t>
                      </a:r>
                    </a:p>
                  </a:txBody>
                  <a:tcPr/>
                </a:tc>
                <a:tc>
                  <a:txBody>
                    <a:bodyPr/>
                    <a:lstStyle/>
                    <a:p>
                      <a:pPr algn="just"/>
                      <a:r>
                        <a:rPr lang="nb-NO" sz="1000" dirty="0"/>
                        <a:t>Innsalg av Kragerø til internasjonale turoperatører, både generalister og spesialister innenfor blant annet kulturreiser. Sterkere internasjonal distribusjon og kontrakter med internasjonale selgere som grunnlag for flere internasjonale turister til Kragerø er effekter </a:t>
                      </a:r>
                    </a:p>
                  </a:txBody>
                  <a:tcPr/>
                </a:tc>
                <a:tc>
                  <a:txBody>
                    <a:bodyPr/>
                    <a:lstStyle/>
                    <a:p>
                      <a:r>
                        <a:rPr lang="nb-NO" sz="1000" dirty="0"/>
                        <a:t>A: Tre bedrifter fra Kragerø deltar på NTW 2020 sammen med </a:t>
                      </a:r>
                      <a:r>
                        <a:rPr lang="nb-NO" sz="1000" dirty="0" err="1"/>
                        <a:t>repr</a:t>
                      </a:r>
                      <a:r>
                        <a:rPr lang="nb-NO" sz="1000" dirty="0"/>
                        <a:t> for fellesskapet</a:t>
                      </a:r>
                    </a:p>
                    <a:p>
                      <a:r>
                        <a:rPr lang="nb-NO" sz="1000" dirty="0"/>
                        <a:t>B: Det </a:t>
                      </a:r>
                      <a:r>
                        <a:rPr lang="nb-NO" sz="1000" dirty="0" err="1"/>
                        <a:t>gjf</a:t>
                      </a:r>
                      <a:r>
                        <a:rPr lang="nb-NO" sz="1000" dirty="0"/>
                        <a:t> møter med 120 turoperatører</a:t>
                      </a:r>
                    </a:p>
                    <a:p>
                      <a:r>
                        <a:rPr lang="nb-NO" sz="1000" dirty="0"/>
                        <a:t>C: Kontrakt med 10 nye </a:t>
                      </a:r>
                      <a:r>
                        <a:rPr lang="nb-NO" sz="1000" dirty="0" err="1"/>
                        <a:t>int</a:t>
                      </a:r>
                      <a:r>
                        <a:rPr lang="nb-NO" sz="1000" dirty="0"/>
                        <a:t> turoperatører som selger Kragerø fra og med sesongen 2021</a:t>
                      </a:r>
                    </a:p>
                  </a:txBody>
                  <a:tcPr/>
                </a:tc>
                <a:tc>
                  <a:txBody>
                    <a:bodyPr/>
                    <a:lstStyle/>
                    <a:p>
                      <a:r>
                        <a:rPr lang="nb-NO" sz="1000" dirty="0"/>
                        <a:t>Kr 80 000</a:t>
                      </a:r>
                    </a:p>
                  </a:txBody>
                  <a:tcPr/>
                </a:tc>
                <a:tc>
                  <a:txBody>
                    <a:bodyPr/>
                    <a:lstStyle/>
                    <a:p>
                      <a:r>
                        <a:rPr lang="nb-NO" sz="1000" dirty="0"/>
                        <a:t>Ny felles ressurs koordinerer</a:t>
                      </a:r>
                    </a:p>
                  </a:txBody>
                  <a:tcPr/>
                </a:tc>
                <a:extLst>
                  <a:ext uri="{0D108BD9-81ED-4DB2-BD59-A6C34878D82A}">
                    <a16:rowId xmlns:a16="http://schemas.microsoft.com/office/drawing/2014/main" val="3301560378"/>
                  </a:ext>
                </a:extLst>
              </a:tr>
              <a:tr h="243900">
                <a:tc>
                  <a:txBody>
                    <a:bodyPr/>
                    <a:lstStyle/>
                    <a:p>
                      <a:pPr algn="ctr"/>
                      <a:r>
                        <a:rPr lang="nb-NO" sz="1000" dirty="0"/>
                        <a:t>15</a:t>
                      </a:r>
                    </a:p>
                  </a:txBody>
                  <a:tcPr/>
                </a:tc>
                <a:tc>
                  <a:txBody>
                    <a:bodyPr/>
                    <a:lstStyle/>
                    <a:p>
                      <a:pPr algn="just"/>
                      <a:r>
                        <a:rPr lang="nb-NO" sz="1000" b="1" dirty="0"/>
                        <a:t>Visitkragero.no</a:t>
                      </a:r>
                    </a:p>
                    <a:p>
                      <a:pPr algn="just"/>
                      <a:r>
                        <a:rPr lang="nb-NO" sz="1000" dirty="0"/>
                        <a:t>Gjennomgang av siten som en behovsspesifikasjon. Hva skal siten løse for opplevelsesnæringen i Kragerø i årene som kommer? Turistinformasjon, salg, markedsføring, arrangementskalender? Hvem er målgruppene og hvordan distribueres siten?</a:t>
                      </a:r>
                    </a:p>
                    <a:p>
                      <a:pPr algn="just"/>
                      <a:endParaRPr lang="nb-NO" sz="1000" dirty="0"/>
                    </a:p>
                  </a:txBody>
                  <a:tcPr/>
                </a:tc>
                <a:tc>
                  <a:txBody>
                    <a:bodyPr/>
                    <a:lstStyle/>
                    <a:p>
                      <a:pPr algn="just"/>
                      <a:r>
                        <a:rPr lang="nb-NO" sz="1000" dirty="0"/>
                        <a:t>Mer effektiv og tilpasset felles nettside basert på oppdatering av behov. Definerte funksjoner som nettsiden skal fylle som grunnlag for økt effekt fra denne. Behovsspesifikasjonen lages av en arbeidsgruppe som fanger næringens- og destinasjonsledelsens behov</a:t>
                      </a:r>
                    </a:p>
                  </a:txBody>
                  <a:tcPr/>
                </a:tc>
                <a:tc>
                  <a:txBody>
                    <a:bodyPr/>
                    <a:lstStyle/>
                    <a:p>
                      <a:r>
                        <a:rPr lang="nb-NO" sz="1000" dirty="0"/>
                        <a:t>A: </a:t>
                      </a:r>
                      <a:r>
                        <a:rPr lang="nb-NO" sz="1000" dirty="0" err="1"/>
                        <a:t>Behovsspek</a:t>
                      </a:r>
                      <a:r>
                        <a:rPr lang="nb-NO" sz="1000" dirty="0"/>
                        <a:t> ferdig innen 1.4.20</a:t>
                      </a:r>
                    </a:p>
                    <a:p>
                      <a:r>
                        <a:rPr lang="nb-NO" sz="1000" dirty="0"/>
                        <a:t>B: Tekniske endringer </a:t>
                      </a:r>
                      <a:r>
                        <a:rPr lang="nb-NO" sz="1000" dirty="0" err="1"/>
                        <a:t>impl</a:t>
                      </a:r>
                      <a:r>
                        <a:rPr lang="nb-NO" sz="1000" dirty="0"/>
                        <a:t> innen 31.12.20</a:t>
                      </a:r>
                    </a:p>
                  </a:txBody>
                  <a:tcPr/>
                </a:tc>
                <a:tc>
                  <a:txBody>
                    <a:bodyPr/>
                    <a:lstStyle/>
                    <a:p>
                      <a:r>
                        <a:rPr lang="nb-NO" sz="1000" dirty="0"/>
                        <a:t>Kr 20 000 til behovs-spek</a:t>
                      </a:r>
                    </a:p>
                    <a:p>
                      <a:endParaRPr lang="nb-NO" sz="1000" dirty="0"/>
                    </a:p>
                    <a:p>
                      <a:r>
                        <a:rPr lang="nb-NO" sz="1000" dirty="0"/>
                        <a:t>Inntil kr 100 000 i endringer</a:t>
                      </a:r>
                    </a:p>
                  </a:txBody>
                  <a:tcPr/>
                </a:tc>
                <a:tc>
                  <a:txBody>
                    <a:bodyPr/>
                    <a:lstStyle/>
                    <a:p>
                      <a:r>
                        <a:rPr lang="nb-NO" sz="1000" dirty="0"/>
                        <a:t>Ny felles ressurs</a:t>
                      </a:r>
                    </a:p>
                  </a:txBody>
                  <a:tcPr/>
                </a:tc>
                <a:extLst>
                  <a:ext uri="{0D108BD9-81ED-4DB2-BD59-A6C34878D82A}">
                    <a16:rowId xmlns:a16="http://schemas.microsoft.com/office/drawing/2014/main" val="1424509988"/>
                  </a:ext>
                </a:extLst>
              </a:tr>
            </a:tbl>
          </a:graphicData>
        </a:graphic>
      </p:graphicFrame>
    </p:spTree>
    <p:extLst>
      <p:ext uri="{BB962C8B-B14F-4D97-AF65-F5344CB8AC3E}">
        <p14:creationId xmlns:p14="http://schemas.microsoft.com/office/powerpoint/2010/main" val="32652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F13DF1A5-0CA4-BC4A-B283-30AF940568D9}"/>
              </a:ext>
            </a:extLst>
          </p:cNvPr>
          <p:cNvSpPr>
            <a:spLocks noGrp="1"/>
          </p:cNvSpPr>
          <p:nvPr>
            <p:ph type="sldNum" sz="quarter" idx="12"/>
          </p:nvPr>
        </p:nvSpPr>
        <p:spPr/>
        <p:txBody>
          <a:bodyPr/>
          <a:lstStyle/>
          <a:p>
            <a:fld id="{EAC88758-B14F-C642-9C0E-27AB4CA082BC}" type="slidenum">
              <a:rPr lang="nb-NO" smtClean="0"/>
              <a:t>21</a:t>
            </a:fld>
            <a:endParaRPr lang="nb-NO"/>
          </a:p>
        </p:txBody>
      </p:sp>
      <p:graphicFrame>
        <p:nvGraphicFramePr>
          <p:cNvPr id="5" name="Tabell 4">
            <a:extLst>
              <a:ext uri="{FF2B5EF4-FFF2-40B4-BE49-F238E27FC236}">
                <a16:creationId xmlns:a16="http://schemas.microsoft.com/office/drawing/2014/main" id="{BE853D60-23F7-6248-B387-E215C6DC31E1}"/>
              </a:ext>
            </a:extLst>
          </p:cNvPr>
          <p:cNvGraphicFramePr>
            <a:graphicFrameLocks noGrp="1"/>
          </p:cNvGraphicFramePr>
          <p:nvPr>
            <p:extLst>
              <p:ext uri="{D42A27DB-BD31-4B8C-83A1-F6EECF244321}">
                <p14:modId xmlns:p14="http://schemas.microsoft.com/office/powerpoint/2010/main" val="2704443806"/>
              </p:ext>
            </p:extLst>
          </p:nvPr>
        </p:nvGraphicFramePr>
        <p:xfrm>
          <a:off x="347730" y="630654"/>
          <a:ext cx="11450260" cy="6035100"/>
        </p:xfrm>
        <a:graphic>
          <a:graphicData uri="http://schemas.openxmlformats.org/drawingml/2006/table">
            <a:tbl>
              <a:tblPr firstRow="1" bandRow="1">
                <a:tableStyleId>{8EC20E35-A176-4012-BC5E-935CFFF8708E}</a:tableStyleId>
              </a:tblPr>
              <a:tblGrid>
                <a:gridCol w="357787">
                  <a:extLst>
                    <a:ext uri="{9D8B030D-6E8A-4147-A177-3AD203B41FA5}">
                      <a16:colId xmlns:a16="http://schemas.microsoft.com/office/drawing/2014/main" val="3057409912"/>
                    </a:ext>
                  </a:extLst>
                </a:gridCol>
                <a:gridCol w="3351025">
                  <a:extLst>
                    <a:ext uri="{9D8B030D-6E8A-4147-A177-3AD203B41FA5}">
                      <a16:colId xmlns:a16="http://schemas.microsoft.com/office/drawing/2014/main" val="3531341245"/>
                    </a:ext>
                  </a:extLst>
                </a:gridCol>
                <a:gridCol w="2734551">
                  <a:extLst>
                    <a:ext uri="{9D8B030D-6E8A-4147-A177-3AD203B41FA5}">
                      <a16:colId xmlns:a16="http://schemas.microsoft.com/office/drawing/2014/main" val="101163500"/>
                    </a:ext>
                  </a:extLst>
                </a:gridCol>
                <a:gridCol w="2810107">
                  <a:extLst>
                    <a:ext uri="{9D8B030D-6E8A-4147-A177-3AD203B41FA5}">
                      <a16:colId xmlns:a16="http://schemas.microsoft.com/office/drawing/2014/main" val="3861929062"/>
                    </a:ext>
                  </a:extLst>
                </a:gridCol>
                <a:gridCol w="1070517">
                  <a:extLst>
                    <a:ext uri="{9D8B030D-6E8A-4147-A177-3AD203B41FA5}">
                      <a16:colId xmlns:a16="http://schemas.microsoft.com/office/drawing/2014/main" val="2415946623"/>
                    </a:ext>
                  </a:extLst>
                </a:gridCol>
                <a:gridCol w="1126273">
                  <a:extLst>
                    <a:ext uri="{9D8B030D-6E8A-4147-A177-3AD203B41FA5}">
                      <a16:colId xmlns:a16="http://schemas.microsoft.com/office/drawing/2014/main" val="3653745849"/>
                    </a:ext>
                  </a:extLst>
                </a:gridCol>
              </a:tblGrid>
              <a:tr h="243900">
                <a:tc>
                  <a:txBody>
                    <a:bodyPr/>
                    <a:lstStyle/>
                    <a:p>
                      <a:pPr algn="ctr"/>
                      <a:r>
                        <a:rPr lang="nb-NO" sz="1000" dirty="0" err="1"/>
                        <a:t>Nr</a:t>
                      </a:r>
                      <a:endParaRPr lang="nb-NO" sz="1000" dirty="0"/>
                    </a:p>
                  </a:txBody>
                  <a:tcPr/>
                </a:tc>
                <a:tc>
                  <a:txBody>
                    <a:bodyPr/>
                    <a:lstStyle/>
                    <a:p>
                      <a:pPr algn="just"/>
                      <a:r>
                        <a:rPr lang="nb-NO" sz="1000" dirty="0"/>
                        <a:t>Beskrivelse av tiltak</a:t>
                      </a:r>
                    </a:p>
                  </a:txBody>
                  <a:tcPr/>
                </a:tc>
                <a:tc>
                  <a:txBody>
                    <a:bodyPr/>
                    <a:lstStyle/>
                    <a:p>
                      <a:pPr algn="just"/>
                      <a:r>
                        <a:rPr lang="nb-NO" sz="1000" dirty="0"/>
                        <a:t>Effekt</a:t>
                      </a:r>
                    </a:p>
                  </a:txBody>
                  <a:tcPr/>
                </a:tc>
                <a:tc>
                  <a:txBody>
                    <a:bodyPr/>
                    <a:lstStyle/>
                    <a:p>
                      <a:r>
                        <a:rPr lang="nb-NO" sz="1000" dirty="0"/>
                        <a:t>Indikatorer</a:t>
                      </a:r>
                    </a:p>
                  </a:txBody>
                  <a:tcPr/>
                </a:tc>
                <a:tc>
                  <a:txBody>
                    <a:bodyPr/>
                    <a:lstStyle/>
                    <a:p>
                      <a:r>
                        <a:rPr lang="nb-NO" sz="1000" dirty="0"/>
                        <a:t>Kostnad</a:t>
                      </a:r>
                    </a:p>
                  </a:txBody>
                  <a:tcPr/>
                </a:tc>
                <a:tc>
                  <a:txBody>
                    <a:bodyPr/>
                    <a:lstStyle/>
                    <a:p>
                      <a:r>
                        <a:rPr lang="nb-NO" sz="1000" dirty="0"/>
                        <a:t>Ansvarlig</a:t>
                      </a:r>
                    </a:p>
                  </a:txBody>
                  <a:tcPr/>
                </a:tc>
                <a:extLst>
                  <a:ext uri="{0D108BD9-81ED-4DB2-BD59-A6C34878D82A}">
                    <a16:rowId xmlns:a16="http://schemas.microsoft.com/office/drawing/2014/main" val="1750667586"/>
                  </a:ext>
                </a:extLst>
              </a:tr>
              <a:tr h="243900">
                <a:tc>
                  <a:txBody>
                    <a:bodyPr/>
                    <a:lstStyle/>
                    <a:p>
                      <a:pPr algn="ctr"/>
                      <a:r>
                        <a:rPr lang="nb-NO" sz="1000" dirty="0"/>
                        <a:t>16</a:t>
                      </a:r>
                    </a:p>
                  </a:txBody>
                  <a:tcPr/>
                </a:tc>
                <a:tc>
                  <a:txBody>
                    <a:bodyPr/>
                    <a:lstStyle/>
                    <a:p>
                      <a:pPr algn="just"/>
                      <a:r>
                        <a:rPr lang="nb-NO" sz="1000" b="1" dirty="0"/>
                        <a:t>Folkemøter om utvikling av opplevelsesdestinasjonen</a:t>
                      </a:r>
                      <a:endParaRPr lang="nb-NO" sz="1000" b="0" dirty="0"/>
                    </a:p>
                    <a:p>
                      <a:pPr algn="just"/>
                      <a:r>
                        <a:rPr lang="nb-NO" sz="1000" b="0" dirty="0"/>
                        <a:t>Det er vesentlig å ha med lokalbefolkningen på laget i utvikling av destinasjonen. Det gjennomføres åpne folkemøter for å presentere planer, nye tiltak og effekter så langt av satsingen. På møtene får lokalbefolkningen også anledning å komme med sine innspill til utviklingen</a:t>
                      </a:r>
                      <a:endParaRPr lang="nb-NO" sz="1000" b="1" dirty="0"/>
                    </a:p>
                  </a:txBody>
                  <a:tcPr/>
                </a:tc>
                <a:tc>
                  <a:txBody>
                    <a:bodyPr/>
                    <a:lstStyle/>
                    <a:p>
                      <a:pPr algn="just"/>
                      <a:r>
                        <a:rPr lang="nb-NO" sz="1000" dirty="0"/>
                        <a:t>Utviklingen av Kragerø som reisemål skal forankres i lokale forhold og bli ønsket velkommen av lokalbefolkningen. Disse er også målgruppe for deler av utviklingen og tilbud som utvikles skal også tilrettelegges for bruk av de som bor i kommunen</a:t>
                      </a:r>
                    </a:p>
                  </a:txBody>
                  <a:tcPr/>
                </a:tc>
                <a:tc>
                  <a:txBody>
                    <a:bodyPr/>
                    <a:lstStyle/>
                    <a:p>
                      <a:r>
                        <a:rPr lang="nb-NO" sz="1000" dirty="0"/>
                        <a:t>A: Første folkemøte arrangeres høst 2020</a:t>
                      </a:r>
                    </a:p>
                    <a:p>
                      <a:r>
                        <a:rPr lang="nb-NO" sz="1000" dirty="0"/>
                        <a:t>B: Deltakelse fra min 100 personer</a:t>
                      </a:r>
                    </a:p>
                    <a:p>
                      <a:r>
                        <a:rPr lang="nb-NO" sz="1000" dirty="0"/>
                        <a:t>C: Det arrangeres et møte per år i 2021 og 2022</a:t>
                      </a:r>
                    </a:p>
                  </a:txBody>
                  <a:tcPr/>
                </a:tc>
                <a:tc>
                  <a:txBody>
                    <a:bodyPr/>
                    <a:lstStyle/>
                    <a:p>
                      <a:r>
                        <a:rPr lang="nb-NO" sz="1000" dirty="0"/>
                        <a:t>Kr 5 000 per år 2020-21-22</a:t>
                      </a:r>
                    </a:p>
                  </a:txBody>
                  <a:tcPr/>
                </a:tc>
                <a:tc>
                  <a:txBody>
                    <a:bodyPr/>
                    <a:lstStyle/>
                    <a:p>
                      <a:r>
                        <a:rPr lang="nb-NO" sz="1000" dirty="0"/>
                        <a:t>Kragerø Næringsforening</a:t>
                      </a:r>
                    </a:p>
                  </a:txBody>
                  <a:tcPr/>
                </a:tc>
                <a:extLst>
                  <a:ext uri="{0D108BD9-81ED-4DB2-BD59-A6C34878D82A}">
                    <a16:rowId xmlns:a16="http://schemas.microsoft.com/office/drawing/2014/main" val="71779669"/>
                  </a:ext>
                </a:extLst>
              </a:tr>
              <a:tr h="243900">
                <a:tc>
                  <a:txBody>
                    <a:bodyPr/>
                    <a:lstStyle/>
                    <a:p>
                      <a:pPr algn="ctr"/>
                      <a:r>
                        <a:rPr lang="nb-NO" sz="1000" dirty="0"/>
                        <a:t>17</a:t>
                      </a:r>
                    </a:p>
                  </a:txBody>
                  <a:tcPr/>
                </a:tc>
                <a:tc>
                  <a:txBody>
                    <a:bodyPr/>
                    <a:lstStyle/>
                    <a:p>
                      <a:pPr algn="just"/>
                      <a:r>
                        <a:rPr lang="nb-NO" sz="1000" b="1" dirty="0"/>
                        <a:t>Samarbeid «Skjærgård»</a:t>
                      </a:r>
                    </a:p>
                    <a:p>
                      <a:pPr algn="just"/>
                      <a:r>
                        <a:rPr lang="nb-NO" sz="1000" b="0" dirty="0"/>
                        <a:t>Etter initiativ fra Vestfold fylkeskommune ligger det til rette for at bedrifter og destinasjoner som har «Skjærgård» som en del av sitt ressursgrunnlag, samarbeider om utvikling av «Skjærgård» som en spydspiss i profilering og utvikling. Dette kan bli organisert som et nettverk eller en klynge, ikke i konkurranse med fellesorganisasjonene, men som et forsterkende tillegg. Kragerø bør delta i denne satsningen</a:t>
                      </a:r>
                    </a:p>
                  </a:txBody>
                  <a:tcPr/>
                </a:tc>
                <a:tc>
                  <a:txBody>
                    <a:bodyPr/>
                    <a:lstStyle/>
                    <a:p>
                      <a:pPr algn="just"/>
                      <a:r>
                        <a:rPr lang="nb-NO" sz="1000" dirty="0"/>
                        <a:t>Større nasjonal og internasjonal oppmerksomhet rundt «Skjærgård» og opplevelser i skjærgården hele året. Gjennom et mer omfattende tematisk samarbeid posisjonere Kragerø med unike skjærgårds-kvaliteter og dra nytte av felles markedsføring, produkt- og kompetanseutvikling. For Kragerø er bruk av skjærgården i sesonger utenfor sommeren viktigst i denne sammenheng</a:t>
                      </a:r>
                    </a:p>
                  </a:txBody>
                  <a:tcPr/>
                </a:tc>
                <a:tc>
                  <a:txBody>
                    <a:bodyPr/>
                    <a:lstStyle/>
                    <a:p>
                      <a:r>
                        <a:rPr lang="nb-NO" sz="1000" dirty="0"/>
                        <a:t>A: Min 5 bedrifter fra Kragerø skal delta i satsingen</a:t>
                      </a:r>
                    </a:p>
                    <a:p>
                      <a:r>
                        <a:rPr lang="nb-NO" sz="1000" dirty="0"/>
                        <a:t>B: Produktutvikling i skjærgården høst-vinter-vår</a:t>
                      </a:r>
                    </a:p>
                    <a:p>
                      <a:r>
                        <a:rPr lang="nb-NO" sz="1000" dirty="0"/>
                        <a:t>C: Delta på 3 årlige samlinger med andre skjærgård-destinasjoner</a:t>
                      </a:r>
                    </a:p>
                    <a:p>
                      <a:endParaRPr lang="nb-NO" sz="1000" dirty="0"/>
                    </a:p>
                  </a:txBody>
                  <a:tcPr/>
                </a:tc>
                <a:tc>
                  <a:txBody>
                    <a:bodyPr/>
                    <a:lstStyle/>
                    <a:p>
                      <a:r>
                        <a:rPr lang="nb-NO" sz="1000" dirty="0"/>
                        <a:t>Inntil kr 50 000 per å fra 2020</a:t>
                      </a:r>
                    </a:p>
                  </a:txBody>
                  <a:tcPr/>
                </a:tc>
                <a:tc>
                  <a:txBody>
                    <a:bodyPr/>
                    <a:lstStyle/>
                    <a:p>
                      <a:r>
                        <a:rPr lang="nb-NO" sz="1000" dirty="0"/>
                        <a:t>Ny felles ressurs og fem bedrifter</a:t>
                      </a:r>
                    </a:p>
                  </a:txBody>
                  <a:tcPr/>
                </a:tc>
                <a:extLst>
                  <a:ext uri="{0D108BD9-81ED-4DB2-BD59-A6C34878D82A}">
                    <a16:rowId xmlns:a16="http://schemas.microsoft.com/office/drawing/2014/main" val="3770807106"/>
                  </a:ext>
                </a:extLst>
              </a:tr>
              <a:tr h="243900">
                <a:tc>
                  <a:txBody>
                    <a:bodyPr/>
                    <a:lstStyle/>
                    <a:p>
                      <a:pPr algn="ctr"/>
                      <a:r>
                        <a:rPr lang="nb-NO" sz="1000" dirty="0"/>
                        <a:t>18</a:t>
                      </a:r>
                    </a:p>
                  </a:txBody>
                  <a:tcPr/>
                </a:tc>
                <a:tc>
                  <a:txBody>
                    <a:bodyPr/>
                    <a:lstStyle/>
                    <a:p>
                      <a:pPr algn="just"/>
                      <a:r>
                        <a:rPr lang="nb-NO" sz="1000" b="1" dirty="0"/>
                        <a:t>PR-strategi Norge</a:t>
                      </a:r>
                    </a:p>
                    <a:p>
                      <a:pPr algn="just"/>
                      <a:r>
                        <a:rPr lang="nb-NO" sz="1000" b="0" dirty="0"/>
                        <a:t>Utvikle en strategi for Kragerø som definerer hvem en er avhengige av, hvem som er interessenter, og vurderer hvordan en best kan kommunisere med dem for å nå målet til Kragerø på en mest mulig effektiv måte.  En slik strategi skal utvikles og implementeres i det norske markedet. Vi velger å ikke kalle dette markedsføring, fordi strategien skal omhandle et større omfang av kommunikasjonsverktøy</a:t>
                      </a:r>
                    </a:p>
                  </a:txBody>
                  <a:tcPr/>
                </a:tc>
                <a:tc>
                  <a:txBody>
                    <a:bodyPr/>
                    <a:lstStyle/>
                    <a:p>
                      <a:pPr algn="just"/>
                      <a:r>
                        <a:rPr lang="nb-NO" sz="1000" dirty="0"/>
                        <a:t>Bygge opp omdømme som helårsdestinasjon med andre kvaliteter enn sommeren. Styrket omdømme som reisemål i positiv utvikling, både hos dagens gjester, nye potensielle gjester, investorer og kunnskapsmiljøer. Tydeligere avtrykk av hvilke kvaliteter Kragerø som helårs-destinasjon har, opplevelsestilbud og den unike kombinasjonen av de tre bærende produkt-kons</a:t>
                      </a:r>
                    </a:p>
                  </a:txBody>
                  <a:tcPr/>
                </a:tc>
                <a:tc>
                  <a:txBody>
                    <a:bodyPr/>
                    <a:lstStyle/>
                    <a:p>
                      <a:r>
                        <a:rPr lang="nb-NO" sz="1000" dirty="0"/>
                        <a:t>A: PR-strategi utviklet innen 1.10.20</a:t>
                      </a:r>
                    </a:p>
                    <a:p>
                      <a:r>
                        <a:rPr lang="nb-NO" sz="1000" dirty="0"/>
                        <a:t>B: De første PR-tiltakene gjennomført innen påske 2021</a:t>
                      </a:r>
                    </a:p>
                    <a:p>
                      <a:r>
                        <a:rPr lang="nb-NO" sz="1000" dirty="0"/>
                        <a:t>C: Årlig PR-plan Norge besluttes i nov måned </a:t>
                      </a:r>
                    </a:p>
                  </a:txBody>
                  <a:tcPr/>
                </a:tc>
                <a:tc>
                  <a:txBody>
                    <a:bodyPr/>
                    <a:lstStyle/>
                    <a:p>
                      <a:r>
                        <a:rPr lang="nb-NO" sz="1000" dirty="0"/>
                        <a:t>Kr 75 000 til utvikling av PR-</a:t>
                      </a:r>
                      <a:r>
                        <a:rPr lang="nb-NO" sz="1000" dirty="0" err="1"/>
                        <a:t>Stratagi</a:t>
                      </a:r>
                      <a:endParaRPr lang="nb-NO" sz="1000" dirty="0"/>
                    </a:p>
                    <a:p>
                      <a:endParaRPr lang="nb-NO" sz="1000" dirty="0"/>
                    </a:p>
                    <a:p>
                      <a:r>
                        <a:rPr lang="nb-NO" sz="1000" dirty="0"/>
                        <a:t>Kr 100 000 til årlig gjennom-føring</a:t>
                      </a:r>
                    </a:p>
                  </a:txBody>
                  <a:tcPr/>
                </a:tc>
                <a:tc>
                  <a:txBody>
                    <a:bodyPr/>
                    <a:lstStyle/>
                    <a:p>
                      <a:r>
                        <a:rPr lang="nb-NO" sz="1000" dirty="0"/>
                        <a:t>Kragerø Næringsforening</a:t>
                      </a:r>
                    </a:p>
                  </a:txBody>
                  <a:tcPr/>
                </a:tc>
                <a:extLst>
                  <a:ext uri="{0D108BD9-81ED-4DB2-BD59-A6C34878D82A}">
                    <a16:rowId xmlns:a16="http://schemas.microsoft.com/office/drawing/2014/main" val="818996196"/>
                  </a:ext>
                </a:extLst>
              </a:tr>
              <a:tr h="243900">
                <a:tc>
                  <a:txBody>
                    <a:bodyPr/>
                    <a:lstStyle/>
                    <a:p>
                      <a:pPr algn="ctr"/>
                      <a:r>
                        <a:rPr lang="nb-NO" sz="1000" dirty="0"/>
                        <a:t>19</a:t>
                      </a:r>
                    </a:p>
                  </a:txBody>
                  <a:tcPr/>
                </a:tc>
                <a:tc>
                  <a:txBody>
                    <a:bodyPr/>
                    <a:lstStyle/>
                    <a:p>
                      <a:pPr algn="just"/>
                      <a:r>
                        <a:rPr lang="nb-NO" sz="1000" b="1" dirty="0"/>
                        <a:t>Allianse-utvikling</a:t>
                      </a:r>
                    </a:p>
                    <a:p>
                      <a:pPr algn="just"/>
                      <a:r>
                        <a:rPr lang="nb-NO" sz="1000" dirty="0"/>
                        <a:t>Kragerø har behov for sterke allianser for å drive frem egen utvikling. I denne sammenheng nevner vi Torp flyplass, Fjord Line, </a:t>
                      </a:r>
                      <a:r>
                        <a:rPr lang="nb-NO" sz="1000" dirty="0" err="1"/>
                        <a:t>Color</a:t>
                      </a:r>
                      <a:r>
                        <a:rPr lang="nb-NO" sz="1000" dirty="0"/>
                        <a:t> Line, USUS og de nærmeste destinasjonene rundt reisemålet. Å skape allianser krever målrettet innsats og holdninger som preges av å dele</a:t>
                      </a:r>
                    </a:p>
                  </a:txBody>
                  <a:tcPr/>
                </a:tc>
                <a:tc>
                  <a:txBody>
                    <a:bodyPr/>
                    <a:lstStyle/>
                    <a:p>
                      <a:pPr algn="just"/>
                      <a:r>
                        <a:rPr lang="nb-NO" sz="1000" dirty="0"/>
                        <a:t>Kragerø skal bli en betydelig samarbeidspartner for større reiselivsbedrifter og organisasjoner slik at disse ser nytten av å ha med opplevelser, kvaliteter og produkter fra Kragerø i egen utvikling. Dette skal styrke Kragerøs attraksjons-kraft og tilgjengelighet</a:t>
                      </a:r>
                    </a:p>
                  </a:txBody>
                  <a:tcPr/>
                </a:tc>
                <a:tc>
                  <a:txBody>
                    <a:bodyPr/>
                    <a:lstStyle/>
                    <a:p>
                      <a:r>
                        <a:rPr lang="nb-NO" sz="1000" dirty="0"/>
                        <a:t>A: Gjennomføre møter med 5 </a:t>
                      </a:r>
                      <a:r>
                        <a:rPr lang="nb-NO" sz="1000" dirty="0" err="1"/>
                        <a:t>all.partnere</a:t>
                      </a:r>
                      <a:r>
                        <a:rPr lang="nb-NO" sz="1000" dirty="0"/>
                        <a:t> i 2020</a:t>
                      </a:r>
                    </a:p>
                    <a:p>
                      <a:r>
                        <a:rPr lang="nb-NO" sz="1000" dirty="0"/>
                        <a:t>B: Gjennomføre møter med 10 </a:t>
                      </a:r>
                      <a:r>
                        <a:rPr lang="nb-NO" sz="1000" dirty="0" err="1"/>
                        <a:t>all.partnere</a:t>
                      </a:r>
                      <a:r>
                        <a:rPr lang="nb-NO" sz="1000" dirty="0"/>
                        <a:t> i 2021</a:t>
                      </a:r>
                    </a:p>
                    <a:p>
                      <a:r>
                        <a:rPr lang="nb-NO" sz="1000" dirty="0"/>
                        <a:t>C: Inngå i tett samarbeid med 4 av disse ila 2021</a:t>
                      </a:r>
                    </a:p>
                  </a:txBody>
                  <a:tcPr/>
                </a:tc>
                <a:tc>
                  <a:txBody>
                    <a:bodyPr/>
                    <a:lstStyle/>
                    <a:p>
                      <a:r>
                        <a:rPr lang="nb-NO" sz="1000" dirty="0"/>
                        <a:t>Kr 5 000 i reisekostnader per år</a:t>
                      </a:r>
                    </a:p>
                  </a:txBody>
                  <a:tcPr/>
                </a:tc>
                <a:tc>
                  <a:txBody>
                    <a:bodyPr/>
                    <a:lstStyle/>
                    <a:p>
                      <a:r>
                        <a:rPr lang="nb-NO" sz="1000" dirty="0"/>
                        <a:t>Kragerø Næringsforening</a:t>
                      </a:r>
                    </a:p>
                  </a:txBody>
                  <a:tcPr/>
                </a:tc>
                <a:extLst>
                  <a:ext uri="{0D108BD9-81ED-4DB2-BD59-A6C34878D82A}">
                    <a16:rowId xmlns:a16="http://schemas.microsoft.com/office/drawing/2014/main" val="3301560378"/>
                  </a:ext>
                </a:extLst>
              </a:tr>
              <a:tr h="243900">
                <a:tc>
                  <a:txBody>
                    <a:bodyPr/>
                    <a:lstStyle/>
                    <a:p>
                      <a:pPr algn="ctr"/>
                      <a:r>
                        <a:rPr lang="nb-NO" sz="1000" dirty="0"/>
                        <a:t>20</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b-NO" sz="1000" b="1" dirty="0"/>
                        <a:t>Cruise – i små porsjoner</a:t>
                      </a:r>
                    </a:p>
                    <a:p>
                      <a:pPr algn="just"/>
                      <a:r>
                        <a:rPr lang="nb-NO" sz="1000" dirty="0"/>
                        <a:t>Re-etablering av cruise-satsing med tre delt innhold. Først forankring av satsing på </a:t>
                      </a:r>
                      <a:r>
                        <a:rPr lang="nb-NO" sz="1000" dirty="0" err="1"/>
                        <a:t>adventure</a:t>
                      </a:r>
                      <a:r>
                        <a:rPr lang="nb-NO" sz="1000" dirty="0"/>
                        <a:t>-cruise og mindre båter. Dernest utvikling av et bredere utfluktsprogram i Kragerø og sist men ikke minst fokus i markedsarbeidet mot rederier som tilbyr mer eksklusive cruise på mindre båter. Det understrekes at cruise-satsingen skal være bærekraftig</a:t>
                      </a:r>
                    </a:p>
                  </a:txBody>
                  <a:tcPr/>
                </a:tc>
                <a:tc>
                  <a:txBody>
                    <a:bodyPr/>
                    <a:lstStyle/>
                    <a:p>
                      <a:pPr algn="just"/>
                      <a:r>
                        <a:rPr lang="nb-NO" sz="1000" dirty="0"/>
                        <a:t>Helårs gruppetrafikk, mindre grupper 10-30 personer tilpasset opplevelsestilbydere i Kragerø. Produksjon for gruppemarkedet innebærer store fordeler for leverandørene. I cruise-segmentet er det mulig å opparbeide helårstrafikk og ved segmentering av rederier også mulig å prise opplevelsene på et fornuftig nivå</a:t>
                      </a:r>
                    </a:p>
                  </a:txBody>
                  <a:tcPr/>
                </a:tc>
                <a:tc>
                  <a:txBody>
                    <a:bodyPr/>
                    <a:lstStyle/>
                    <a:p>
                      <a:r>
                        <a:rPr lang="nb-NO" sz="1000" dirty="0"/>
                        <a:t>A: Lokal forankring og aksept Q2/2020</a:t>
                      </a:r>
                    </a:p>
                    <a:p>
                      <a:r>
                        <a:rPr lang="nb-NO" sz="1000" dirty="0"/>
                        <a:t>B: Etablering av felles cruiseprosjekt Q3/2020</a:t>
                      </a:r>
                    </a:p>
                    <a:p>
                      <a:r>
                        <a:rPr lang="nb-NO" sz="1000" dirty="0"/>
                        <a:t>C: Utvikling av produktmanual Kragerø &amp; Telemark Q4/2020</a:t>
                      </a:r>
                    </a:p>
                    <a:p>
                      <a:r>
                        <a:rPr lang="nb-NO" sz="1000" dirty="0"/>
                        <a:t>D: Forsterket markedsinnsats, innsalg til rederier fra Q1/2021</a:t>
                      </a:r>
                    </a:p>
                  </a:txBody>
                  <a:tcPr/>
                </a:tc>
                <a:tc>
                  <a:txBody>
                    <a:bodyPr/>
                    <a:lstStyle/>
                    <a:p>
                      <a:r>
                        <a:rPr lang="nb-NO" sz="1000" dirty="0"/>
                        <a:t>Kr 200 000 per år </a:t>
                      </a:r>
                    </a:p>
                  </a:txBody>
                  <a:tcPr/>
                </a:tc>
                <a:tc>
                  <a:txBody>
                    <a:bodyPr/>
                    <a:lstStyle/>
                    <a:p>
                      <a:r>
                        <a:rPr lang="nb-NO" sz="1000" dirty="0"/>
                        <a:t>Eget cruise-prosjekt med aktuelle leverandører, samarbeid med </a:t>
                      </a:r>
                      <a:r>
                        <a:rPr lang="nb-NO" sz="1000" dirty="0" err="1"/>
                        <a:t>Visit</a:t>
                      </a:r>
                      <a:r>
                        <a:rPr lang="nb-NO" sz="1000" dirty="0"/>
                        <a:t> Telemark</a:t>
                      </a:r>
                    </a:p>
                  </a:txBody>
                  <a:tcPr/>
                </a:tc>
                <a:extLst>
                  <a:ext uri="{0D108BD9-81ED-4DB2-BD59-A6C34878D82A}">
                    <a16:rowId xmlns:a16="http://schemas.microsoft.com/office/drawing/2014/main" val="1424509988"/>
                  </a:ext>
                </a:extLst>
              </a:tr>
            </a:tbl>
          </a:graphicData>
        </a:graphic>
      </p:graphicFrame>
    </p:spTree>
    <p:extLst>
      <p:ext uri="{BB962C8B-B14F-4D97-AF65-F5344CB8AC3E}">
        <p14:creationId xmlns:p14="http://schemas.microsoft.com/office/powerpoint/2010/main" val="160274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B3267F-79D1-BA4D-A0BA-1F6A1FF15B81}"/>
              </a:ext>
            </a:extLst>
          </p:cNvPr>
          <p:cNvSpPr>
            <a:spLocks noGrp="1"/>
          </p:cNvSpPr>
          <p:nvPr>
            <p:ph type="title"/>
          </p:nvPr>
        </p:nvSpPr>
        <p:spPr/>
        <p:txBody>
          <a:bodyPr/>
          <a:lstStyle/>
          <a:p>
            <a:r>
              <a:rPr lang="nb-NO" dirty="0"/>
              <a:t>Budsjett og organisering</a:t>
            </a:r>
          </a:p>
        </p:txBody>
      </p:sp>
      <p:graphicFrame>
        <p:nvGraphicFramePr>
          <p:cNvPr id="7" name="Plassholder for innhold 7">
            <a:extLst>
              <a:ext uri="{FF2B5EF4-FFF2-40B4-BE49-F238E27FC236}">
                <a16:creationId xmlns:a16="http://schemas.microsoft.com/office/drawing/2014/main" id="{2378344B-A376-8C45-A9C1-C5BCF39B0EAD}"/>
              </a:ext>
            </a:extLst>
          </p:cNvPr>
          <p:cNvGraphicFramePr>
            <a:graphicFrameLocks/>
          </p:cNvGraphicFramePr>
          <p:nvPr>
            <p:extLst>
              <p:ext uri="{D42A27DB-BD31-4B8C-83A1-F6EECF244321}">
                <p14:modId xmlns:p14="http://schemas.microsoft.com/office/powerpoint/2010/main" val="677877588"/>
              </p:ext>
            </p:extLst>
          </p:nvPr>
        </p:nvGraphicFramePr>
        <p:xfrm>
          <a:off x="6972997" y="1465296"/>
          <a:ext cx="4261314" cy="448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e 3">
            <a:extLst>
              <a:ext uri="{FF2B5EF4-FFF2-40B4-BE49-F238E27FC236}">
                <a16:creationId xmlns:a16="http://schemas.microsoft.com/office/drawing/2014/main" id="{E614BC3E-23AD-8944-BB32-C35DDC39462E}"/>
              </a:ext>
            </a:extLst>
          </p:cNvPr>
          <p:cNvPicPr>
            <a:picLocks noChangeAspect="1"/>
          </p:cNvPicPr>
          <p:nvPr/>
        </p:nvPicPr>
        <p:blipFill>
          <a:blip r:embed="rId7"/>
          <a:stretch>
            <a:fillRect/>
          </a:stretch>
        </p:blipFill>
        <p:spPr>
          <a:xfrm>
            <a:off x="957689" y="1465296"/>
            <a:ext cx="5269074" cy="5120230"/>
          </a:xfrm>
          <a:prstGeom prst="rect">
            <a:avLst/>
          </a:prstGeom>
        </p:spPr>
      </p:pic>
      <p:sp>
        <p:nvSpPr>
          <p:cNvPr id="3" name="TekstSylinder 2">
            <a:extLst>
              <a:ext uri="{FF2B5EF4-FFF2-40B4-BE49-F238E27FC236}">
                <a16:creationId xmlns:a16="http://schemas.microsoft.com/office/drawing/2014/main" id="{5731DB35-2D03-3F4D-9061-F291802743CE}"/>
              </a:ext>
            </a:extLst>
          </p:cNvPr>
          <p:cNvSpPr txBox="1"/>
          <p:nvPr/>
        </p:nvSpPr>
        <p:spPr>
          <a:xfrm>
            <a:off x="880240" y="1250605"/>
            <a:ext cx="3406702" cy="230832"/>
          </a:xfrm>
          <a:prstGeom prst="rect">
            <a:avLst/>
          </a:prstGeom>
          <a:noFill/>
        </p:spPr>
        <p:txBody>
          <a:bodyPr wrap="none" rtlCol="0">
            <a:spAutoFit/>
          </a:bodyPr>
          <a:lstStyle/>
          <a:p>
            <a:r>
              <a:rPr lang="nb-NO" sz="900" dirty="0"/>
              <a:t>Finansieringsplanen er ikke avklart med de ulike finansieringskildene</a:t>
            </a:r>
          </a:p>
        </p:txBody>
      </p:sp>
    </p:spTree>
    <p:extLst>
      <p:ext uri="{BB962C8B-B14F-4D97-AF65-F5344CB8AC3E}">
        <p14:creationId xmlns:p14="http://schemas.microsoft.com/office/powerpoint/2010/main" val="9760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F662603-1C28-834A-A577-F85B1B04BF68}"/>
              </a:ext>
            </a:extLst>
          </p:cNvPr>
          <p:cNvPicPr>
            <a:picLocks noChangeAspect="1"/>
          </p:cNvPicPr>
          <p:nvPr/>
        </p:nvPicPr>
        <p:blipFill>
          <a:blip r:embed="rId2"/>
          <a:stretch>
            <a:fillRect/>
          </a:stretch>
        </p:blipFill>
        <p:spPr>
          <a:xfrm>
            <a:off x="838200" y="1301214"/>
            <a:ext cx="10814008" cy="3890897"/>
          </a:xfrm>
          <a:prstGeom prst="rect">
            <a:avLst/>
          </a:prstGeom>
        </p:spPr>
      </p:pic>
      <p:sp>
        <p:nvSpPr>
          <p:cNvPr id="4" name="Plassholder for innhold 3">
            <a:extLst>
              <a:ext uri="{FF2B5EF4-FFF2-40B4-BE49-F238E27FC236}">
                <a16:creationId xmlns:a16="http://schemas.microsoft.com/office/drawing/2014/main" id="{0AB41AF9-21E0-3D44-B008-AB090B8BA0F8}"/>
              </a:ext>
            </a:extLst>
          </p:cNvPr>
          <p:cNvSpPr>
            <a:spLocks noGrp="1"/>
          </p:cNvSpPr>
          <p:nvPr>
            <p:ph sz="half" idx="1"/>
          </p:nvPr>
        </p:nvSpPr>
        <p:spPr>
          <a:xfrm>
            <a:off x="976964" y="2181841"/>
            <a:ext cx="8265890" cy="1698181"/>
          </a:xfrm>
        </p:spPr>
        <p:txBody>
          <a:bodyPr/>
          <a:lstStyle/>
          <a:p>
            <a:pPr marL="0" indent="0">
              <a:buNone/>
            </a:pPr>
            <a:r>
              <a:rPr lang="nb-NO" sz="4800" dirty="0">
                <a:solidFill>
                  <a:schemeClr val="bg1"/>
                </a:solidFill>
              </a:rPr>
              <a:t>Takk for oppmerksomheten!</a:t>
            </a:r>
          </a:p>
          <a:p>
            <a:endParaRPr lang="nb-NO" dirty="0">
              <a:solidFill>
                <a:schemeClr val="bg1"/>
              </a:solidFill>
            </a:endParaRPr>
          </a:p>
        </p:txBody>
      </p:sp>
    </p:spTree>
    <p:extLst>
      <p:ext uri="{BB962C8B-B14F-4D97-AF65-F5344CB8AC3E}">
        <p14:creationId xmlns:p14="http://schemas.microsoft.com/office/powerpoint/2010/main" val="18252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B829B110-20DA-A149-AFD9-8FF8ED43A2E8}"/>
              </a:ext>
            </a:extLst>
          </p:cNvPr>
          <p:cNvSpPr>
            <a:spLocks noGrp="1"/>
          </p:cNvSpPr>
          <p:nvPr>
            <p:ph type="sldNum" sz="quarter" idx="12"/>
          </p:nvPr>
        </p:nvSpPr>
        <p:spPr/>
        <p:txBody>
          <a:bodyPr/>
          <a:lstStyle/>
          <a:p>
            <a:fld id="{EAC88758-B14F-C642-9C0E-27AB4CA082BC}" type="slidenum">
              <a:rPr lang="nb-NO" smtClean="0"/>
              <a:t>3</a:t>
            </a:fld>
            <a:endParaRPr lang="nb-NO"/>
          </a:p>
        </p:txBody>
      </p:sp>
      <p:sp>
        <p:nvSpPr>
          <p:cNvPr id="4" name="Rektangel 3">
            <a:extLst>
              <a:ext uri="{FF2B5EF4-FFF2-40B4-BE49-F238E27FC236}">
                <a16:creationId xmlns:a16="http://schemas.microsoft.com/office/drawing/2014/main" id="{8C6D3EB2-4717-A24E-84EA-B188433D0290}"/>
              </a:ext>
            </a:extLst>
          </p:cNvPr>
          <p:cNvSpPr/>
          <p:nvPr/>
        </p:nvSpPr>
        <p:spPr>
          <a:xfrm>
            <a:off x="378694" y="840509"/>
            <a:ext cx="3066472" cy="57357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Status Kragerø 2019</a:t>
            </a:r>
            <a:endParaRPr lang="nb-NO" sz="1100" dirty="0">
              <a:solidFill>
                <a:schemeClr val="tx1"/>
              </a:solidFill>
            </a:endParaRPr>
          </a:p>
          <a:p>
            <a:pPr marL="171450" indent="-171450" algn="just">
              <a:buFont typeface="Arial" panose="020B0604020202020204" pitchFamily="34" charset="0"/>
              <a:buChar char="•"/>
            </a:pPr>
            <a:r>
              <a:rPr lang="nb-NO" sz="1200" dirty="0">
                <a:solidFill>
                  <a:schemeClr val="tx1"/>
                </a:solidFill>
              </a:rPr>
              <a:t>Kragerø er en kjent sommerdestinasjon</a:t>
            </a:r>
          </a:p>
          <a:p>
            <a:pPr marL="171450" indent="-171450" algn="just">
              <a:buFont typeface="Arial" panose="020B0604020202020204" pitchFamily="34" charset="0"/>
              <a:buChar char="•"/>
            </a:pPr>
            <a:endParaRPr lang="nb-NO" sz="1200" dirty="0">
              <a:solidFill>
                <a:schemeClr val="tx1"/>
              </a:solidFill>
            </a:endParaRPr>
          </a:p>
          <a:p>
            <a:pPr marL="171450" indent="-171450" algn="just">
              <a:buFont typeface="Arial" panose="020B0604020202020204" pitchFamily="34" charset="0"/>
              <a:buChar char="•"/>
            </a:pPr>
            <a:r>
              <a:rPr lang="nb-NO" sz="1200" dirty="0">
                <a:solidFill>
                  <a:schemeClr val="tx1"/>
                </a:solidFill>
              </a:rPr>
              <a:t>Volum av hytte- og feriehusbrukere gjør opplevelsesnæringen til en hovednæring i kommunen</a:t>
            </a:r>
          </a:p>
          <a:p>
            <a:pPr marL="171450" indent="-171450" algn="just">
              <a:buFont typeface="Arial" panose="020B0604020202020204" pitchFamily="34" charset="0"/>
              <a:buChar char="•"/>
            </a:pPr>
            <a:endParaRPr lang="nb-NO" sz="1200" dirty="0">
              <a:solidFill>
                <a:schemeClr val="tx1"/>
              </a:solidFill>
            </a:endParaRPr>
          </a:p>
          <a:p>
            <a:pPr marL="171450" indent="-171450" algn="just">
              <a:buFont typeface="Arial" panose="020B0604020202020204" pitchFamily="34" charset="0"/>
              <a:buChar char="•"/>
            </a:pPr>
            <a:r>
              <a:rPr lang="nb-NO" sz="1200" dirty="0">
                <a:solidFill>
                  <a:schemeClr val="tx1"/>
                </a:solidFill>
              </a:rPr>
              <a:t>Samlede kommersielle overnattinger i Kragerø økte med 30,2 % fra 2017 - 2018</a:t>
            </a:r>
          </a:p>
          <a:p>
            <a:pPr marL="171450" indent="-171450" algn="just">
              <a:buFont typeface="Arial" panose="020B0604020202020204" pitchFamily="34" charset="0"/>
              <a:buChar char="•"/>
            </a:pPr>
            <a:endParaRPr lang="nb-NO" sz="1200" dirty="0">
              <a:solidFill>
                <a:schemeClr val="tx1"/>
              </a:solidFill>
            </a:endParaRPr>
          </a:p>
          <a:p>
            <a:pPr marL="171450" indent="-171450" algn="just">
              <a:buFont typeface="Arial" panose="020B0604020202020204" pitchFamily="34" charset="0"/>
              <a:buChar char="•"/>
            </a:pPr>
            <a:r>
              <a:rPr lang="nb-NO" sz="1200" dirty="0">
                <a:solidFill>
                  <a:schemeClr val="tx1"/>
                </a:solidFill>
              </a:rPr>
              <a:t>Hytte- og feriehusbrukere er mest fornøyd med Skjærgården, Jomfruland, båtliv og bading i Kragerø</a:t>
            </a:r>
          </a:p>
          <a:p>
            <a:pPr marL="171450" indent="-171450" algn="just">
              <a:buFont typeface="Arial" panose="020B0604020202020204" pitchFamily="34" charset="0"/>
              <a:buChar char="•"/>
            </a:pPr>
            <a:endParaRPr lang="nb-NO" sz="1200" dirty="0">
              <a:solidFill>
                <a:schemeClr val="tx1"/>
              </a:solidFill>
            </a:endParaRPr>
          </a:p>
          <a:p>
            <a:pPr marL="171450" indent="-171450" algn="just">
              <a:buFont typeface="Arial" panose="020B0604020202020204" pitchFamily="34" charset="0"/>
              <a:buChar char="•"/>
            </a:pPr>
            <a:r>
              <a:rPr lang="nb-NO" sz="1200" dirty="0">
                <a:solidFill>
                  <a:schemeClr val="tx1"/>
                </a:solidFill>
              </a:rPr>
              <a:t>Reiseliv- og opplevelsesaktører er lokalt organisert i Kragerø Næringsforening (KNF). Kragerø kommune er medlem av Visit Telemark, og  bidrar til lokalt reiselivsarbeid med tilskudd til KNF</a:t>
            </a:r>
          </a:p>
          <a:p>
            <a:pPr algn="just"/>
            <a:endParaRPr lang="nb-NO" sz="1200" dirty="0">
              <a:solidFill>
                <a:schemeClr val="tx1"/>
              </a:solidFill>
            </a:endParaRPr>
          </a:p>
          <a:p>
            <a:pPr marL="171450" indent="-171450" algn="just">
              <a:buFont typeface="Arial" panose="020B0604020202020204" pitchFamily="34" charset="0"/>
              <a:buChar char="•"/>
            </a:pPr>
            <a:r>
              <a:rPr lang="nb-NO" sz="1200" dirty="0">
                <a:solidFill>
                  <a:schemeClr val="tx1"/>
                </a:solidFill>
              </a:rPr>
              <a:t>Reisemålets beliggenhet i forhold til det regionale, nasjonale og deler av de internasjonale markedene, betegnes som meget sentral</a:t>
            </a:r>
          </a:p>
          <a:p>
            <a:pPr marL="171450" indent="-171450" algn="just">
              <a:buFont typeface="Arial" panose="020B0604020202020204" pitchFamily="34" charset="0"/>
              <a:buChar char="•"/>
            </a:pPr>
            <a:endParaRPr lang="nb-NO" sz="1200" dirty="0">
              <a:solidFill>
                <a:schemeClr val="tx1"/>
              </a:solidFill>
            </a:endParaRPr>
          </a:p>
          <a:p>
            <a:pPr marL="171450" indent="-171450" algn="just">
              <a:buFont typeface="Arial" panose="020B0604020202020204" pitchFamily="34" charset="0"/>
              <a:buChar char="•"/>
            </a:pPr>
            <a:r>
              <a:rPr lang="nb-NO" sz="1200" dirty="0">
                <a:solidFill>
                  <a:schemeClr val="tx1"/>
                </a:solidFill>
              </a:rPr>
              <a:t>Det er vilje og evne til å utvikle destinasjonen blant aktørene i Kragerø og det offentlige. Ressursgrunnlaget i form av natur, kultur og stedlige kvaliteter finnes i rikt monn</a:t>
            </a:r>
          </a:p>
          <a:p>
            <a:pPr algn="just"/>
            <a:endParaRPr lang="nb-NO" sz="1000" dirty="0">
              <a:solidFill>
                <a:schemeClr val="tx1"/>
              </a:solidFill>
            </a:endParaRPr>
          </a:p>
        </p:txBody>
      </p:sp>
      <p:sp>
        <p:nvSpPr>
          <p:cNvPr id="5" name="Rektangel 4">
            <a:extLst>
              <a:ext uri="{FF2B5EF4-FFF2-40B4-BE49-F238E27FC236}">
                <a16:creationId xmlns:a16="http://schemas.microsoft.com/office/drawing/2014/main" id="{03A91101-A345-E54B-96FD-CB32D680A1B6}"/>
              </a:ext>
            </a:extLst>
          </p:cNvPr>
          <p:cNvSpPr/>
          <p:nvPr/>
        </p:nvSpPr>
        <p:spPr>
          <a:xfrm>
            <a:off x="3551384" y="360218"/>
            <a:ext cx="8114146" cy="15701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Mål Kragerø 2030</a:t>
            </a:r>
          </a:p>
          <a:p>
            <a:pPr algn="ctr"/>
            <a:r>
              <a:rPr lang="nb-NO" sz="2000" dirty="0">
                <a:solidFill>
                  <a:schemeClr val="tx1"/>
                </a:solidFill>
              </a:rPr>
              <a:t>600 nye arbeidsplasser i opplevelsesnæringen på </a:t>
            </a:r>
          </a:p>
          <a:p>
            <a:pPr algn="ctr"/>
            <a:r>
              <a:rPr lang="nb-NO" sz="2000" dirty="0">
                <a:solidFill>
                  <a:schemeClr val="tx1"/>
                </a:solidFill>
              </a:rPr>
              <a:t>helårsdestinasjonen Kragerø</a:t>
            </a:r>
          </a:p>
          <a:p>
            <a:pPr algn="just"/>
            <a:endParaRPr lang="nb-NO" sz="1000" dirty="0">
              <a:solidFill>
                <a:schemeClr val="tx1"/>
              </a:solidFill>
            </a:endParaRPr>
          </a:p>
        </p:txBody>
      </p:sp>
      <p:sp>
        <p:nvSpPr>
          <p:cNvPr id="7" name="Rektangel 6">
            <a:extLst>
              <a:ext uri="{FF2B5EF4-FFF2-40B4-BE49-F238E27FC236}">
                <a16:creationId xmlns:a16="http://schemas.microsoft.com/office/drawing/2014/main" id="{7C5E5F98-CAE4-8E46-9FD8-343909942856}"/>
              </a:ext>
            </a:extLst>
          </p:cNvPr>
          <p:cNvSpPr/>
          <p:nvPr/>
        </p:nvSpPr>
        <p:spPr>
          <a:xfrm>
            <a:off x="6567056" y="2059710"/>
            <a:ext cx="5098473" cy="102523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Delstrategi 1</a:t>
            </a:r>
            <a:endParaRPr lang="nb-NO" sz="1100" dirty="0">
              <a:solidFill>
                <a:schemeClr val="tx1"/>
              </a:solidFill>
            </a:endParaRPr>
          </a:p>
          <a:p>
            <a:pPr algn="ctr"/>
            <a:r>
              <a:rPr lang="nb-NO" sz="1200" dirty="0">
                <a:solidFill>
                  <a:schemeClr val="tx1"/>
                </a:solidFill>
              </a:rPr>
              <a:t>Delstrategi en er å utvikle nye markeder og målgrupper av kulturturister i Tyskland og Norge</a:t>
            </a:r>
          </a:p>
        </p:txBody>
      </p:sp>
      <p:sp>
        <p:nvSpPr>
          <p:cNvPr id="8" name="Rektangel 7">
            <a:extLst>
              <a:ext uri="{FF2B5EF4-FFF2-40B4-BE49-F238E27FC236}">
                <a16:creationId xmlns:a16="http://schemas.microsoft.com/office/drawing/2014/main" id="{C1E17ABE-D319-7048-B8AA-EC13A32844F4}"/>
              </a:ext>
            </a:extLst>
          </p:cNvPr>
          <p:cNvSpPr/>
          <p:nvPr/>
        </p:nvSpPr>
        <p:spPr>
          <a:xfrm>
            <a:off x="6567053" y="3228110"/>
            <a:ext cx="5098473" cy="102523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Delstrategi 2</a:t>
            </a:r>
            <a:endParaRPr lang="nb-NO" sz="1100" dirty="0">
              <a:solidFill>
                <a:schemeClr val="tx1"/>
              </a:solidFill>
            </a:endParaRPr>
          </a:p>
          <a:p>
            <a:pPr algn="ctr"/>
            <a:r>
              <a:rPr lang="nb-NO" sz="1200" dirty="0">
                <a:solidFill>
                  <a:schemeClr val="tx1"/>
                </a:solidFill>
              </a:rPr>
              <a:t>Delstrategi to er å forsterke markedsføringen av Kragerø som sommerdestinasjon</a:t>
            </a:r>
          </a:p>
        </p:txBody>
      </p:sp>
      <p:sp>
        <p:nvSpPr>
          <p:cNvPr id="9" name="Rektangel 8">
            <a:extLst>
              <a:ext uri="{FF2B5EF4-FFF2-40B4-BE49-F238E27FC236}">
                <a16:creationId xmlns:a16="http://schemas.microsoft.com/office/drawing/2014/main" id="{77462AC1-7DAE-A847-8209-BFD79DCC7DA3}"/>
              </a:ext>
            </a:extLst>
          </p:cNvPr>
          <p:cNvSpPr/>
          <p:nvPr/>
        </p:nvSpPr>
        <p:spPr>
          <a:xfrm>
            <a:off x="6567054" y="4364591"/>
            <a:ext cx="5098473" cy="102523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Delstrategi 3</a:t>
            </a:r>
            <a:endParaRPr lang="nb-NO" sz="1100" dirty="0">
              <a:solidFill>
                <a:schemeClr val="tx1"/>
              </a:solidFill>
            </a:endParaRPr>
          </a:p>
          <a:p>
            <a:pPr algn="ctr"/>
            <a:r>
              <a:rPr lang="nb-NO" sz="1200" dirty="0">
                <a:solidFill>
                  <a:schemeClr val="tx1"/>
                </a:solidFill>
              </a:rPr>
              <a:t>Delstrategi tre er å styrke kompetansen hos aktørene i Kragerø</a:t>
            </a:r>
          </a:p>
        </p:txBody>
      </p:sp>
      <p:sp>
        <p:nvSpPr>
          <p:cNvPr id="10" name="Rektangel 9">
            <a:extLst>
              <a:ext uri="{FF2B5EF4-FFF2-40B4-BE49-F238E27FC236}">
                <a16:creationId xmlns:a16="http://schemas.microsoft.com/office/drawing/2014/main" id="{230659D1-8AFB-F64B-8BBD-46D0576F2CAC}"/>
              </a:ext>
            </a:extLst>
          </p:cNvPr>
          <p:cNvSpPr/>
          <p:nvPr/>
        </p:nvSpPr>
        <p:spPr>
          <a:xfrm>
            <a:off x="6567055" y="5551056"/>
            <a:ext cx="5098473" cy="10252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Tiltak 2020-23</a:t>
            </a:r>
            <a:endParaRPr lang="nb-NO" sz="1100" dirty="0">
              <a:solidFill>
                <a:schemeClr val="tx1"/>
              </a:solidFill>
            </a:endParaRPr>
          </a:p>
          <a:p>
            <a:pPr algn="ctr"/>
            <a:r>
              <a:rPr lang="nb-NO" sz="1200" dirty="0">
                <a:solidFill>
                  <a:schemeClr val="tx1"/>
                </a:solidFill>
              </a:rPr>
              <a:t>Det er tilsammen beskrevet 20 tiltak som skal gjennomføres i kommende 3-års periode følger mål og strategier som beskrevet</a:t>
            </a:r>
          </a:p>
        </p:txBody>
      </p:sp>
      <p:sp>
        <p:nvSpPr>
          <p:cNvPr id="12" name="Rektangel 11">
            <a:extLst>
              <a:ext uri="{FF2B5EF4-FFF2-40B4-BE49-F238E27FC236}">
                <a16:creationId xmlns:a16="http://schemas.microsoft.com/office/drawing/2014/main" id="{A9973C86-9B91-E44D-B8A6-0BF0741A5528}"/>
              </a:ext>
            </a:extLst>
          </p:cNvPr>
          <p:cNvSpPr/>
          <p:nvPr/>
        </p:nvSpPr>
        <p:spPr>
          <a:xfrm>
            <a:off x="378694" y="360218"/>
            <a:ext cx="3066472" cy="3971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Planen på en side</a:t>
            </a:r>
          </a:p>
        </p:txBody>
      </p:sp>
      <p:sp>
        <p:nvSpPr>
          <p:cNvPr id="6" name="Rektangel 5">
            <a:extLst>
              <a:ext uri="{FF2B5EF4-FFF2-40B4-BE49-F238E27FC236}">
                <a16:creationId xmlns:a16="http://schemas.microsoft.com/office/drawing/2014/main" id="{B3827DBD-5C0E-CD43-83EE-64303DA6A9FF}"/>
              </a:ext>
            </a:extLst>
          </p:cNvPr>
          <p:cNvSpPr/>
          <p:nvPr/>
        </p:nvSpPr>
        <p:spPr>
          <a:xfrm>
            <a:off x="3551383" y="2055092"/>
            <a:ext cx="2909454" cy="4521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Hovedstrategi 2020-23</a:t>
            </a:r>
          </a:p>
          <a:p>
            <a:pPr algn="ctr"/>
            <a:endParaRPr lang="nb-NO" sz="1100" dirty="0">
              <a:solidFill>
                <a:schemeClr val="tx1"/>
              </a:solidFill>
            </a:endParaRPr>
          </a:p>
          <a:p>
            <a:pPr algn="just"/>
            <a:r>
              <a:rPr lang="nb-NO" sz="1400" dirty="0">
                <a:solidFill>
                  <a:schemeClr val="tx1"/>
                </a:solidFill>
              </a:rPr>
              <a:t>Hovedstrategien i perioden 2020-23 for utvikling av Kragerø som opplevelsesdestinasjon er å prioritere utvikling av attraksjonskraft.</a:t>
            </a:r>
          </a:p>
          <a:p>
            <a:pPr algn="just"/>
            <a:endParaRPr lang="nb-NO" sz="1400" dirty="0">
              <a:solidFill>
                <a:schemeClr val="tx1"/>
              </a:solidFill>
            </a:endParaRPr>
          </a:p>
          <a:p>
            <a:pPr algn="just"/>
            <a:r>
              <a:rPr lang="nb-NO" sz="1400" dirty="0">
                <a:solidFill>
                  <a:schemeClr val="tx1"/>
                </a:solidFill>
              </a:rPr>
              <a:t>For å nå den langsiktige målsettingene om å utvikle Kragerø til en helårsdestinasjon skal 45 % av alle tilgjengelige private og offentlige midler benyttes til å utvikle nye opplevelser og attraksjoner i Kragerø. </a:t>
            </a:r>
          </a:p>
          <a:p>
            <a:pPr algn="just"/>
            <a:endParaRPr lang="nb-NO" sz="1400" dirty="0">
              <a:solidFill>
                <a:schemeClr val="tx1"/>
              </a:solidFill>
            </a:endParaRPr>
          </a:p>
          <a:p>
            <a:pPr algn="just"/>
            <a:r>
              <a:rPr lang="nb-NO" sz="1400" dirty="0">
                <a:solidFill>
                  <a:schemeClr val="tx1"/>
                </a:solidFill>
              </a:rPr>
              <a:t>80 % av alle tilgjengelige ressurser til attraksjonsutvikling skal gå med til å utvikle høsten. Resten benyttes på å styrke det kommersielle opplevelses-tilbudet om sommeren.</a:t>
            </a:r>
          </a:p>
          <a:p>
            <a:pPr algn="just"/>
            <a:endParaRPr lang="nb-NO" sz="1000" dirty="0">
              <a:solidFill>
                <a:schemeClr val="tx1"/>
              </a:solidFill>
            </a:endParaRPr>
          </a:p>
        </p:txBody>
      </p:sp>
    </p:spTree>
    <p:extLst>
      <p:ext uri="{BB962C8B-B14F-4D97-AF65-F5344CB8AC3E}">
        <p14:creationId xmlns:p14="http://schemas.microsoft.com/office/powerpoint/2010/main" val="27780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BF5379-9039-1846-8AB8-AEBB4F9BEAA9}"/>
              </a:ext>
            </a:extLst>
          </p:cNvPr>
          <p:cNvSpPr>
            <a:spLocks noGrp="1"/>
          </p:cNvSpPr>
          <p:nvPr>
            <p:ph type="title"/>
          </p:nvPr>
        </p:nvSpPr>
        <p:spPr/>
        <p:txBody>
          <a:bodyPr/>
          <a:lstStyle/>
          <a:p>
            <a:r>
              <a:rPr lang="nb-NO" dirty="0"/>
              <a:t>Om opplevelsesnæringen</a:t>
            </a:r>
          </a:p>
        </p:txBody>
      </p:sp>
      <p:sp>
        <p:nvSpPr>
          <p:cNvPr id="3" name="Plassholder for innhold 2">
            <a:extLst>
              <a:ext uri="{FF2B5EF4-FFF2-40B4-BE49-F238E27FC236}">
                <a16:creationId xmlns:a16="http://schemas.microsoft.com/office/drawing/2014/main" id="{9B640FB5-3810-974B-8F8E-D587DB720D35}"/>
              </a:ext>
            </a:extLst>
          </p:cNvPr>
          <p:cNvSpPr>
            <a:spLocks noGrp="1"/>
          </p:cNvSpPr>
          <p:nvPr>
            <p:ph idx="1"/>
          </p:nvPr>
        </p:nvSpPr>
        <p:spPr/>
        <p:txBody>
          <a:bodyPr>
            <a:normAutofit fontScale="62500" lnSpcReduction="20000"/>
          </a:bodyPr>
          <a:lstStyle/>
          <a:p>
            <a:pPr algn="just">
              <a:lnSpc>
                <a:spcPct val="120000"/>
              </a:lnSpc>
              <a:spcBef>
                <a:spcPts val="0"/>
              </a:spcBef>
              <a:buFont typeface="+mj-lt"/>
              <a:buAutoNum type="arabicPeriod"/>
            </a:pPr>
            <a:r>
              <a:rPr lang="nb-NO" dirty="0"/>
              <a:t>Næringen er globalt sett den næringen som vokser mest for tiden, og som i prognoser frem mot 2030 ansås </a:t>
            </a:r>
            <a:r>
              <a:rPr lang="nb-NO" b="1" dirty="0"/>
              <a:t>å vokse med hele 50 %, eller 3-4 % årlig</a:t>
            </a:r>
          </a:p>
          <a:p>
            <a:pPr algn="just">
              <a:lnSpc>
                <a:spcPct val="120000"/>
              </a:lnSpc>
              <a:spcBef>
                <a:spcPts val="0"/>
              </a:spcBef>
              <a:buFont typeface="+mj-lt"/>
              <a:buAutoNum type="arabicPeriod"/>
            </a:pPr>
            <a:endParaRPr lang="nb-NO" dirty="0"/>
          </a:p>
          <a:p>
            <a:pPr algn="just">
              <a:lnSpc>
                <a:spcPct val="120000"/>
              </a:lnSpc>
              <a:spcBef>
                <a:spcPts val="0"/>
              </a:spcBef>
              <a:buFont typeface="+mj-lt"/>
              <a:buAutoNum type="arabicPeriod"/>
            </a:pPr>
            <a:r>
              <a:rPr lang="nb-NO" dirty="0"/>
              <a:t>Resultatet av en målrettet utvikling av næringen er ikke bare fornøyde gjester og økt verdiskaping for bedriftene. Den medfører </a:t>
            </a:r>
            <a:r>
              <a:rPr lang="nb-NO" b="1" dirty="0" err="1"/>
              <a:t>ogsa</a:t>
            </a:r>
            <a:r>
              <a:rPr lang="nb-NO" b="1" dirty="0"/>
              <a:t>̊ et rikere tilbud for lokalbefolkningen </a:t>
            </a:r>
            <a:r>
              <a:rPr lang="nb-NO" dirty="0"/>
              <a:t>og styrker omdømmet for regionen som bo- og arbeidsregion</a:t>
            </a:r>
          </a:p>
          <a:p>
            <a:pPr algn="just">
              <a:lnSpc>
                <a:spcPct val="120000"/>
              </a:lnSpc>
              <a:spcBef>
                <a:spcPts val="0"/>
              </a:spcBef>
              <a:buFont typeface="+mj-lt"/>
              <a:buAutoNum type="arabicPeriod"/>
            </a:pPr>
            <a:endParaRPr lang="nb-NO" dirty="0"/>
          </a:p>
          <a:p>
            <a:pPr algn="just">
              <a:lnSpc>
                <a:spcPct val="120000"/>
              </a:lnSpc>
              <a:spcBef>
                <a:spcPts val="0"/>
              </a:spcBef>
              <a:buFont typeface="+mj-lt"/>
              <a:buAutoNum type="arabicPeriod"/>
            </a:pPr>
            <a:r>
              <a:rPr lang="nb-NO" dirty="0"/>
              <a:t>Opplevelsesnæringen </a:t>
            </a:r>
            <a:r>
              <a:rPr lang="nb-NO" b="1" dirty="0"/>
              <a:t>er arbeidsintensiv og den skaper mange arbeidsplasser </a:t>
            </a:r>
            <a:r>
              <a:rPr lang="nb-NO" dirty="0"/>
              <a:t>i de fleste av landets kommuner. For etablering av nye arbeidsplasser er reiselivsnæringen en av de minst kapitalkrevende og det er dokumentert at reiselivsnæringen fungerer meget godt som en faktor i integreringsarbeid og for å få ungdom i arbeid</a:t>
            </a:r>
          </a:p>
          <a:p>
            <a:pPr algn="just">
              <a:lnSpc>
                <a:spcPct val="120000"/>
              </a:lnSpc>
              <a:spcBef>
                <a:spcPts val="0"/>
              </a:spcBef>
              <a:buFont typeface="+mj-lt"/>
              <a:buAutoNum type="arabicPeriod"/>
            </a:pPr>
            <a:endParaRPr lang="nb-NO" dirty="0"/>
          </a:p>
          <a:p>
            <a:pPr algn="just">
              <a:lnSpc>
                <a:spcPct val="120000"/>
              </a:lnSpc>
              <a:spcBef>
                <a:spcPts val="0"/>
              </a:spcBef>
              <a:buFont typeface="+mj-lt"/>
              <a:buAutoNum type="arabicPeriod"/>
            </a:pPr>
            <a:r>
              <a:rPr lang="nb-NO" dirty="0"/>
              <a:t>De private aktørene har hovedansvaret for å utvikle opplevelsesnæringen i Kragerø. Men, for at Kragerø skal ta sin del av reiselivsveksten må̊ </a:t>
            </a:r>
            <a:r>
              <a:rPr lang="nb-NO" b="1" dirty="0"/>
              <a:t>det offentlige løse de sammensatte oppgavene som tilrettelegger </a:t>
            </a:r>
            <a:r>
              <a:rPr lang="nb-NO" dirty="0"/>
              <a:t>for reiselivsutviklingen</a:t>
            </a:r>
          </a:p>
          <a:p>
            <a:endParaRPr lang="nb-NO" dirty="0"/>
          </a:p>
        </p:txBody>
      </p:sp>
    </p:spTree>
    <p:extLst>
      <p:ext uri="{BB962C8B-B14F-4D97-AF65-F5344CB8AC3E}">
        <p14:creationId xmlns:p14="http://schemas.microsoft.com/office/powerpoint/2010/main" val="353531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6E6AD8-4D44-1742-9384-CB617ED2215F}"/>
              </a:ext>
            </a:extLst>
          </p:cNvPr>
          <p:cNvSpPr>
            <a:spLocks noGrp="1"/>
          </p:cNvSpPr>
          <p:nvPr>
            <p:ph type="title"/>
          </p:nvPr>
        </p:nvSpPr>
        <p:spPr/>
        <p:txBody>
          <a:bodyPr/>
          <a:lstStyle/>
          <a:p>
            <a:r>
              <a:rPr lang="nb-NO" dirty="0"/>
              <a:t>Styringsgruppa</a:t>
            </a:r>
          </a:p>
        </p:txBody>
      </p:sp>
      <p:sp>
        <p:nvSpPr>
          <p:cNvPr id="4" name="Plassholder for innhold 3">
            <a:extLst>
              <a:ext uri="{FF2B5EF4-FFF2-40B4-BE49-F238E27FC236}">
                <a16:creationId xmlns:a16="http://schemas.microsoft.com/office/drawing/2014/main" id="{0A330E7B-2CC6-9C43-85E0-6C95F17E8E59}"/>
              </a:ext>
            </a:extLst>
          </p:cNvPr>
          <p:cNvSpPr>
            <a:spLocks noGrp="1"/>
          </p:cNvSpPr>
          <p:nvPr>
            <p:ph sz="half" idx="1"/>
          </p:nvPr>
        </p:nvSpPr>
        <p:spPr/>
        <p:txBody>
          <a:bodyPr>
            <a:normAutofit fontScale="85000" lnSpcReduction="10000"/>
          </a:bodyPr>
          <a:lstStyle/>
          <a:p>
            <a:endParaRPr lang="nb-NO" dirty="0"/>
          </a:p>
          <a:p>
            <a:pPr indent="-171450">
              <a:lnSpc>
                <a:spcPct val="120000"/>
              </a:lnSpc>
              <a:spcBef>
                <a:spcPts val="0"/>
              </a:spcBef>
            </a:pPr>
            <a:r>
              <a:rPr lang="nb-NO" sz="1500" dirty="0"/>
              <a:t>Janna Pihl, Kragerø Næringsforening</a:t>
            </a:r>
          </a:p>
          <a:p>
            <a:pPr indent="-171450">
              <a:lnSpc>
                <a:spcPct val="120000"/>
              </a:lnSpc>
              <a:spcBef>
                <a:spcPts val="0"/>
              </a:spcBef>
            </a:pPr>
            <a:r>
              <a:rPr lang="nb-NO" sz="1500" dirty="0"/>
              <a:t>Kari Rasmussen Theting, Omstillingsprogrammet i Kragerø kommune</a:t>
            </a:r>
          </a:p>
          <a:p>
            <a:pPr indent="-171450">
              <a:lnSpc>
                <a:spcPct val="120000"/>
              </a:lnSpc>
              <a:spcBef>
                <a:spcPts val="0"/>
              </a:spcBef>
            </a:pPr>
            <a:r>
              <a:rPr lang="nb-NO" sz="1500" dirty="0"/>
              <a:t>Geir Lia, Kragerø kommune</a:t>
            </a:r>
          </a:p>
          <a:p>
            <a:pPr indent="-171450">
              <a:lnSpc>
                <a:spcPct val="120000"/>
              </a:lnSpc>
              <a:spcBef>
                <a:spcPts val="0"/>
              </a:spcBef>
            </a:pPr>
            <a:r>
              <a:rPr lang="nb-NO" sz="1500" dirty="0"/>
              <a:t>Harald </a:t>
            </a:r>
            <a:r>
              <a:rPr lang="nb-NO" sz="1500" dirty="0" err="1"/>
              <a:t>Bothner</a:t>
            </a:r>
            <a:r>
              <a:rPr lang="nb-NO" sz="1500" dirty="0"/>
              <a:t>, Kragerø kommune</a:t>
            </a:r>
          </a:p>
          <a:p>
            <a:pPr indent="-171450">
              <a:lnSpc>
                <a:spcPct val="120000"/>
              </a:lnSpc>
              <a:spcBef>
                <a:spcPts val="0"/>
              </a:spcBef>
            </a:pPr>
            <a:r>
              <a:rPr lang="nb-NO" sz="1500" dirty="0"/>
              <a:t>Espen Johannessen, Ressursgruppe reiseliv i KNF</a:t>
            </a:r>
          </a:p>
          <a:p>
            <a:pPr indent="-171450">
              <a:lnSpc>
                <a:spcPct val="120000"/>
              </a:lnSpc>
              <a:spcBef>
                <a:spcPts val="0"/>
              </a:spcBef>
            </a:pPr>
            <a:r>
              <a:rPr lang="en-US" sz="1500" dirty="0" err="1"/>
              <a:t>Anneriek</a:t>
            </a:r>
            <a:r>
              <a:rPr lang="en-US" sz="1500" dirty="0"/>
              <a:t> </a:t>
            </a:r>
            <a:r>
              <a:rPr lang="en-US" sz="1500" dirty="0" err="1"/>
              <a:t>Barree</a:t>
            </a:r>
            <a:r>
              <a:rPr lang="nb-NO" sz="1500" dirty="0"/>
              <a:t>, Victoria Hotel</a:t>
            </a:r>
          </a:p>
          <a:p>
            <a:pPr indent="-171450">
              <a:lnSpc>
                <a:spcPct val="120000"/>
              </a:lnSpc>
              <a:spcBef>
                <a:spcPts val="0"/>
              </a:spcBef>
            </a:pPr>
            <a:r>
              <a:rPr lang="nb-NO" sz="1500" dirty="0" err="1"/>
              <a:t>Carolin</a:t>
            </a:r>
            <a:r>
              <a:rPr lang="nb-NO" sz="1500" dirty="0"/>
              <a:t> Donners, Tollboden Hotell og Restaurant</a:t>
            </a:r>
          </a:p>
          <a:p>
            <a:pPr indent="-171450">
              <a:lnSpc>
                <a:spcPct val="120000"/>
              </a:lnSpc>
              <a:spcBef>
                <a:spcPts val="0"/>
              </a:spcBef>
            </a:pPr>
            <a:r>
              <a:rPr lang="nb-NO" sz="1500" dirty="0"/>
              <a:t>Andrew </a:t>
            </a:r>
            <a:r>
              <a:rPr lang="nb-NO" sz="1500" dirty="0" err="1"/>
              <a:t>Howatson</a:t>
            </a:r>
            <a:r>
              <a:rPr lang="nb-NO" sz="1500" dirty="0"/>
              <a:t>, Kragerø Sportell</a:t>
            </a:r>
          </a:p>
          <a:p>
            <a:pPr indent="-171450">
              <a:lnSpc>
                <a:spcPct val="120000"/>
              </a:lnSpc>
              <a:spcBef>
                <a:spcPts val="0"/>
              </a:spcBef>
            </a:pPr>
            <a:r>
              <a:rPr lang="nb-NO" sz="1500" dirty="0"/>
              <a:t>Ruth </a:t>
            </a:r>
            <a:r>
              <a:rPr lang="nb-NO" sz="1500" dirty="0" err="1"/>
              <a:t>Ellegård</a:t>
            </a:r>
            <a:r>
              <a:rPr lang="nb-NO" sz="1500" dirty="0"/>
              <a:t>, DNT </a:t>
            </a:r>
            <a:r>
              <a:rPr lang="nb-NO" sz="1500" dirty="0" err="1"/>
              <a:t>Øitangen</a:t>
            </a:r>
            <a:endParaRPr lang="nb-NO" sz="1500" dirty="0"/>
          </a:p>
          <a:p>
            <a:pPr indent="-171450">
              <a:lnSpc>
                <a:spcPct val="120000"/>
              </a:lnSpc>
              <a:spcBef>
                <a:spcPts val="0"/>
              </a:spcBef>
            </a:pPr>
            <a:r>
              <a:rPr lang="nb-NO" sz="1500" dirty="0"/>
              <a:t>Per Inge Isaksen, Mikrohyttene</a:t>
            </a:r>
          </a:p>
          <a:p>
            <a:pPr indent="-171450">
              <a:lnSpc>
                <a:spcPct val="120000"/>
              </a:lnSpc>
              <a:spcBef>
                <a:spcPts val="0"/>
              </a:spcBef>
            </a:pPr>
            <a:r>
              <a:rPr lang="nb-NO" sz="1500" dirty="0"/>
              <a:t>Therese Thoren, Villa Bergland </a:t>
            </a:r>
          </a:p>
          <a:p>
            <a:pPr indent="-171450">
              <a:lnSpc>
                <a:spcPct val="120000"/>
              </a:lnSpc>
              <a:spcBef>
                <a:spcPts val="0"/>
              </a:spcBef>
            </a:pPr>
            <a:r>
              <a:rPr lang="nb-NO" sz="1500" dirty="0"/>
              <a:t>Inge O. Rønning i Kragerø Fjordbåtselskap (fram til 31.12.18) og Borgar Slørdal (fra mai 19)</a:t>
            </a:r>
          </a:p>
          <a:p>
            <a:pPr indent="-171450">
              <a:lnSpc>
                <a:spcPct val="120000"/>
              </a:lnSpc>
              <a:spcBef>
                <a:spcPts val="0"/>
              </a:spcBef>
            </a:pPr>
            <a:r>
              <a:rPr lang="nb-NO" sz="1500" dirty="0"/>
              <a:t>Paul </a:t>
            </a:r>
            <a:r>
              <a:rPr lang="nb-NO" sz="1500" dirty="0" err="1"/>
              <a:t>Wegar</a:t>
            </a:r>
            <a:r>
              <a:rPr lang="nb-NO" sz="1500" dirty="0"/>
              <a:t> </a:t>
            </a:r>
            <a:r>
              <a:rPr lang="nb-NO" sz="1500" dirty="0" err="1"/>
              <a:t>Dørdal</a:t>
            </a:r>
            <a:r>
              <a:rPr lang="nb-NO" sz="1500" dirty="0"/>
              <a:t>/Katja Rørholt, Kragerø </a:t>
            </a:r>
            <a:r>
              <a:rPr lang="nb-NO" sz="1500" dirty="0" err="1"/>
              <a:t>Resort</a:t>
            </a:r>
            <a:endParaRPr lang="nb-NO" sz="1500" dirty="0"/>
          </a:p>
          <a:p>
            <a:pPr indent="-171450">
              <a:lnSpc>
                <a:spcPct val="120000"/>
              </a:lnSpc>
              <a:spcBef>
                <a:spcPts val="0"/>
              </a:spcBef>
            </a:pPr>
            <a:endParaRPr lang="nb-NO" sz="1500" dirty="0"/>
          </a:p>
          <a:p>
            <a:pPr indent="-171450">
              <a:lnSpc>
                <a:spcPct val="120000"/>
              </a:lnSpc>
              <a:spcBef>
                <a:spcPts val="0"/>
              </a:spcBef>
            </a:pPr>
            <a:r>
              <a:rPr lang="nb-NO" sz="1500" dirty="0"/>
              <a:t>Caroline </a:t>
            </a:r>
            <a:r>
              <a:rPr lang="nb-NO" sz="1500" dirty="0" err="1"/>
              <a:t>Laurhammer</a:t>
            </a:r>
            <a:r>
              <a:rPr lang="nb-NO" sz="1500" dirty="0"/>
              <a:t>, </a:t>
            </a:r>
            <a:r>
              <a:rPr lang="nb-NO" sz="1500" dirty="0" err="1"/>
              <a:t>Visit</a:t>
            </a:r>
            <a:r>
              <a:rPr lang="nb-NO" sz="1500" dirty="0"/>
              <a:t> Telemark (observatør)</a:t>
            </a:r>
          </a:p>
          <a:p>
            <a:pPr indent="-171450">
              <a:lnSpc>
                <a:spcPct val="120000"/>
              </a:lnSpc>
              <a:spcBef>
                <a:spcPts val="0"/>
              </a:spcBef>
            </a:pPr>
            <a:r>
              <a:rPr lang="nb-NO" sz="1500" dirty="0"/>
              <a:t>Mona R. Rasmussen, Telemark fylkeskommune (observatør)</a:t>
            </a:r>
          </a:p>
          <a:p>
            <a:pPr indent="-171450">
              <a:lnSpc>
                <a:spcPct val="120000"/>
              </a:lnSpc>
              <a:spcBef>
                <a:spcPts val="0"/>
              </a:spcBef>
            </a:pPr>
            <a:r>
              <a:rPr lang="nb-NO" sz="1500" dirty="0"/>
              <a:t>Stine Lunde, Innovasjon Norge (observatør)</a:t>
            </a:r>
          </a:p>
          <a:p>
            <a:endParaRPr lang="nb-NO" dirty="0"/>
          </a:p>
        </p:txBody>
      </p:sp>
      <p:pic>
        <p:nvPicPr>
          <p:cNvPr id="6" name="Bilde 5" descr="Et bilde som inneholder person, bakke, gruppe, gulv&#10;&#10;Automatisk generert beskrivelse">
            <a:extLst>
              <a:ext uri="{FF2B5EF4-FFF2-40B4-BE49-F238E27FC236}">
                <a16:creationId xmlns:a16="http://schemas.microsoft.com/office/drawing/2014/main" id="{D30D1D52-0FBF-B740-A4E0-057CAF89A0CB}"/>
              </a:ext>
            </a:extLst>
          </p:cNvPr>
          <p:cNvPicPr>
            <a:picLocks noChangeAspect="1"/>
          </p:cNvPicPr>
          <p:nvPr/>
        </p:nvPicPr>
        <p:blipFill>
          <a:blip r:embed="rId2"/>
          <a:stretch>
            <a:fillRect/>
          </a:stretch>
        </p:blipFill>
        <p:spPr>
          <a:xfrm>
            <a:off x="6096000" y="2087762"/>
            <a:ext cx="5674517" cy="4255888"/>
          </a:xfrm>
          <a:prstGeom prst="rect">
            <a:avLst/>
          </a:prstGeom>
        </p:spPr>
      </p:pic>
    </p:spTree>
    <p:extLst>
      <p:ext uri="{BB962C8B-B14F-4D97-AF65-F5344CB8AC3E}">
        <p14:creationId xmlns:p14="http://schemas.microsoft.com/office/powerpoint/2010/main" val="426843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D816C6F-69B9-2948-B4A2-DF985ABC40BD}"/>
              </a:ext>
            </a:extLst>
          </p:cNvPr>
          <p:cNvPicPr/>
          <p:nvPr/>
        </p:nvPicPr>
        <p:blipFill>
          <a:blip r:embed="rId2"/>
          <a:stretch>
            <a:fillRect/>
          </a:stretch>
        </p:blipFill>
        <p:spPr>
          <a:xfrm>
            <a:off x="1150446" y="2881697"/>
            <a:ext cx="4461569" cy="2740236"/>
          </a:xfrm>
          <a:prstGeom prst="rect">
            <a:avLst/>
          </a:prstGeom>
          <a:ln>
            <a:noFill/>
          </a:ln>
        </p:spPr>
      </p:pic>
      <p:pic>
        <p:nvPicPr>
          <p:cNvPr id="6" name="Bilde 5">
            <a:extLst>
              <a:ext uri="{FF2B5EF4-FFF2-40B4-BE49-F238E27FC236}">
                <a16:creationId xmlns:a16="http://schemas.microsoft.com/office/drawing/2014/main" id="{ADF71E43-46BC-6748-A83F-81C11D11BF71}"/>
              </a:ext>
            </a:extLst>
          </p:cNvPr>
          <p:cNvPicPr>
            <a:picLocks noChangeAspect="1"/>
          </p:cNvPicPr>
          <p:nvPr/>
        </p:nvPicPr>
        <p:blipFill>
          <a:blip r:embed="rId3"/>
          <a:stretch>
            <a:fillRect/>
          </a:stretch>
        </p:blipFill>
        <p:spPr>
          <a:xfrm>
            <a:off x="6312163" y="3021671"/>
            <a:ext cx="4899298" cy="2050869"/>
          </a:xfrm>
          <a:prstGeom prst="rect">
            <a:avLst/>
          </a:prstGeom>
        </p:spPr>
      </p:pic>
      <p:sp>
        <p:nvSpPr>
          <p:cNvPr id="8" name="Tittel 7">
            <a:extLst>
              <a:ext uri="{FF2B5EF4-FFF2-40B4-BE49-F238E27FC236}">
                <a16:creationId xmlns:a16="http://schemas.microsoft.com/office/drawing/2014/main" id="{6918234F-875A-E649-82D5-63381946E3A6}"/>
              </a:ext>
            </a:extLst>
          </p:cNvPr>
          <p:cNvSpPr>
            <a:spLocks noGrp="1"/>
          </p:cNvSpPr>
          <p:nvPr>
            <p:ph type="title"/>
          </p:nvPr>
        </p:nvSpPr>
        <p:spPr/>
        <p:txBody>
          <a:bodyPr/>
          <a:lstStyle/>
          <a:p>
            <a:r>
              <a:rPr lang="nb-NO" dirty="0"/>
              <a:t>Grunnleggende prinsipper </a:t>
            </a:r>
          </a:p>
        </p:txBody>
      </p:sp>
      <p:sp>
        <p:nvSpPr>
          <p:cNvPr id="9" name="TekstSylinder 8">
            <a:extLst>
              <a:ext uri="{FF2B5EF4-FFF2-40B4-BE49-F238E27FC236}">
                <a16:creationId xmlns:a16="http://schemas.microsoft.com/office/drawing/2014/main" id="{872D83C7-032C-B849-8561-024C80508C8C}"/>
              </a:ext>
            </a:extLst>
          </p:cNvPr>
          <p:cNvSpPr txBox="1"/>
          <p:nvPr/>
        </p:nvSpPr>
        <p:spPr>
          <a:xfrm>
            <a:off x="1930981" y="1966218"/>
            <a:ext cx="3068661" cy="369332"/>
          </a:xfrm>
          <a:prstGeom prst="rect">
            <a:avLst/>
          </a:prstGeom>
          <a:noFill/>
        </p:spPr>
        <p:txBody>
          <a:bodyPr wrap="none" rtlCol="0">
            <a:spAutoFit/>
          </a:bodyPr>
          <a:lstStyle/>
          <a:p>
            <a:r>
              <a:rPr lang="nb-NO" b="1" dirty="0"/>
              <a:t>Lokalbefolkning og besøkende</a:t>
            </a:r>
          </a:p>
        </p:txBody>
      </p:sp>
      <p:sp>
        <p:nvSpPr>
          <p:cNvPr id="10" name="TekstSylinder 9">
            <a:extLst>
              <a:ext uri="{FF2B5EF4-FFF2-40B4-BE49-F238E27FC236}">
                <a16:creationId xmlns:a16="http://schemas.microsoft.com/office/drawing/2014/main" id="{475C0014-43E3-8448-A2DE-94287C16E6F7}"/>
              </a:ext>
            </a:extLst>
          </p:cNvPr>
          <p:cNvSpPr txBox="1"/>
          <p:nvPr/>
        </p:nvSpPr>
        <p:spPr>
          <a:xfrm>
            <a:off x="8190597" y="1986847"/>
            <a:ext cx="1142429" cy="369332"/>
          </a:xfrm>
          <a:prstGeom prst="rect">
            <a:avLst/>
          </a:prstGeom>
          <a:noFill/>
        </p:spPr>
        <p:txBody>
          <a:bodyPr wrap="none" rtlCol="0">
            <a:spAutoFit/>
          </a:bodyPr>
          <a:lstStyle/>
          <a:p>
            <a:r>
              <a:rPr lang="nb-NO" b="1" dirty="0"/>
              <a:t>Bærekraft</a:t>
            </a:r>
          </a:p>
        </p:txBody>
      </p:sp>
    </p:spTree>
    <p:extLst>
      <p:ext uri="{BB962C8B-B14F-4D97-AF65-F5344CB8AC3E}">
        <p14:creationId xmlns:p14="http://schemas.microsoft.com/office/powerpoint/2010/main" val="3987488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292D37-8353-AE49-B31B-6B6532E2A41D}"/>
              </a:ext>
            </a:extLst>
          </p:cNvPr>
          <p:cNvSpPr>
            <a:spLocks noGrp="1"/>
          </p:cNvSpPr>
          <p:nvPr>
            <p:ph type="title"/>
          </p:nvPr>
        </p:nvSpPr>
        <p:spPr/>
        <p:txBody>
          <a:bodyPr/>
          <a:lstStyle/>
          <a:p>
            <a:r>
              <a:rPr lang="nb-NO" dirty="0"/>
              <a:t>Status</a:t>
            </a:r>
          </a:p>
        </p:txBody>
      </p:sp>
      <p:sp>
        <p:nvSpPr>
          <p:cNvPr id="3" name="Plassholder for tekst 2">
            <a:extLst>
              <a:ext uri="{FF2B5EF4-FFF2-40B4-BE49-F238E27FC236}">
                <a16:creationId xmlns:a16="http://schemas.microsoft.com/office/drawing/2014/main" id="{5D7C1816-27DE-1C46-9F20-C07A68766279}"/>
              </a:ext>
            </a:extLst>
          </p:cNvPr>
          <p:cNvSpPr>
            <a:spLocks noGrp="1"/>
          </p:cNvSpPr>
          <p:nvPr>
            <p:ph type="body" idx="1"/>
          </p:nvPr>
        </p:nvSpPr>
        <p:spPr/>
        <p:txBody>
          <a:bodyPr/>
          <a:lstStyle/>
          <a:p>
            <a:r>
              <a:rPr lang="nb-NO" dirty="0"/>
              <a:t>Kragerø</a:t>
            </a:r>
          </a:p>
        </p:txBody>
      </p:sp>
      <p:sp>
        <p:nvSpPr>
          <p:cNvPr id="4" name="Plassholder for innhold 3">
            <a:extLst>
              <a:ext uri="{FF2B5EF4-FFF2-40B4-BE49-F238E27FC236}">
                <a16:creationId xmlns:a16="http://schemas.microsoft.com/office/drawing/2014/main" id="{4D8FACA7-3449-184C-85EC-B624D82A3A03}"/>
              </a:ext>
            </a:extLst>
          </p:cNvPr>
          <p:cNvSpPr>
            <a:spLocks noGrp="1"/>
          </p:cNvSpPr>
          <p:nvPr>
            <p:ph sz="half" idx="2"/>
          </p:nvPr>
        </p:nvSpPr>
        <p:spPr/>
        <p:txBody>
          <a:bodyPr>
            <a:normAutofit fontScale="92500" lnSpcReduction="10000"/>
          </a:bodyPr>
          <a:lstStyle/>
          <a:p>
            <a:r>
              <a:rPr lang="nb-NO" dirty="0"/>
              <a:t>Sterk sommerdestinasjon, behov for helårsturisme</a:t>
            </a:r>
          </a:p>
          <a:p>
            <a:r>
              <a:rPr lang="nb-NO" dirty="0"/>
              <a:t>Tilgjengelige ressurser for å produsere helårs-opplevelser</a:t>
            </a:r>
          </a:p>
          <a:p>
            <a:r>
              <a:rPr lang="nb-NO" dirty="0"/>
              <a:t>Lav kapasitetsutnytting</a:t>
            </a:r>
          </a:p>
          <a:p>
            <a:r>
              <a:rPr lang="nb-NO" dirty="0"/>
              <a:t>Forbedringspotensial organisering</a:t>
            </a:r>
          </a:p>
          <a:p>
            <a:r>
              <a:rPr lang="nb-NO" dirty="0"/>
              <a:t>Samstemt næring </a:t>
            </a:r>
          </a:p>
          <a:p>
            <a:r>
              <a:rPr lang="nb-NO" dirty="0"/>
              <a:t>Behov for kompetanseutvikling</a:t>
            </a:r>
          </a:p>
        </p:txBody>
      </p:sp>
      <p:sp>
        <p:nvSpPr>
          <p:cNvPr id="5" name="Plassholder for tekst 4">
            <a:extLst>
              <a:ext uri="{FF2B5EF4-FFF2-40B4-BE49-F238E27FC236}">
                <a16:creationId xmlns:a16="http://schemas.microsoft.com/office/drawing/2014/main" id="{1B3420A3-DBCD-E84E-AEF7-145715EA77A8}"/>
              </a:ext>
            </a:extLst>
          </p:cNvPr>
          <p:cNvSpPr>
            <a:spLocks noGrp="1"/>
          </p:cNvSpPr>
          <p:nvPr>
            <p:ph type="body" sz="quarter" idx="3"/>
          </p:nvPr>
        </p:nvSpPr>
        <p:spPr/>
        <p:txBody>
          <a:bodyPr/>
          <a:lstStyle/>
          <a:p>
            <a:r>
              <a:rPr lang="nb-NO" dirty="0"/>
              <a:t>Markedet</a:t>
            </a:r>
          </a:p>
        </p:txBody>
      </p:sp>
      <p:sp>
        <p:nvSpPr>
          <p:cNvPr id="6" name="Plassholder for innhold 5">
            <a:extLst>
              <a:ext uri="{FF2B5EF4-FFF2-40B4-BE49-F238E27FC236}">
                <a16:creationId xmlns:a16="http://schemas.microsoft.com/office/drawing/2014/main" id="{32D9D968-2232-8543-8E97-2F40373BDD1D}"/>
              </a:ext>
            </a:extLst>
          </p:cNvPr>
          <p:cNvSpPr>
            <a:spLocks noGrp="1"/>
          </p:cNvSpPr>
          <p:nvPr>
            <p:ph sz="quarter" idx="4"/>
          </p:nvPr>
        </p:nvSpPr>
        <p:spPr/>
        <p:txBody>
          <a:bodyPr>
            <a:normAutofit fontScale="92500" lnSpcReduction="10000"/>
          </a:bodyPr>
          <a:lstStyle/>
          <a:p>
            <a:r>
              <a:rPr lang="nb-NO" dirty="0"/>
              <a:t>Viktige drivkrefter som påvirker er individualisering, digitalisering og krav til bærekraftig utvikling</a:t>
            </a:r>
          </a:p>
          <a:p>
            <a:r>
              <a:rPr lang="nb-NO" dirty="0"/>
              <a:t>Global vekst – 50 % mot 2030</a:t>
            </a:r>
          </a:p>
          <a:p>
            <a:r>
              <a:rPr lang="nb-NO" dirty="0"/>
              <a:t>Stor vekst i kultur-turisme, potensial for Kragerø</a:t>
            </a:r>
          </a:p>
          <a:p>
            <a:r>
              <a:rPr lang="nb-NO" dirty="0"/>
              <a:t>Brukere av fritidsboliger/hytter stor potensial</a:t>
            </a:r>
          </a:p>
          <a:p>
            <a:r>
              <a:rPr lang="nb-NO" dirty="0"/>
              <a:t>Norge og Tyskland størst potensial</a:t>
            </a:r>
          </a:p>
          <a:p>
            <a:endParaRPr lang="nb-NO" dirty="0"/>
          </a:p>
        </p:txBody>
      </p:sp>
    </p:spTree>
    <p:extLst>
      <p:ext uri="{BB962C8B-B14F-4D97-AF65-F5344CB8AC3E}">
        <p14:creationId xmlns:p14="http://schemas.microsoft.com/office/powerpoint/2010/main" val="83528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93DCE1A0-64DE-4A49-BC53-C31CE896A9FA}"/>
              </a:ext>
            </a:extLst>
          </p:cNvPr>
          <p:cNvSpPr>
            <a:spLocks noGrp="1"/>
          </p:cNvSpPr>
          <p:nvPr>
            <p:ph type="title"/>
          </p:nvPr>
        </p:nvSpPr>
        <p:spPr/>
        <p:txBody>
          <a:bodyPr/>
          <a:lstStyle/>
          <a:p>
            <a:r>
              <a:rPr lang="nb-NO" dirty="0"/>
              <a:t>Drivkreftene og Kragerø</a:t>
            </a:r>
          </a:p>
        </p:txBody>
      </p:sp>
      <p:pic>
        <p:nvPicPr>
          <p:cNvPr id="8" name="Bilde 7" descr="Et bilde som inneholder himmel&#10;&#10;Automatisk generert beskrivelse">
            <a:extLst>
              <a:ext uri="{FF2B5EF4-FFF2-40B4-BE49-F238E27FC236}">
                <a16:creationId xmlns:a16="http://schemas.microsoft.com/office/drawing/2014/main" id="{BF5530F4-9691-8E42-AB02-9C3D17C29E6E}"/>
              </a:ext>
            </a:extLst>
          </p:cNvPr>
          <p:cNvPicPr>
            <a:picLocks noChangeAspect="1"/>
          </p:cNvPicPr>
          <p:nvPr/>
        </p:nvPicPr>
        <p:blipFill rotWithShape="1">
          <a:blip r:embed="rId2"/>
          <a:srcRect l="5446" r="5572"/>
          <a:stretch/>
        </p:blipFill>
        <p:spPr>
          <a:xfrm>
            <a:off x="4324126" y="1538641"/>
            <a:ext cx="7029674" cy="5039143"/>
          </a:xfrm>
          <a:prstGeom prst="rect">
            <a:avLst/>
          </a:prstGeom>
        </p:spPr>
      </p:pic>
      <p:sp>
        <p:nvSpPr>
          <p:cNvPr id="9" name="Rektangel 8">
            <a:extLst>
              <a:ext uri="{FF2B5EF4-FFF2-40B4-BE49-F238E27FC236}">
                <a16:creationId xmlns:a16="http://schemas.microsoft.com/office/drawing/2014/main" id="{A273D408-82F3-F144-8D7F-AE940527D899}"/>
              </a:ext>
            </a:extLst>
          </p:cNvPr>
          <p:cNvSpPr/>
          <p:nvPr/>
        </p:nvSpPr>
        <p:spPr>
          <a:xfrm>
            <a:off x="838200" y="2291148"/>
            <a:ext cx="3786051" cy="2862322"/>
          </a:xfrm>
          <a:prstGeom prst="rect">
            <a:avLst/>
          </a:prstGeom>
        </p:spPr>
        <p:txBody>
          <a:bodyPr wrap="square">
            <a:spAutoFit/>
          </a:bodyPr>
          <a:lstStyle/>
          <a:p>
            <a:r>
              <a:rPr lang="nb-NO" b="1" i="1" dirty="0"/>
              <a:t>De drivkreftene som vil ha størst påvirkning på Kragerø er:</a:t>
            </a:r>
          </a:p>
          <a:p>
            <a:endParaRPr lang="nb-NO" b="1" i="1" dirty="0"/>
          </a:p>
          <a:p>
            <a:pPr marL="342900" indent="-342900">
              <a:buFont typeface="+mj-lt"/>
              <a:buAutoNum type="arabicPeriod"/>
            </a:pPr>
            <a:r>
              <a:rPr lang="nb-NO" dirty="0"/>
              <a:t>Krav til bærekraftig utvikling av næringen</a:t>
            </a:r>
          </a:p>
          <a:p>
            <a:pPr marL="342900" indent="-342900">
              <a:buFont typeface="+mj-lt"/>
              <a:buAutoNum type="arabicPeriod"/>
            </a:pPr>
            <a:r>
              <a:rPr lang="nb-NO" dirty="0"/>
              <a:t>Digitalisering og delingsøkonomi</a:t>
            </a:r>
          </a:p>
          <a:p>
            <a:pPr marL="342900" indent="-342900">
              <a:buFont typeface="+mj-lt"/>
              <a:buAutoNum type="arabicPeriod"/>
            </a:pPr>
            <a:r>
              <a:rPr lang="nb-NO" dirty="0"/>
              <a:t>Den økonomiske utviklingen </a:t>
            </a:r>
          </a:p>
          <a:p>
            <a:pPr marL="342900" indent="-342900">
              <a:buFont typeface="+mj-lt"/>
              <a:buAutoNum type="arabicPeriod"/>
            </a:pPr>
            <a:r>
              <a:rPr lang="nb-NO" dirty="0"/>
              <a:t>Sosiale forhold og etterspørsels-trender innenfor det natur- og kulturbaserte reiselivet</a:t>
            </a:r>
          </a:p>
        </p:txBody>
      </p:sp>
    </p:spTree>
    <p:extLst>
      <p:ext uri="{BB962C8B-B14F-4D97-AF65-F5344CB8AC3E}">
        <p14:creationId xmlns:p14="http://schemas.microsoft.com/office/powerpoint/2010/main" val="224129754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0446B3D-AAE8-6243-BBC9-D5DB938B747E}"/>
              </a:ext>
            </a:extLst>
          </p:cNvPr>
          <p:cNvSpPr>
            <a:spLocks noGrp="1"/>
          </p:cNvSpPr>
          <p:nvPr>
            <p:ph type="title"/>
          </p:nvPr>
        </p:nvSpPr>
        <p:spPr/>
        <p:txBody>
          <a:bodyPr/>
          <a:lstStyle/>
          <a:p>
            <a:r>
              <a:rPr lang="nb-NO" dirty="0"/>
              <a:t>Utfordringer</a:t>
            </a:r>
          </a:p>
        </p:txBody>
      </p:sp>
      <p:pic>
        <p:nvPicPr>
          <p:cNvPr id="3" name="Bilde 2">
            <a:extLst>
              <a:ext uri="{FF2B5EF4-FFF2-40B4-BE49-F238E27FC236}">
                <a16:creationId xmlns:a16="http://schemas.microsoft.com/office/drawing/2014/main" id="{D00BF48D-C1ED-4C4A-9AA9-C698C4373154}"/>
              </a:ext>
            </a:extLst>
          </p:cNvPr>
          <p:cNvPicPr>
            <a:picLocks noChangeAspect="1"/>
          </p:cNvPicPr>
          <p:nvPr/>
        </p:nvPicPr>
        <p:blipFill rotWithShape="1">
          <a:blip r:embed="rId2"/>
          <a:srcRect l="8445" t="5324" b="4032"/>
          <a:stretch/>
        </p:blipFill>
        <p:spPr>
          <a:xfrm>
            <a:off x="3770489" y="511881"/>
            <a:ext cx="8307320" cy="6216298"/>
          </a:xfrm>
          <a:prstGeom prst="rect">
            <a:avLst/>
          </a:prstGeom>
        </p:spPr>
      </p:pic>
    </p:spTree>
    <p:extLst>
      <p:ext uri="{BB962C8B-B14F-4D97-AF65-F5344CB8AC3E}">
        <p14:creationId xmlns:p14="http://schemas.microsoft.com/office/powerpoint/2010/main" val="30287826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3985</Words>
  <Application>Microsoft Office PowerPoint</Application>
  <PresentationFormat>Widescreen</PresentationFormat>
  <Paragraphs>419</Paragraphs>
  <Slides>23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Arial</vt:lpstr>
      <vt:lpstr>Calibri</vt:lpstr>
      <vt:lpstr>Calibri Light</vt:lpstr>
      <vt:lpstr>Office-tema</vt:lpstr>
      <vt:lpstr>PowerPoint-presentasjon</vt:lpstr>
      <vt:lpstr>Hovedpunkter</vt:lpstr>
      <vt:lpstr>PowerPoint-presentasjon</vt:lpstr>
      <vt:lpstr>Om opplevelsesnæringen</vt:lpstr>
      <vt:lpstr>Styringsgruppa</vt:lpstr>
      <vt:lpstr>Grunnleggende prinsipper </vt:lpstr>
      <vt:lpstr>Status</vt:lpstr>
      <vt:lpstr>Drivkreftene og Kragerø</vt:lpstr>
      <vt:lpstr>Utfordringer</vt:lpstr>
      <vt:lpstr>Mål og strategier</vt:lpstr>
      <vt:lpstr>PowerPoint-presentasjon</vt:lpstr>
      <vt:lpstr>Dette skal vi satse på</vt:lpstr>
      <vt:lpstr>Tiltak - hovedinnsatsområder</vt:lpstr>
      <vt:lpstr>PowerPoint-presentasjon</vt:lpstr>
      <vt:lpstr>Organisering</vt:lpstr>
      <vt:lpstr>Bærekraftig reiselivsutvikling</vt:lpstr>
      <vt:lpstr>20 tiltak</vt:lpstr>
      <vt:lpstr>PowerPoint-presentasjon</vt:lpstr>
      <vt:lpstr>PowerPoint-presentasjon</vt:lpstr>
      <vt:lpstr>PowerPoint-presentasjon</vt:lpstr>
      <vt:lpstr>PowerPoint-presentasjon</vt:lpstr>
      <vt:lpstr>Budsjett og organisering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Børre Berglund</dc:creator>
  <cp:lastModifiedBy>Kari Rasmussen Theting</cp:lastModifiedBy>
  <cp:revision>27</cp:revision>
  <dcterms:created xsi:type="dcterms:W3CDTF">2019-05-13T07:45:47Z</dcterms:created>
  <dcterms:modified xsi:type="dcterms:W3CDTF">2019-08-16T11:33:12Z</dcterms:modified>
</cp:coreProperties>
</file>