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31"/>
  </p:notesMasterIdLst>
  <p:sldIdLst>
    <p:sldId id="257" r:id="rId5"/>
    <p:sldId id="2965" r:id="rId6"/>
    <p:sldId id="2956" r:id="rId7"/>
    <p:sldId id="258" r:id="rId8"/>
    <p:sldId id="2966" r:id="rId9"/>
    <p:sldId id="2967" r:id="rId10"/>
    <p:sldId id="2951" r:id="rId11"/>
    <p:sldId id="2949" r:id="rId12"/>
    <p:sldId id="2959" r:id="rId13"/>
    <p:sldId id="256" r:id="rId14"/>
    <p:sldId id="2955" r:id="rId15"/>
    <p:sldId id="2971" r:id="rId16"/>
    <p:sldId id="2973" r:id="rId17"/>
    <p:sldId id="2974" r:id="rId18"/>
    <p:sldId id="2961" r:id="rId19"/>
    <p:sldId id="2969" r:id="rId20"/>
    <p:sldId id="2977" r:id="rId21"/>
    <p:sldId id="2976" r:id="rId22"/>
    <p:sldId id="2963" r:id="rId23"/>
    <p:sldId id="2975" r:id="rId24"/>
    <p:sldId id="2957" r:id="rId25"/>
    <p:sldId id="2958" r:id="rId26"/>
    <p:sldId id="2962" r:id="rId27"/>
    <p:sldId id="2972" r:id="rId28"/>
    <p:sldId id="2970" r:id="rId29"/>
    <p:sldId id="2960" r:id="rId3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FD1C614-64B7-FBFB-B14E-FF1C584062DF}" name="Marit Lyngheim Wilhelmsen" initials="MW" userId="S::marit.lyngheim.wilhelmsen_faerder.kommune.no#ext#@baerumkommuneno.onmicrosoft.com::1ebb5c46-87a8-4f57-b34a-ef77eee8c17e" providerId="AD"/>
  <p188:author id="{5FAB2C8F-6F3F-66F2-8CD1-990A1521C1AA}" name="Anna Bellika" initials="AB" userId="S::anna.bellika@baerum.kommune.no::0a0d0078-1ebe-4144-b567-e884ef4b2a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EF3FB-7FE7-ABCB-0791-912359958BBD}" v="2" dt="2026-08-11T12:07:09.908"/>
    <p1510:client id="{6F7A1234-1CE3-3799-C109-9635A8CB204E}" v="40" dt="2026-08-12T09:57:11.124"/>
    <p1510:client id="{EAA1CA7A-9FFF-404F-8516-DDADEBF015C9}" v="4" dt="2026-08-12T09:36:17.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te Helen Lundsrud" userId="S::bente.lundsrud_io.kommune.no#ext#@baerumkommuneno.onmicrosoft.com::8c28cb22-0770-42a8-8639-2752a306373e" providerId="AD" clId="Web-{2A6EF3FB-7FE7-ABCB-0791-912359958BBD}"/>
    <pc:docChg chg="modSld">
      <pc:chgData name="Bente Helen Lundsrud" userId="S::bente.lundsrud_io.kommune.no#ext#@baerumkommuneno.onmicrosoft.com::8c28cb22-0770-42a8-8639-2752a306373e" providerId="AD" clId="Web-{2A6EF3FB-7FE7-ABCB-0791-912359958BBD}" dt="2026-08-11T12:07:09.908" v="1" actId="1076"/>
      <pc:docMkLst>
        <pc:docMk/>
      </pc:docMkLst>
      <pc:sldChg chg="modSp">
        <pc:chgData name="Bente Helen Lundsrud" userId="S::bente.lundsrud_io.kommune.no#ext#@baerumkommuneno.onmicrosoft.com::8c28cb22-0770-42a8-8639-2752a306373e" providerId="AD" clId="Web-{2A6EF3FB-7FE7-ABCB-0791-912359958BBD}" dt="2026-08-11T12:07:09.908" v="1" actId="1076"/>
        <pc:sldMkLst>
          <pc:docMk/>
          <pc:sldMk cId="3588317438" sldId="2957"/>
        </pc:sldMkLst>
        <pc:picChg chg="mod">
          <ac:chgData name="Bente Helen Lundsrud" userId="S::bente.lundsrud_io.kommune.no#ext#@baerumkommuneno.onmicrosoft.com::8c28cb22-0770-42a8-8639-2752a306373e" providerId="AD" clId="Web-{2A6EF3FB-7FE7-ABCB-0791-912359958BBD}" dt="2026-08-11T12:07:09.908" v="1" actId="1076"/>
          <ac:picMkLst>
            <pc:docMk/>
            <pc:sldMk cId="3588317438" sldId="2957"/>
            <ac:picMk id="4" creationId="{0F5A2D66-85C4-8346-BD3C-262ED0088B16}"/>
          </ac:picMkLst>
        </pc:picChg>
      </pc:sldChg>
    </pc:docChg>
  </pc:docChgLst>
  <pc:docChgLst>
    <pc:chgData name="Anna Bellika" userId="0a0d0078-1ebe-4144-b567-e884ef4b2ad8" providerId="ADAL" clId="{56950D44-0AF3-45AA-91A1-76F1791D13E2}"/>
    <pc:docChg chg="custSel modSld">
      <pc:chgData name="Anna Bellika" userId="0a0d0078-1ebe-4144-b567-e884ef4b2ad8" providerId="ADAL" clId="{56950D44-0AF3-45AA-91A1-76F1791D13E2}" dt="2026-08-12T09:36:19.507" v="1020" actId="20577"/>
      <pc:docMkLst>
        <pc:docMk/>
      </pc:docMkLst>
      <pc:sldChg chg="modSp mod">
        <pc:chgData name="Anna Bellika" userId="0a0d0078-1ebe-4144-b567-e884ef4b2ad8" providerId="ADAL" clId="{56950D44-0AF3-45AA-91A1-76F1791D13E2}" dt="2026-08-12T09:26:24.571" v="262" actId="27636"/>
        <pc:sldMkLst>
          <pc:docMk/>
          <pc:sldMk cId="1657647555" sldId="258"/>
        </pc:sldMkLst>
        <pc:spChg chg="mod">
          <ac:chgData name="Anna Bellika" userId="0a0d0078-1ebe-4144-b567-e884ef4b2ad8" providerId="ADAL" clId="{56950D44-0AF3-45AA-91A1-76F1791D13E2}" dt="2026-08-12T09:26:24.571" v="262" actId="27636"/>
          <ac:spMkLst>
            <pc:docMk/>
            <pc:sldMk cId="1657647555" sldId="258"/>
            <ac:spMk id="3" creationId="{8E6A8E41-222B-9A8A-0905-716400C33343}"/>
          </ac:spMkLst>
        </pc:spChg>
      </pc:sldChg>
      <pc:sldChg chg="modNotesTx">
        <pc:chgData name="Anna Bellika" userId="0a0d0078-1ebe-4144-b567-e884ef4b2ad8" providerId="ADAL" clId="{56950D44-0AF3-45AA-91A1-76F1791D13E2}" dt="2026-08-12T09:30:16.057" v="507" actId="20577"/>
        <pc:sldMkLst>
          <pc:docMk/>
          <pc:sldMk cId="2920497062" sldId="2965"/>
        </pc:sldMkLst>
      </pc:sldChg>
      <pc:sldChg chg="modSp mod">
        <pc:chgData name="Anna Bellika" userId="0a0d0078-1ebe-4144-b567-e884ef4b2ad8" providerId="ADAL" clId="{56950D44-0AF3-45AA-91A1-76F1791D13E2}" dt="2026-08-12T09:26:24.593" v="264" actId="27636"/>
        <pc:sldMkLst>
          <pc:docMk/>
          <pc:sldMk cId="3289340363" sldId="2966"/>
        </pc:sldMkLst>
        <pc:spChg chg="mod">
          <ac:chgData name="Anna Bellika" userId="0a0d0078-1ebe-4144-b567-e884ef4b2ad8" providerId="ADAL" clId="{56950D44-0AF3-45AA-91A1-76F1791D13E2}" dt="2026-08-12T09:26:24.593" v="264" actId="27636"/>
          <ac:spMkLst>
            <pc:docMk/>
            <pc:sldMk cId="3289340363" sldId="2966"/>
            <ac:spMk id="3" creationId="{95FC3482-547A-2102-CC2F-FC619FD7C117}"/>
          </ac:spMkLst>
        </pc:spChg>
        <pc:spChg chg="mod">
          <ac:chgData name="Anna Bellika" userId="0a0d0078-1ebe-4144-b567-e884ef4b2ad8" providerId="ADAL" clId="{56950D44-0AF3-45AA-91A1-76F1791D13E2}" dt="2026-08-12T09:26:24.591" v="263" actId="27636"/>
          <ac:spMkLst>
            <pc:docMk/>
            <pc:sldMk cId="3289340363" sldId="2966"/>
            <ac:spMk id="4" creationId="{958D4DC0-FF5A-E269-79A1-527DB832711B}"/>
          </ac:spMkLst>
        </pc:spChg>
      </pc:sldChg>
      <pc:sldChg chg="delSp modSp mod modNotesTx">
        <pc:chgData name="Anna Bellika" userId="0a0d0078-1ebe-4144-b567-e884ef4b2ad8" providerId="ADAL" clId="{56950D44-0AF3-45AA-91A1-76F1791D13E2}" dt="2026-08-12T09:36:19.507" v="1020" actId="20577"/>
        <pc:sldMkLst>
          <pc:docMk/>
          <pc:sldMk cId="2457225573" sldId="2975"/>
        </pc:sldMkLst>
        <pc:spChg chg="mod">
          <ac:chgData name="Anna Bellika" userId="0a0d0078-1ebe-4144-b567-e884ef4b2ad8" providerId="ADAL" clId="{56950D44-0AF3-45AA-91A1-76F1791D13E2}" dt="2026-08-12T09:36:19.507" v="1020" actId="20577"/>
          <ac:spMkLst>
            <pc:docMk/>
            <pc:sldMk cId="2457225573" sldId="2975"/>
            <ac:spMk id="3" creationId="{D682AB19-82B5-0BB2-25FC-909014994685}"/>
          </ac:spMkLst>
        </pc:spChg>
        <pc:spChg chg="del">
          <ac:chgData name="Anna Bellika" userId="0a0d0078-1ebe-4144-b567-e884ef4b2ad8" providerId="ADAL" clId="{56950D44-0AF3-45AA-91A1-76F1791D13E2}" dt="2026-08-12T09:31:33.664" v="508" actId="478"/>
          <ac:spMkLst>
            <pc:docMk/>
            <pc:sldMk cId="2457225573" sldId="2975"/>
            <ac:spMk id="5" creationId="{62618103-8F83-FE15-5FA9-1A03FC5952CB}"/>
          </ac:spMkLst>
        </pc:spChg>
      </pc:sldChg>
    </pc:docChg>
  </pc:docChgLst>
  <pc:docChgLst>
    <pc:chgData name="Marit Lyngheim Wilhelmsen" userId="S::marit.lyngheim.wilhelmsen_faerder.kommune.no#ext#@baerumkommuneno.onmicrosoft.com::1ebb5c46-87a8-4f57-b34a-ef77eee8c17e" providerId="AD" clId="Web-{6F7A1234-1CE3-3799-C109-9635A8CB204E}"/>
    <pc:docChg chg="addSld modSld">
      <pc:chgData name="Marit Lyngheim Wilhelmsen" userId="S::marit.lyngheim.wilhelmsen_faerder.kommune.no#ext#@baerumkommuneno.onmicrosoft.com::1ebb5c46-87a8-4f57-b34a-ef77eee8c17e" providerId="AD" clId="Web-{6F7A1234-1CE3-3799-C109-9635A8CB204E}" dt="2026-08-12T09:57:11.124" v="35" actId="20577"/>
      <pc:docMkLst>
        <pc:docMk/>
      </pc:docMkLst>
      <pc:sldChg chg="modSp">
        <pc:chgData name="Marit Lyngheim Wilhelmsen" userId="S::marit.lyngheim.wilhelmsen_faerder.kommune.no#ext#@baerumkommuneno.onmicrosoft.com::1ebb5c46-87a8-4f57-b34a-ef77eee8c17e" providerId="AD" clId="Web-{6F7A1234-1CE3-3799-C109-9635A8CB204E}" dt="2026-08-12T09:54:34.373" v="2" actId="20577"/>
        <pc:sldMkLst>
          <pc:docMk/>
          <pc:sldMk cId="1277368379" sldId="2949"/>
        </pc:sldMkLst>
        <pc:spChg chg="mod">
          <ac:chgData name="Marit Lyngheim Wilhelmsen" userId="S::marit.lyngheim.wilhelmsen_faerder.kommune.no#ext#@baerumkommuneno.onmicrosoft.com::1ebb5c46-87a8-4f57-b34a-ef77eee8c17e" providerId="AD" clId="Web-{6F7A1234-1CE3-3799-C109-9635A8CB204E}" dt="2026-08-12T09:54:34.373" v="2" actId="20577"/>
          <ac:spMkLst>
            <pc:docMk/>
            <pc:sldMk cId="1277368379" sldId="2949"/>
            <ac:spMk id="5" creationId="{EC6FE6D9-2485-7CD4-F176-3283A7EEA0A3}"/>
          </ac:spMkLst>
        </pc:spChg>
      </pc:sldChg>
      <pc:sldChg chg="modSp">
        <pc:chgData name="Marit Lyngheim Wilhelmsen" userId="S::marit.lyngheim.wilhelmsen_faerder.kommune.no#ext#@baerumkommuneno.onmicrosoft.com::1ebb5c46-87a8-4f57-b34a-ef77eee8c17e" providerId="AD" clId="Web-{6F7A1234-1CE3-3799-C109-9635A8CB204E}" dt="2026-08-12T09:57:11.124" v="35" actId="20577"/>
        <pc:sldMkLst>
          <pc:docMk/>
          <pc:sldMk cId="3084258685" sldId="2970"/>
        </pc:sldMkLst>
        <pc:spChg chg="mod">
          <ac:chgData name="Marit Lyngheim Wilhelmsen" userId="S::marit.lyngheim.wilhelmsen_faerder.kommune.no#ext#@baerumkommuneno.onmicrosoft.com::1ebb5c46-87a8-4f57-b34a-ef77eee8c17e" providerId="AD" clId="Web-{6F7A1234-1CE3-3799-C109-9635A8CB204E}" dt="2026-08-12T09:57:11.124" v="35" actId="20577"/>
          <ac:spMkLst>
            <pc:docMk/>
            <pc:sldMk cId="3084258685" sldId="2970"/>
            <ac:spMk id="3" creationId="{FFECE9C2-C7F8-C45C-9E01-37F287486C93}"/>
          </ac:spMkLst>
        </pc:spChg>
      </pc:sldChg>
      <pc:sldChg chg="modSp new">
        <pc:chgData name="Marit Lyngheim Wilhelmsen" userId="S::marit.lyngheim.wilhelmsen_faerder.kommune.no#ext#@baerumkommuneno.onmicrosoft.com::1ebb5c46-87a8-4f57-b34a-ef77eee8c17e" providerId="AD" clId="Web-{6F7A1234-1CE3-3799-C109-9635A8CB204E}" dt="2026-08-12T09:56:07.530" v="29" actId="20577"/>
        <pc:sldMkLst>
          <pc:docMk/>
          <pc:sldMk cId="1574894599" sldId="2977"/>
        </pc:sldMkLst>
        <pc:spChg chg="mod">
          <ac:chgData name="Marit Lyngheim Wilhelmsen" userId="S::marit.lyngheim.wilhelmsen_faerder.kommune.no#ext#@baerumkommuneno.onmicrosoft.com::1ebb5c46-87a8-4f57-b34a-ef77eee8c17e" providerId="AD" clId="Web-{6F7A1234-1CE3-3799-C109-9635A8CB204E}" dt="2026-08-12T09:55:27.795" v="27" actId="20577"/>
          <ac:spMkLst>
            <pc:docMk/>
            <pc:sldMk cId="1574894599" sldId="2977"/>
            <ac:spMk id="2" creationId="{122C713B-DBD7-74DF-C9C5-B77D0B356364}"/>
          </ac:spMkLst>
        </pc:spChg>
        <pc:spChg chg="mod">
          <ac:chgData name="Marit Lyngheim Wilhelmsen" userId="S::marit.lyngheim.wilhelmsen_faerder.kommune.no#ext#@baerumkommuneno.onmicrosoft.com::1ebb5c46-87a8-4f57-b34a-ef77eee8c17e" providerId="AD" clId="Web-{6F7A1234-1CE3-3799-C109-9635A8CB204E}" dt="2026-08-12T09:56:07.530" v="29" actId="20577"/>
          <ac:spMkLst>
            <pc:docMk/>
            <pc:sldMk cId="1574894599" sldId="2977"/>
            <ac:spMk id="3" creationId="{53571372-D5D9-77CC-F319-BD6B8D45E6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A2EEA-7E3A-46AA-B2B7-0051106A2269}" type="datetimeFigureOut">
              <a:rPr lang="nb-NO" smtClean="0"/>
              <a:t>12.08.2026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482B1-9D0A-4F1B-A549-8E5BE8C6D746}" type="slidenum">
              <a:rPr lang="nb-NO" smtClean="0"/>
              <a:t>‹#›</a:t>
            </a:fld>
            <a:endParaRPr lang="nb-NO"/>
          </a:p>
        </p:txBody>
      </p:sp>
    </p:spTree>
    <p:extLst>
      <p:ext uri="{BB962C8B-B14F-4D97-AF65-F5344CB8AC3E}">
        <p14:creationId xmlns:p14="http://schemas.microsoft.com/office/powerpoint/2010/main" val="1101213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HUSK Å BRUKE NOTATENE til </a:t>
            </a:r>
            <a:r>
              <a:rPr lang="nb-NO" err="1"/>
              <a:t>lyssarka</a:t>
            </a:r>
          </a:p>
        </p:txBody>
      </p:sp>
      <p:sp>
        <p:nvSpPr>
          <p:cNvPr id="4" name="Plassholder for lysbildenummer 3"/>
          <p:cNvSpPr>
            <a:spLocks noGrp="1"/>
          </p:cNvSpPr>
          <p:nvPr>
            <p:ph type="sldNum" sz="quarter" idx="5"/>
          </p:nvPr>
        </p:nvSpPr>
        <p:spPr/>
        <p:txBody>
          <a:bodyPr/>
          <a:lstStyle/>
          <a:p>
            <a:fld id="{F8879BFF-C53B-40F7-A9FF-6C727F1394E7}" type="slidenum">
              <a:rPr lang="nb-NO" smtClean="0"/>
              <a:t>1</a:t>
            </a:fld>
            <a:endParaRPr lang="nb-NO"/>
          </a:p>
        </p:txBody>
      </p:sp>
    </p:spTree>
    <p:extLst>
      <p:ext uri="{BB962C8B-B14F-4D97-AF65-F5344CB8AC3E}">
        <p14:creationId xmlns:p14="http://schemas.microsoft.com/office/powerpoint/2010/main" val="3154357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a:solidFill>
                  <a:schemeClr val="tx1"/>
                </a:solidFill>
                <a:effectLst/>
                <a:latin typeface="+mn-lt"/>
                <a:ea typeface="+mn-ea"/>
                <a:cs typeface="+mn-cs"/>
              </a:rPr>
              <a:t>Datatilsynet har ingen fast grense for når ROS skal gjennomføres og kommunen må gjøre egne vurderinger, de mener derimot at skolene i stor grad kan tillate fri bruk av enkle tradisjonelle nettsider. Risikovurdering må gjennomføres når nettressursene samler inn elevenes personopplysninger eller aktivitet og læreren pålegger elevene å bruke denne i undervisningen. </a:t>
            </a:r>
            <a:endParaRPr lang="nb-NO"/>
          </a:p>
          <a:p>
            <a:r>
              <a:rPr lang="nb-NO" err="1"/>
              <a:t>F.Eks</a:t>
            </a:r>
            <a:r>
              <a:rPr lang="nb-NO"/>
              <a:t> nyhetssider er ok (behandler lite data om elevene), men </a:t>
            </a:r>
            <a:r>
              <a:rPr lang="nb-NO" err="1"/>
              <a:t>kahoot</a:t>
            </a:r>
            <a:r>
              <a:rPr lang="nb-NO"/>
              <a:t> må </a:t>
            </a:r>
            <a:r>
              <a:rPr lang="nb-NO" err="1"/>
              <a:t>risikovurderes</a:t>
            </a:r>
            <a:r>
              <a:rPr lang="nb-NO"/>
              <a:t> (større mengder elevdata behandles i løsningen).</a:t>
            </a:r>
          </a:p>
        </p:txBody>
      </p:sp>
      <p:sp>
        <p:nvSpPr>
          <p:cNvPr id="4" name="Plassholder for lysbildenummer 3"/>
          <p:cNvSpPr>
            <a:spLocks noGrp="1"/>
          </p:cNvSpPr>
          <p:nvPr>
            <p:ph type="sldNum" sz="quarter" idx="5"/>
          </p:nvPr>
        </p:nvSpPr>
        <p:spPr/>
        <p:txBody>
          <a:bodyPr/>
          <a:lstStyle/>
          <a:p>
            <a:fld id="{FEE482B1-9D0A-4F1B-A549-8E5BE8C6D746}" type="slidenum">
              <a:rPr lang="nb-NO" smtClean="0"/>
              <a:t>20</a:t>
            </a:fld>
            <a:endParaRPr lang="nb-NO"/>
          </a:p>
        </p:txBody>
      </p:sp>
    </p:spTree>
    <p:extLst>
      <p:ext uri="{BB962C8B-B14F-4D97-AF65-F5344CB8AC3E}">
        <p14:creationId xmlns:p14="http://schemas.microsoft.com/office/powerpoint/2010/main" val="4116143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latin typeface="Calibri"/>
              <a:cs typeface="Calibri"/>
            </a:endParaRPr>
          </a:p>
        </p:txBody>
      </p:sp>
      <p:sp>
        <p:nvSpPr>
          <p:cNvPr id="4" name="Plassholder for lysbildenummer 3"/>
          <p:cNvSpPr>
            <a:spLocks noGrp="1"/>
          </p:cNvSpPr>
          <p:nvPr>
            <p:ph type="sldNum" sz="quarter" idx="5"/>
          </p:nvPr>
        </p:nvSpPr>
        <p:spPr/>
        <p:txBody>
          <a:bodyPr/>
          <a:lstStyle/>
          <a:p>
            <a:fld id="{FEE482B1-9D0A-4F1B-A549-8E5BE8C6D746}" type="slidenum">
              <a:rPr lang="nb-NO" smtClean="0"/>
              <a:t>21</a:t>
            </a:fld>
            <a:endParaRPr lang="nb-NO"/>
          </a:p>
        </p:txBody>
      </p:sp>
    </p:spTree>
    <p:extLst>
      <p:ext uri="{BB962C8B-B14F-4D97-AF65-F5344CB8AC3E}">
        <p14:creationId xmlns:p14="http://schemas.microsoft.com/office/powerpoint/2010/main" val="2806718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628650" lvl="1" indent="-171450">
              <a:buFont typeface="Arial"/>
              <a:buChar char="•"/>
            </a:pPr>
            <a:r>
              <a:rPr lang="en-US" err="1"/>
              <a:t>Datatilsynet</a:t>
            </a:r>
            <a:r>
              <a:rPr lang="en-US"/>
              <a:t> </a:t>
            </a:r>
            <a:r>
              <a:rPr lang="en-US" err="1"/>
              <a:t>mener</a:t>
            </a:r>
            <a:r>
              <a:rPr lang="en-US"/>
              <a:t> den </a:t>
            </a:r>
            <a:r>
              <a:rPr lang="en-US" err="1"/>
              <a:t>optimale</a:t>
            </a:r>
            <a:r>
              <a:rPr lang="en-US"/>
              <a:t> </a:t>
            </a:r>
            <a:r>
              <a:rPr lang="en-US" err="1"/>
              <a:t>løsningen</a:t>
            </a:r>
            <a:r>
              <a:rPr lang="en-US"/>
              <a:t> er å ha </a:t>
            </a:r>
            <a:r>
              <a:rPr lang="en-US" err="1"/>
              <a:t>egne</a:t>
            </a:r>
            <a:r>
              <a:rPr lang="en-US"/>
              <a:t> </a:t>
            </a:r>
            <a:r>
              <a:rPr lang="en-US" err="1"/>
              <a:t>foreldretilganger</a:t>
            </a:r>
            <a:r>
              <a:rPr lang="en-US"/>
              <a:t> for å </a:t>
            </a:r>
            <a:r>
              <a:rPr lang="en-US" err="1"/>
              <a:t>forhindre</a:t>
            </a:r>
            <a:r>
              <a:rPr lang="en-US"/>
              <a:t> at </a:t>
            </a:r>
            <a:r>
              <a:rPr lang="en-US" err="1"/>
              <a:t>elevene</a:t>
            </a:r>
            <a:r>
              <a:rPr lang="en-US"/>
              <a:t> </a:t>
            </a:r>
            <a:r>
              <a:rPr lang="en-US" err="1"/>
              <a:t>blir</a:t>
            </a:r>
            <a:r>
              <a:rPr lang="en-US"/>
              <a:t> </a:t>
            </a:r>
            <a:r>
              <a:rPr lang="en-US" err="1"/>
              <a:t>presset</a:t>
            </a:r>
            <a:r>
              <a:rPr lang="en-US"/>
              <a:t> </a:t>
            </a:r>
            <a:r>
              <a:rPr lang="en-US" err="1"/>
              <a:t>til</a:t>
            </a:r>
            <a:r>
              <a:rPr lang="en-US"/>
              <a:t> å </a:t>
            </a:r>
            <a:r>
              <a:rPr lang="en-US" err="1"/>
              <a:t>gi</a:t>
            </a:r>
            <a:r>
              <a:rPr lang="en-US"/>
              <a:t> </a:t>
            </a:r>
            <a:r>
              <a:rPr lang="en-US" err="1"/>
              <a:t>foreldre</a:t>
            </a:r>
            <a:r>
              <a:rPr lang="en-US"/>
              <a:t> </a:t>
            </a:r>
            <a:r>
              <a:rPr lang="en-US" err="1"/>
              <a:t>tilgang</a:t>
            </a:r>
            <a:r>
              <a:rPr lang="en-US"/>
              <a:t> </a:t>
            </a:r>
            <a:r>
              <a:rPr lang="en-US" err="1"/>
              <a:t>til</a:t>
            </a:r>
            <a:r>
              <a:rPr lang="en-US"/>
              <a:t> </a:t>
            </a:r>
            <a:r>
              <a:rPr lang="en-US" i="1"/>
              <a:t>alt</a:t>
            </a:r>
            <a:r>
              <a:rPr lang="en-US"/>
              <a:t> </a:t>
            </a:r>
            <a:r>
              <a:rPr lang="en-US" err="1"/>
              <a:t>som</a:t>
            </a:r>
            <a:r>
              <a:rPr lang="en-US"/>
              <a:t> </a:t>
            </a:r>
            <a:r>
              <a:rPr lang="en-US" err="1"/>
              <a:t>finnes</a:t>
            </a:r>
            <a:r>
              <a:rPr lang="en-US"/>
              <a:t> </a:t>
            </a:r>
            <a:r>
              <a:rPr lang="en-US" err="1"/>
              <a:t>på</a:t>
            </a:r>
            <a:r>
              <a:rPr lang="en-US"/>
              <a:t> </a:t>
            </a:r>
            <a:r>
              <a:rPr lang="en-US" err="1"/>
              <a:t>enheten</a:t>
            </a:r>
            <a:r>
              <a:rPr lang="en-US"/>
              <a:t>. Da </a:t>
            </a:r>
            <a:r>
              <a:rPr lang="en-US" err="1"/>
              <a:t>vil</a:t>
            </a:r>
            <a:r>
              <a:rPr lang="en-US"/>
              <a:t> </a:t>
            </a:r>
            <a:r>
              <a:rPr lang="en-US" err="1"/>
              <a:t>foreldre</a:t>
            </a:r>
            <a:r>
              <a:rPr lang="en-US"/>
              <a:t> </a:t>
            </a:r>
            <a:r>
              <a:rPr lang="en-US" err="1"/>
              <a:t>kun</a:t>
            </a:r>
            <a:r>
              <a:rPr lang="en-US"/>
              <a:t> ha </a:t>
            </a:r>
            <a:r>
              <a:rPr lang="en-US" err="1"/>
              <a:t>tilgang</a:t>
            </a:r>
            <a:r>
              <a:rPr lang="en-US"/>
              <a:t> </a:t>
            </a:r>
            <a:r>
              <a:rPr lang="en-US" err="1"/>
              <a:t>til</a:t>
            </a:r>
            <a:r>
              <a:rPr lang="en-US"/>
              <a:t> </a:t>
            </a:r>
            <a:r>
              <a:rPr lang="en-US" err="1"/>
              <a:t>viktig</a:t>
            </a:r>
            <a:r>
              <a:rPr lang="en-US"/>
              <a:t> </a:t>
            </a:r>
            <a:r>
              <a:rPr lang="en-US" err="1"/>
              <a:t>informasjon</a:t>
            </a:r>
            <a:r>
              <a:rPr lang="en-US"/>
              <a:t> </a:t>
            </a:r>
            <a:r>
              <a:rPr lang="en-US" err="1"/>
              <a:t>fra</a:t>
            </a:r>
            <a:r>
              <a:rPr lang="en-US"/>
              <a:t> </a:t>
            </a:r>
            <a:r>
              <a:rPr lang="en-US" err="1"/>
              <a:t>skolen</a:t>
            </a:r>
            <a:r>
              <a:rPr lang="en-US"/>
              <a:t> </a:t>
            </a:r>
            <a:r>
              <a:rPr lang="en-US" err="1"/>
              <a:t>og</a:t>
            </a:r>
            <a:r>
              <a:rPr lang="en-US"/>
              <a:t> </a:t>
            </a:r>
            <a:r>
              <a:rPr lang="en-US" err="1"/>
              <a:t>skolearbeid</a:t>
            </a:r>
            <a:r>
              <a:rPr lang="en-US"/>
              <a:t>, men </a:t>
            </a:r>
            <a:r>
              <a:rPr lang="en-US" err="1"/>
              <a:t>ikke</a:t>
            </a:r>
            <a:r>
              <a:rPr lang="en-US"/>
              <a:t> </a:t>
            </a:r>
            <a:r>
              <a:rPr lang="en-US" err="1"/>
              <a:t>nødvendigvis</a:t>
            </a:r>
            <a:r>
              <a:rPr lang="en-US"/>
              <a:t> </a:t>
            </a:r>
            <a:r>
              <a:rPr lang="en-US" err="1"/>
              <a:t>tilgang</a:t>
            </a:r>
            <a:r>
              <a:rPr lang="en-US"/>
              <a:t> </a:t>
            </a:r>
            <a:r>
              <a:rPr lang="en-US" err="1"/>
              <a:t>til</a:t>
            </a:r>
            <a:r>
              <a:rPr lang="en-US"/>
              <a:t> </a:t>
            </a:r>
            <a:r>
              <a:rPr lang="en-US" err="1"/>
              <a:t>opplysninger</a:t>
            </a:r>
            <a:r>
              <a:rPr lang="en-US"/>
              <a:t> </a:t>
            </a:r>
            <a:r>
              <a:rPr lang="en-US" err="1"/>
              <a:t>kun</a:t>
            </a:r>
            <a:r>
              <a:rPr lang="en-US"/>
              <a:t> for å </a:t>
            </a:r>
            <a:r>
              <a:rPr lang="en-US" err="1"/>
              <a:t>kontrollere</a:t>
            </a:r>
            <a:r>
              <a:rPr lang="en-US"/>
              <a:t>/</a:t>
            </a:r>
            <a:r>
              <a:rPr lang="en-US" err="1"/>
              <a:t>overvåke</a:t>
            </a:r>
            <a:r>
              <a:rPr lang="en-US"/>
              <a:t> eleven. </a:t>
            </a:r>
            <a:r>
              <a:rPr lang="en-US" err="1"/>
              <a:t>Viktig</a:t>
            </a:r>
            <a:r>
              <a:rPr lang="en-US"/>
              <a:t> å </a:t>
            </a:r>
            <a:r>
              <a:rPr lang="en-US" err="1"/>
              <a:t>kommunisere</a:t>
            </a:r>
            <a:r>
              <a:rPr lang="en-US"/>
              <a:t> skillet </a:t>
            </a:r>
            <a:r>
              <a:rPr lang="en-US" err="1"/>
              <a:t>mellom</a:t>
            </a:r>
            <a:r>
              <a:rPr lang="en-US"/>
              <a:t> </a:t>
            </a:r>
            <a:r>
              <a:rPr lang="en-US" err="1"/>
              <a:t>formålene</a:t>
            </a:r>
            <a:r>
              <a:rPr lang="en-US"/>
              <a:t> </a:t>
            </a:r>
            <a:r>
              <a:rPr lang="en-US" err="1"/>
              <a:t>til</a:t>
            </a:r>
            <a:r>
              <a:rPr lang="en-US"/>
              <a:t> </a:t>
            </a:r>
            <a:r>
              <a:rPr lang="en-US" err="1"/>
              <a:t>foreldre</a:t>
            </a:r>
            <a:r>
              <a:rPr lang="en-US"/>
              <a:t> - at de </a:t>
            </a:r>
            <a:r>
              <a:rPr lang="en-US" err="1"/>
              <a:t>har</a:t>
            </a:r>
            <a:r>
              <a:rPr lang="en-US"/>
              <a:t> </a:t>
            </a:r>
            <a:r>
              <a:rPr lang="en-US" err="1"/>
              <a:t>behov</a:t>
            </a:r>
            <a:r>
              <a:rPr lang="en-US"/>
              <a:t> for </a:t>
            </a:r>
            <a:r>
              <a:rPr lang="en-US" err="1"/>
              <a:t>opplysninger</a:t>
            </a:r>
            <a:r>
              <a:rPr lang="en-US"/>
              <a:t> for å </a:t>
            </a:r>
            <a:r>
              <a:rPr lang="en-US" err="1"/>
              <a:t>kunne</a:t>
            </a:r>
            <a:r>
              <a:rPr lang="en-US"/>
              <a:t> </a:t>
            </a:r>
            <a:r>
              <a:rPr lang="en-US" err="1"/>
              <a:t>utøve</a:t>
            </a:r>
            <a:r>
              <a:rPr lang="en-US"/>
              <a:t> </a:t>
            </a:r>
            <a:r>
              <a:rPr lang="en-US" err="1"/>
              <a:t>sitt</a:t>
            </a:r>
            <a:r>
              <a:rPr lang="en-US"/>
              <a:t> </a:t>
            </a:r>
            <a:r>
              <a:rPr lang="en-US" err="1"/>
              <a:t>foreldreansvar</a:t>
            </a:r>
            <a:r>
              <a:rPr lang="en-US"/>
              <a:t> </a:t>
            </a:r>
            <a:r>
              <a:rPr lang="en-US" err="1"/>
              <a:t>og</a:t>
            </a:r>
            <a:r>
              <a:rPr lang="en-US"/>
              <a:t> </a:t>
            </a:r>
            <a:r>
              <a:rPr lang="en-US" err="1"/>
              <a:t>følge</a:t>
            </a:r>
            <a:r>
              <a:rPr lang="en-US"/>
              <a:t> </a:t>
            </a:r>
            <a:r>
              <a:rPr lang="en-US" err="1"/>
              <a:t>opp</a:t>
            </a:r>
            <a:r>
              <a:rPr lang="en-US"/>
              <a:t> elevens </a:t>
            </a:r>
            <a:r>
              <a:rPr lang="en-US" err="1"/>
              <a:t>skolearbeid</a:t>
            </a:r>
            <a:r>
              <a:rPr lang="en-US"/>
              <a:t>. </a:t>
            </a:r>
            <a:r>
              <a:rPr lang="en-US" err="1"/>
              <a:t>Samtidig</a:t>
            </a:r>
            <a:r>
              <a:rPr lang="en-US"/>
              <a:t> </a:t>
            </a:r>
            <a:r>
              <a:rPr lang="en-US" err="1"/>
              <a:t>har</a:t>
            </a:r>
            <a:r>
              <a:rPr lang="en-US"/>
              <a:t> eleven (med alder </a:t>
            </a:r>
            <a:r>
              <a:rPr lang="en-US" err="1"/>
              <a:t>og</a:t>
            </a:r>
            <a:r>
              <a:rPr lang="en-US"/>
              <a:t> </a:t>
            </a:r>
            <a:r>
              <a:rPr lang="en-US" err="1"/>
              <a:t>modenhet</a:t>
            </a:r>
            <a:r>
              <a:rPr lang="en-US"/>
              <a:t>) </a:t>
            </a:r>
            <a:r>
              <a:rPr lang="en-US" err="1"/>
              <a:t>gradvis</a:t>
            </a:r>
            <a:r>
              <a:rPr lang="en-US"/>
              <a:t> </a:t>
            </a:r>
            <a:r>
              <a:rPr lang="en-US" err="1"/>
              <a:t>større</a:t>
            </a:r>
            <a:r>
              <a:rPr lang="en-US"/>
              <a:t> </a:t>
            </a:r>
            <a:r>
              <a:rPr lang="en-US" err="1"/>
              <a:t>og</a:t>
            </a:r>
            <a:r>
              <a:rPr lang="en-US"/>
              <a:t> </a:t>
            </a:r>
            <a:r>
              <a:rPr lang="en-US" err="1"/>
              <a:t>større</a:t>
            </a:r>
            <a:r>
              <a:rPr lang="en-US"/>
              <a:t> </a:t>
            </a:r>
            <a:r>
              <a:rPr lang="en-US" err="1"/>
              <a:t>selvbestemmelsesrett</a:t>
            </a:r>
            <a:r>
              <a:rPr lang="en-US"/>
              <a:t>. Elevens </a:t>
            </a:r>
            <a:r>
              <a:rPr lang="en-US" err="1"/>
              <a:t>personvern</a:t>
            </a:r>
            <a:r>
              <a:rPr lang="en-US"/>
              <a:t> </a:t>
            </a:r>
            <a:r>
              <a:rPr lang="en-US" err="1"/>
              <a:t>må</a:t>
            </a:r>
            <a:r>
              <a:rPr lang="en-US"/>
              <a:t> </a:t>
            </a:r>
            <a:r>
              <a:rPr lang="en-US" err="1"/>
              <a:t>respekteres</a:t>
            </a:r>
            <a:r>
              <a:rPr lang="en-US"/>
              <a:t>. Dette </a:t>
            </a:r>
            <a:r>
              <a:rPr lang="en-US" err="1"/>
              <a:t>gjelder</a:t>
            </a:r>
            <a:r>
              <a:rPr lang="en-US"/>
              <a:t> </a:t>
            </a:r>
            <a:r>
              <a:rPr lang="en-US" err="1"/>
              <a:t>særlig</a:t>
            </a:r>
            <a:r>
              <a:rPr lang="en-US"/>
              <a:t> </a:t>
            </a:r>
            <a:r>
              <a:rPr lang="en-US" err="1"/>
              <a:t>privat</a:t>
            </a:r>
            <a:r>
              <a:rPr lang="en-US"/>
              <a:t> chat, </a:t>
            </a:r>
            <a:r>
              <a:rPr lang="en-US" err="1"/>
              <a:t>nettleserlogg</a:t>
            </a:r>
            <a:r>
              <a:rPr lang="en-US"/>
              <a:t> </a:t>
            </a:r>
            <a:r>
              <a:rPr lang="en-US" err="1"/>
              <a:t>og</a:t>
            </a:r>
            <a:r>
              <a:rPr lang="en-US"/>
              <a:t> </a:t>
            </a:r>
            <a:r>
              <a:rPr lang="en-US" err="1"/>
              <a:t>løpende</a:t>
            </a:r>
            <a:r>
              <a:rPr lang="en-US"/>
              <a:t> </a:t>
            </a:r>
            <a:r>
              <a:rPr lang="en-US" err="1"/>
              <a:t>innsyn</a:t>
            </a:r>
            <a:r>
              <a:rPr lang="en-US"/>
              <a:t> </a:t>
            </a:r>
            <a:r>
              <a:rPr lang="en-US" err="1"/>
              <a:t>i</a:t>
            </a:r>
            <a:r>
              <a:rPr lang="en-US"/>
              <a:t> </a:t>
            </a:r>
            <a:r>
              <a:rPr lang="en-US" err="1"/>
              <a:t>fravær</a:t>
            </a:r>
            <a:r>
              <a:rPr lang="en-US"/>
              <a:t> </a:t>
            </a:r>
            <a:r>
              <a:rPr lang="en-US" err="1"/>
              <a:t>og</a:t>
            </a:r>
            <a:r>
              <a:rPr lang="en-US"/>
              <a:t> </a:t>
            </a:r>
            <a:r>
              <a:rPr lang="en-US" err="1"/>
              <a:t>vurderinger</a:t>
            </a:r>
          </a:p>
          <a:p>
            <a:endParaRPr lang="en-US">
              <a:latin typeface="Calibri"/>
              <a:ea typeface="Calibri"/>
              <a:cs typeface="Calibri"/>
            </a:endParaRPr>
          </a:p>
        </p:txBody>
      </p:sp>
      <p:sp>
        <p:nvSpPr>
          <p:cNvPr id="4" name="Plassholder for lysbildenummer 3"/>
          <p:cNvSpPr>
            <a:spLocks noGrp="1"/>
          </p:cNvSpPr>
          <p:nvPr>
            <p:ph type="sldNum" sz="quarter" idx="5"/>
          </p:nvPr>
        </p:nvSpPr>
        <p:spPr/>
        <p:txBody>
          <a:bodyPr/>
          <a:lstStyle/>
          <a:p>
            <a:fld id="{FEE482B1-9D0A-4F1B-A549-8E5BE8C6D746}" type="slidenum">
              <a:rPr lang="nb-NO" smtClean="0"/>
              <a:t>22</a:t>
            </a:fld>
            <a:endParaRPr lang="nb-NO"/>
          </a:p>
        </p:txBody>
      </p:sp>
    </p:spTree>
    <p:extLst>
      <p:ext uri="{BB962C8B-B14F-4D97-AF65-F5344CB8AC3E}">
        <p14:creationId xmlns:p14="http://schemas.microsoft.com/office/powerpoint/2010/main" val="2105726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4750679-000F-4D36-91D7-D52B7EE626C0}" type="slidenum">
              <a:rPr lang="nb-NO" smtClean="0"/>
              <a:t>23</a:t>
            </a:fld>
            <a:endParaRPr lang="nb-NO"/>
          </a:p>
        </p:txBody>
      </p:sp>
    </p:spTree>
    <p:extLst>
      <p:ext uri="{BB962C8B-B14F-4D97-AF65-F5344CB8AC3E}">
        <p14:creationId xmlns:p14="http://schemas.microsoft.com/office/powerpoint/2010/main" val="577727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Her må hver kommune legge inn egen beskrivelse.</a:t>
            </a:r>
          </a:p>
        </p:txBody>
      </p:sp>
      <p:sp>
        <p:nvSpPr>
          <p:cNvPr id="4" name="Plassholder for lysbildenummer 3"/>
          <p:cNvSpPr>
            <a:spLocks noGrp="1"/>
          </p:cNvSpPr>
          <p:nvPr>
            <p:ph type="sldNum" sz="quarter" idx="5"/>
          </p:nvPr>
        </p:nvSpPr>
        <p:spPr/>
        <p:txBody>
          <a:bodyPr/>
          <a:lstStyle/>
          <a:p>
            <a:fld id="{FEE482B1-9D0A-4F1B-A549-8E5BE8C6D746}" type="slidenum">
              <a:rPr lang="nb-NO" smtClean="0"/>
              <a:t>24</a:t>
            </a:fld>
            <a:endParaRPr lang="nb-NO"/>
          </a:p>
        </p:txBody>
      </p:sp>
    </p:spTree>
    <p:extLst>
      <p:ext uri="{BB962C8B-B14F-4D97-AF65-F5344CB8AC3E}">
        <p14:creationId xmlns:p14="http://schemas.microsoft.com/office/powerpoint/2010/main" val="1529805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Her </a:t>
            </a:r>
            <a:r>
              <a:rPr lang="en-US" err="1">
                <a:latin typeface="Calibri"/>
                <a:ea typeface="Calibri"/>
                <a:cs typeface="Calibri"/>
              </a:rPr>
              <a:t>må</a:t>
            </a:r>
            <a:r>
              <a:rPr lang="en-US">
                <a:latin typeface="Calibri"/>
                <a:ea typeface="Calibri"/>
                <a:cs typeface="Calibri"/>
              </a:rPr>
              <a:t> </a:t>
            </a:r>
            <a:r>
              <a:rPr lang="en-US" err="1">
                <a:latin typeface="Calibri"/>
                <a:ea typeface="Calibri"/>
                <a:cs typeface="Calibri"/>
              </a:rPr>
              <a:t>hver</a:t>
            </a:r>
            <a:r>
              <a:rPr lang="en-US">
                <a:latin typeface="Calibri"/>
                <a:ea typeface="Calibri"/>
                <a:cs typeface="Calibri"/>
              </a:rPr>
              <a:t> </a:t>
            </a:r>
            <a:r>
              <a:rPr lang="en-US" err="1">
                <a:latin typeface="Calibri"/>
                <a:ea typeface="Calibri"/>
                <a:cs typeface="Calibri"/>
              </a:rPr>
              <a:t>kommune</a:t>
            </a:r>
            <a:r>
              <a:rPr lang="en-US">
                <a:latin typeface="Calibri"/>
                <a:ea typeface="Calibri"/>
                <a:cs typeface="Calibri"/>
              </a:rPr>
              <a:t> </a:t>
            </a:r>
            <a:r>
              <a:rPr lang="en-US" err="1">
                <a:latin typeface="Calibri"/>
                <a:ea typeface="Calibri"/>
                <a:cs typeface="Calibri"/>
              </a:rPr>
              <a:t>fylle</a:t>
            </a:r>
            <a:r>
              <a:rPr lang="en-US">
                <a:latin typeface="Calibri"/>
                <a:ea typeface="Calibri"/>
                <a:cs typeface="Calibri"/>
              </a:rPr>
              <a:t> inn det </a:t>
            </a:r>
            <a:r>
              <a:rPr lang="en-US" err="1">
                <a:latin typeface="Calibri"/>
                <a:ea typeface="Calibri"/>
                <a:cs typeface="Calibri"/>
              </a:rPr>
              <a:t>som</a:t>
            </a:r>
            <a:r>
              <a:rPr lang="en-US">
                <a:latin typeface="Calibri"/>
                <a:ea typeface="Calibri"/>
                <a:cs typeface="Calibri"/>
              </a:rPr>
              <a:t> </a:t>
            </a:r>
            <a:r>
              <a:rPr lang="en-US" err="1">
                <a:latin typeface="Calibri"/>
                <a:ea typeface="Calibri"/>
                <a:cs typeface="Calibri"/>
              </a:rPr>
              <a:t>gjelder</a:t>
            </a:r>
            <a:r>
              <a:rPr lang="en-US">
                <a:latin typeface="Calibri"/>
                <a:ea typeface="Calibri"/>
                <a:cs typeface="Calibri"/>
              </a:rPr>
              <a:t> av </a:t>
            </a:r>
            <a:r>
              <a:rPr lang="en-US" err="1">
                <a:latin typeface="Calibri"/>
                <a:ea typeface="Calibri"/>
                <a:cs typeface="Calibri"/>
              </a:rPr>
              <a:t>kvalitetssystemer</a:t>
            </a:r>
            <a:r>
              <a:rPr lang="en-US">
                <a:latin typeface="Calibri"/>
                <a:ea typeface="Calibri"/>
                <a:cs typeface="Calibri"/>
              </a:rPr>
              <a:t> I den </a:t>
            </a:r>
            <a:r>
              <a:rPr lang="en-US" err="1">
                <a:latin typeface="Calibri"/>
                <a:ea typeface="Calibri"/>
                <a:cs typeface="Calibri"/>
              </a:rPr>
              <a:t>enkelte</a:t>
            </a:r>
            <a:r>
              <a:rPr lang="en-US">
                <a:latin typeface="Calibri"/>
                <a:ea typeface="Calibri"/>
                <a:cs typeface="Calibri"/>
              </a:rPr>
              <a:t> </a:t>
            </a:r>
            <a:r>
              <a:rPr lang="en-US" err="1">
                <a:latin typeface="Calibri"/>
                <a:ea typeface="Calibri"/>
                <a:cs typeface="Calibri"/>
              </a:rPr>
              <a:t>kommune</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FEE482B1-9D0A-4F1B-A549-8E5BE8C6D746}" type="slidenum">
              <a:rPr lang="nb-NO" smtClean="0"/>
              <a:t>25</a:t>
            </a:fld>
            <a:endParaRPr lang="nb-NO"/>
          </a:p>
        </p:txBody>
      </p:sp>
    </p:spTree>
    <p:extLst>
      <p:ext uri="{BB962C8B-B14F-4D97-AF65-F5344CB8AC3E}">
        <p14:creationId xmlns:p14="http://schemas.microsoft.com/office/powerpoint/2010/main" val="1760819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br>
              <a:rPr lang="nb-NO"/>
            </a:br>
            <a:r>
              <a:rPr lang="nb-NO"/>
              <a:t>Klasselister?</a:t>
            </a:r>
          </a:p>
        </p:txBody>
      </p:sp>
      <p:sp>
        <p:nvSpPr>
          <p:cNvPr id="4" name="Plassholder for lysbildenummer 3"/>
          <p:cNvSpPr>
            <a:spLocks noGrp="1"/>
          </p:cNvSpPr>
          <p:nvPr>
            <p:ph type="sldNum" sz="quarter" idx="5"/>
          </p:nvPr>
        </p:nvSpPr>
        <p:spPr/>
        <p:txBody>
          <a:bodyPr/>
          <a:lstStyle/>
          <a:p>
            <a:fld id="{EF3731B1-96A4-554F-9BBD-231EAADAE9DB}" type="slidenum">
              <a:rPr lang="nb-NO" smtClean="0"/>
              <a:t>2</a:t>
            </a:fld>
            <a:endParaRPr lang="nb-NO"/>
          </a:p>
        </p:txBody>
      </p:sp>
    </p:spTree>
    <p:extLst>
      <p:ext uri="{BB962C8B-B14F-4D97-AF65-F5344CB8AC3E}">
        <p14:creationId xmlns:p14="http://schemas.microsoft.com/office/powerpoint/2010/main" val="244340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buChar char="•"/>
            </a:pPr>
            <a:r>
              <a:rPr lang="en-US"/>
              <a:t>Barn (under 18 </a:t>
            </a:r>
            <a:r>
              <a:rPr lang="en-US" err="1"/>
              <a:t>år</a:t>
            </a:r>
            <a:r>
              <a:rPr lang="en-US"/>
              <a:t>) </a:t>
            </a:r>
            <a:r>
              <a:rPr lang="en-US" err="1"/>
              <a:t>har</a:t>
            </a:r>
            <a:r>
              <a:rPr lang="en-US"/>
              <a:t> et </a:t>
            </a:r>
            <a:r>
              <a:rPr lang="en-US" err="1"/>
              <a:t>særlig</a:t>
            </a:r>
            <a:r>
              <a:rPr lang="en-US"/>
              <a:t> </a:t>
            </a:r>
            <a:r>
              <a:rPr lang="en-US" err="1"/>
              <a:t>krav</a:t>
            </a:r>
            <a:r>
              <a:rPr lang="en-US"/>
              <a:t> </a:t>
            </a:r>
            <a:r>
              <a:rPr lang="en-US" err="1"/>
              <a:t>på</a:t>
            </a:r>
            <a:r>
              <a:rPr lang="en-US"/>
              <a:t> </a:t>
            </a:r>
            <a:r>
              <a:rPr lang="en-US" err="1"/>
              <a:t>vern</a:t>
            </a:r>
            <a:r>
              <a:rPr lang="en-US"/>
              <a:t> </a:t>
            </a:r>
            <a:r>
              <a:rPr lang="en-US" err="1"/>
              <a:t>etter</a:t>
            </a:r>
            <a:r>
              <a:rPr lang="en-US"/>
              <a:t> </a:t>
            </a:r>
            <a:r>
              <a:rPr lang="en-US" err="1"/>
              <a:t>personvernregelverket</a:t>
            </a:r>
            <a:r>
              <a:rPr lang="en-US"/>
              <a:t> </a:t>
            </a:r>
            <a:r>
              <a:rPr lang="en-US" err="1"/>
              <a:t>ettersom</a:t>
            </a:r>
            <a:r>
              <a:rPr lang="en-US"/>
              <a:t> de er </a:t>
            </a:r>
            <a:r>
              <a:rPr lang="en-US" err="1"/>
              <a:t>mindre</a:t>
            </a:r>
            <a:r>
              <a:rPr lang="en-US"/>
              <a:t> </a:t>
            </a:r>
            <a:r>
              <a:rPr lang="en-US" err="1"/>
              <a:t>bevisste</a:t>
            </a:r>
            <a:r>
              <a:rPr lang="en-US"/>
              <a:t> </a:t>
            </a:r>
            <a:r>
              <a:rPr lang="en-US" err="1"/>
              <a:t>på</a:t>
            </a:r>
            <a:r>
              <a:rPr lang="en-US"/>
              <a:t> </a:t>
            </a:r>
            <a:r>
              <a:rPr lang="en-US" err="1"/>
              <a:t>hva</a:t>
            </a:r>
            <a:r>
              <a:rPr lang="en-US"/>
              <a:t> </a:t>
            </a:r>
            <a:r>
              <a:rPr lang="en-US" err="1"/>
              <a:t>behandling</a:t>
            </a:r>
            <a:r>
              <a:rPr lang="en-US"/>
              <a:t> av </a:t>
            </a:r>
            <a:r>
              <a:rPr lang="en-US" err="1"/>
              <a:t>personopplysninger</a:t>
            </a:r>
            <a:r>
              <a:rPr lang="en-US"/>
              <a:t> </a:t>
            </a:r>
            <a:r>
              <a:rPr lang="en-US" err="1"/>
              <a:t>innebærer</a:t>
            </a:r>
            <a:r>
              <a:rPr lang="en-US"/>
              <a:t>, </a:t>
            </a:r>
            <a:r>
              <a:rPr lang="en-US" err="1"/>
              <a:t>hvilke</a:t>
            </a:r>
            <a:r>
              <a:rPr lang="en-US"/>
              <a:t> </a:t>
            </a:r>
            <a:r>
              <a:rPr lang="en-US" err="1"/>
              <a:t>risikoer</a:t>
            </a:r>
            <a:r>
              <a:rPr lang="en-US"/>
              <a:t> </a:t>
            </a:r>
            <a:r>
              <a:rPr lang="en-US" err="1"/>
              <a:t>dette</a:t>
            </a:r>
            <a:r>
              <a:rPr lang="en-US"/>
              <a:t> </a:t>
            </a:r>
            <a:r>
              <a:rPr lang="en-US" err="1"/>
              <a:t>medfører</a:t>
            </a:r>
            <a:r>
              <a:rPr lang="en-US"/>
              <a:t> </a:t>
            </a:r>
            <a:r>
              <a:rPr lang="en-US" err="1"/>
              <a:t>og</a:t>
            </a:r>
            <a:r>
              <a:rPr lang="en-US"/>
              <a:t> </a:t>
            </a:r>
            <a:r>
              <a:rPr lang="en-US" err="1"/>
              <a:t>hvilke</a:t>
            </a:r>
            <a:r>
              <a:rPr lang="en-US"/>
              <a:t> </a:t>
            </a:r>
            <a:r>
              <a:rPr lang="en-US" err="1"/>
              <a:t>rettigheter</a:t>
            </a:r>
            <a:r>
              <a:rPr lang="en-US"/>
              <a:t> der </a:t>
            </a:r>
            <a:r>
              <a:rPr lang="en-US" err="1"/>
              <a:t>har</a:t>
            </a:r>
            <a:r>
              <a:rPr lang="en-US"/>
              <a:t>. Barn </a:t>
            </a:r>
            <a:r>
              <a:rPr lang="en-US" err="1"/>
              <a:t>har</a:t>
            </a:r>
            <a:r>
              <a:rPr lang="en-US"/>
              <a:t> </a:t>
            </a:r>
            <a:r>
              <a:rPr lang="en-US" err="1"/>
              <a:t>også</a:t>
            </a:r>
            <a:r>
              <a:rPr lang="en-US"/>
              <a:t> </a:t>
            </a:r>
            <a:r>
              <a:rPr lang="en-US" err="1"/>
              <a:t>mindre</a:t>
            </a:r>
            <a:r>
              <a:rPr lang="en-US"/>
              <a:t> </a:t>
            </a:r>
            <a:r>
              <a:rPr lang="en-US" err="1"/>
              <a:t>erfaring</a:t>
            </a:r>
            <a:r>
              <a:rPr lang="en-US"/>
              <a:t> </a:t>
            </a:r>
            <a:r>
              <a:rPr lang="en-US" err="1"/>
              <a:t>og</a:t>
            </a:r>
            <a:r>
              <a:rPr lang="en-US"/>
              <a:t> er </a:t>
            </a:r>
            <a:r>
              <a:rPr lang="en-US" err="1"/>
              <a:t>dermed</a:t>
            </a:r>
            <a:r>
              <a:rPr lang="en-US"/>
              <a:t> </a:t>
            </a:r>
            <a:r>
              <a:rPr lang="en-US" err="1"/>
              <a:t>også</a:t>
            </a:r>
            <a:r>
              <a:rPr lang="en-US"/>
              <a:t> </a:t>
            </a:r>
            <a:r>
              <a:rPr lang="en-US" err="1"/>
              <a:t>mer</a:t>
            </a:r>
            <a:r>
              <a:rPr lang="en-US"/>
              <a:t> </a:t>
            </a:r>
            <a:r>
              <a:rPr lang="en-US" err="1"/>
              <a:t>påvirkelige</a:t>
            </a:r>
            <a:r>
              <a:rPr lang="en-US"/>
              <a:t> </a:t>
            </a:r>
            <a:r>
              <a:rPr lang="en-US" err="1"/>
              <a:t>og</a:t>
            </a:r>
            <a:r>
              <a:rPr lang="en-US"/>
              <a:t> </a:t>
            </a:r>
            <a:r>
              <a:rPr lang="en-US" err="1"/>
              <a:t>lettere</a:t>
            </a:r>
            <a:r>
              <a:rPr lang="en-US"/>
              <a:t> å </a:t>
            </a:r>
            <a:r>
              <a:rPr lang="en-US" err="1"/>
              <a:t>manipulere</a:t>
            </a:r>
            <a:r>
              <a:rPr lang="en-US"/>
              <a:t> med </a:t>
            </a:r>
            <a:r>
              <a:rPr lang="en-US" err="1"/>
              <a:t>kommersielle</a:t>
            </a:r>
            <a:r>
              <a:rPr lang="en-US"/>
              <a:t> </a:t>
            </a:r>
            <a:r>
              <a:rPr lang="en-US" err="1"/>
              <a:t>budskap</a:t>
            </a:r>
            <a:r>
              <a:rPr lang="en-US"/>
              <a:t>.</a:t>
            </a:r>
          </a:p>
          <a:p>
            <a:pPr marL="628650" lvl="1" indent="-171450">
              <a:buFont typeface="Arial"/>
              <a:buChar char="•"/>
            </a:pPr>
            <a:r>
              <a:rPr lang="en-US" err="1"/>
              <a:t>Personopplysninger</a:t>
            </a:r>
            <a:r>
              <a:rPr lang="en-US"/>
              <a:t> er alle </a:t>
            </a:r>
            <a:r>
              <a:rPr lang="en-US" err="1"/>
              <a:t>opplysninger</a:t>
            </a:r>
            <a:r>
              <a:rPr lang="en-US"/>
              <a:t> </a:t>
            </a:r>
            <a:r>
              <a:rPr lang="en-US" err="1"/>
              <a:t>og</a:t>
            </a:r>
            <a:r>
              <a:rPr lang="en-US"/>
              <a:t> </a:t>
            </a:r>
            <a:r>
              <a:rPr lang="en-US" err="1"/>
              <a:t>vurderinger</a:t>
            </a:r>
            <a:r>
              <a:rPr lang="en-US"/>
              <a:t> </a:t>
            </a:r>
            <a:r>
              <a:rPr lang="en-US" err="1"/>
              <a:t>som</a:t>
            </a:r>
            <a:r>
              <a:rPr lang="en-US"/>
              <a:t> </a:t>
            </a:r>
            <a:r>
              <a:rPr lang="en-US" err="1"/>
              <a:t>kan</a:t>
            </a:r>
            <a:r>
              <a:rPr lang="en-US"/>
              <a:t> </a:t>
            </a:r>
            <a:r>
              <a:rPr lang="en-US" err="1"/>
              <a:t>knyttes</a:t>
            </a:r>
            <a:r>
              <a:rPr lang="en-US"/>
              <a:t> </a:t>
            </a:r>
            <a:r>
              <a:rPr lang="en-US" err="1"/>
              <a:t>til</a:t>
            </a:r>
            <a:r>
              <a:rPr lang="en-US"/>
              <a:t> </a:t>
            </a:r>
            <a:r>
              <a:rPr lang="en-US" err="1"/>
              <a:t>en</a:t>
            </a:r>
            <a:r>
              <a:rPr lang="en-US"/>
              <a:t> </a:t>
            </a:r>
            <a:r>
              <a:rPr lang="en-US" err="1"/>
              <a:t>enkeltperson</a:t>
            </a:r>
            <a:r>
              <a:rPr lang="en-US"/>
              <a:t>. </a:t>
            </a:r>
            <a:r>
              <a:rPr lang="en-US" err="1"/>
              <a:t>Tenker</a:t>
            </a:r>
            <a:r>
              <a:rPr lang="en-US"/>
              <a:t> det </a:t>
            </a:r>
            <a:r>
              <a:rPr lang="en-US" err="1"/>
              <a:t>også</a:t>
            </a:r>
            <a:r>
              <a:rPr lang="en-US"/>
              <a:t> er </a:t>
            </a:r>
            <a:r>
              <a:rPr lang="en-US" err="1"/>
              <a:t>fint</a:t>
            </a:r>
            <a:r>
              <a:rPr lang="en-US"/>
              <a:t> å </a:t>
            </a:r>
            <a:r>
              <a:rPr lang="en-US" err="1"/>
              <a:t>knytte</a:t>
            </a:r>
            <a:r>
              <a:rPr lang="en-US"/>
              <a:t> </a:t>
            </a:r>
            <a:r>
              <a:rPr lang="en-US" err="1"/>
              <a:t>eksemplene</a:t>
            </a:r>
            <a:r>
              <a:rPr lang="en-US"/>
              <a:t> </a:t>
            </a:r>
            <a:r>
              <a:rPr lang="en-US" err="1"/>
              <a:t>opp</a:t>
            </a:r>
            <a:r>
              <a:rPr lang="en-US"/>
              <a:t> mot </a:t>
            </a:r>
            <a:r>
              <a:rPr lang="en-US" err="1"/>
              <a:t>typiske</a:t>
            </a:r>
            <a:r>
              <a:rPr lang="en-US"/>
              <a:t> </a:t>
            </a:r>
            <a:r>
              <a:rPr lang="en-US" err="1"/>
              <a:t>personopplysninger</a:t>
            </a:r>
            <a:r>
              <a:rPr lang="en-US"/>
              <a:t> </a:t>
            </a:r>
            <a:r>
              <a:rPr lang="en-US" err="1"/>
              <a:t>skolen</a:t>
            </a:r>
            <a:r>
              <a:rPr lang="en-US"/>
              <a:t> </a:t>
            </a:r>
            <a:r>
              <a:rPr lang="en-US" err="1"/>
              <a:t>behandler</a:t>
            </a:r>
            <a:r>
              <a:rPr lang="en-US"/>
              <a:t> (video </a:t>
            </a:r>
            <a:r>
              <a:rPr lang="en-US" err="1"/>
              <a:t>til</a:t>
            </a:r>
            <a:r>
              <a:rPr lang="en-US"/>
              <a:t> bruk </a:t>
            </a:r>
            <a:r>
              <a:rPr lang="en-US" err="1"/>
              <a:t>i</a:t>
            </a:r>
            <a:r>
              <a:rPr lang="en-US"/>
              <a:t> </a:t>
            </a:r>
            <a:r>
              <a:rPr lang="en-US" err="1"/>
              <a:t>undervisning</a:t>
            </a:r>
            <a:r>
              <a:rPr lang="en-US"/>
              <a:t>, </a:t>
            </a:r>
            <a:r>
              <a:rPr lang="en-US" err="1"/>
              <a:t>oppgave</a:t>
            </a:r>
            <a:r>
              <a:rPr lang="en-US"/>
              <a:t> </a:t>
            </a:r>
            <a:r>
              <a:rPr lang="en-US" err="1"/>
              <a:t>skrevet</a:t>
            </a:r>
            <a:r>
              <a:rPr lang="en-US"/>
              <a:t> av </a:t>
            </a:r>
            <a:r>
              <a:rPr lang="en-US" err="1"/>
              <a:t>en</a:t>
            </a:r>
            <a:r>
              <a:rPr lang="en-US"/>
              <a:t> </a:t>
            </a:r>
            <a:r>
              <a:rPr lang="en-US" err="1"/>
              <a:t>elev</a:t>
            </a:r>
            <a:r>
              <a:rPr lang="en-US"/>
              <a:t>, chat </a:t>
            </a:r>
            <a:r>
              <a:rPr lang="en-US" err="1"/>
              <a:t>logg</a:t>
            </a:r>
            <a:r>
              <a:rPr lang="en-US"/>
              <a:t> </a:t>
            </a:r>
            <a:r>
              <a:rPr lang="en-US" err="1"/>
              <a:t>osv</a:t>
            </a:r>
            <a:r>
              <a:rPr lang="en-US"/>
              <a:t>). </a:t>
            </a:r>
          </a:p>
          <a:p>
            <a:pPr marL="628650" lvl="1" indent="-171450">
              <a:buFont typeface="Arial"/>
              <a:buChar char="•"/>
            </a:pPr>
            <a:r>
              <a:rPr lang="en-US" err="1">
                <a:latin typeface="Aptos" panose="02110004020202020204"/>
                <a:ea typeface="Calibri"/>
                <a:cs typeface="Calibri"/>
              </a:rPr>
              <a:t>Konsekvensene</a:t>
            </a:r>
            <a:r>
              <a:rPr lang="en-US">
                <a:latin typeface="Aptos" panose="02110004020202020204"/>
                <a:ea typeface="Calibri"/>
                <a:cs typeface="Calibri"/>
              </a:rPr>
              <a:t> av </a:t>
            </a:r>
            <a:r>
              <a:rPr lang="en-US" err="1">
                <a:latin typeface="Aptos" panose="02110004020202020204"/>
                <a:ea typeface="Calibri"/>
                <a:cs typeface="Calibri"/>
              </a:rPr>
              <a:t>disse</a:t>
            </a:r>
            <a:r>
              <a:rPr lang="en-US">
                <a:latin typeface="Aptos" panose="02110004020202020204"/>
                <a:ea typeface="Calibri"/>
                <a:cs typeface="Calibri"/>
              </a:rPr>
              <a:t> </a:t>
            </a:r>
            <a:r>
              <a:rPr lang="en-US" err="1">
                <a:latin typeface="Aptos" panose="02110004020202020204"/>
                <a:ea typeface="Calibri"/>
                <a:cs typeface="Calibri"/>
              </a:rPr>
              <a:t>opplysnigene</a:t>
            </a:r>
            <a:r>
              <a:rPr lang="en-US">
                <a:latin typeface="Aptos" panose="02110004020202020204"/>
                <a:ea typeface="Calibri"/>
                <a:cs typeface="Calibri"/>
              </a:rPr>
              <a:t> </a:t>
            </a:r>
            <a:r>
              <a:rPr lang="en-US" err="1">
                <a:latin typeface="Aptos" panose="02110004020202020204"/>
                <a:ea typeface="Calibri"/>
                <a:cs typeface="Calibri"/>
              </a:rPr>
              <a:t>på</a:t>
            </a:r>
            <a:r>
              <a:rPr lang="en-US">
                <a:latin typeface="Aptos" panose="02110004020202020204"/>
                <a:ea typeface="Calibri"/>
                <a:cs typeface="Calibri"/>
              </a:rPr>
              <a:t> </a:t>
            </a:r>
            <a:r>
              <a:rPr lang="en-US" err="1">
                <a:latin typeface="Aptos" panose="02110004020202020204"/>
                <a:ea typeface="Calibri"/>
                <a:cs typeface="Calibri"/>
              </a:rPr>
              <a:t>avveie</a:t>
            </a:r>
            <a:r>
              <a:rPr lang="en-US">
                <a:latin typeface="Aptos" panose="02110004020202020204"/>
                <a:ea typeface="Calibri"/>
                <a:cs typeface="Calibri"/>
              </a:rPr>
              <a:t> er </a:t>
            </a:r>
            <a:r>
              <a:rPr lang="en-US" err="1">
                <a:latin typeface="Aptos" panose="02110004020202020204"/>
                <a:ea typeface="Calibri"/>
                <a:cs typeface="Calibri"/>
              </a:rPr>
              <a:t>ukjente</a:t>
            </a:r>
            <a:r>
              <a:rPr lang="en-US">
                <a:latin typeface="Aptos" panose="02110004020202020204"/>
                <a:ea typeface="Calibri"/>
                <a:cs typeface="Calibri"/>
              </a:rPr>
              <a:t> </a:t>
            </a:r>
            <a:r>
              <a:rPr lang="en-US" err="1">
                <a:latin typeface="Aptos" panose="02110004020202020204"/>
                <a:ea typeface="Calibri"/>
                <a:cs typeface="Calibri"/>
              </a:rPr>
              <a:t>og</a:t>
            </a:r>
            <a:r>
              <a:rPr lang="en-US">
                <a:latin typeface="Aptos" panose="02110004020202020204"/>
                <a:ea typeface="Calibri"/>
                <a:cs typeface="Calibri"/>
              </a:rPr>
              <a:t> </a:t>
            </a:r>
            <a:r>
              <a:rPr lang="en-US" err="1">
                <a:latin typeface="Aptos" panose="02110004020202020204"/>
                <a:ea typeface="Calibri"/>
                <a:cs typeface="Calibri"/>
              </a:rPr>
              <a:t>dermed</a:t>
            </a:r>
            <a:r>
              <a:rPr lang="en-US">
                <a:latin typeface="Aptos" panose="02110004020202020204"/>
                <a:ea typeface="Calibri"/>
                <a:cs typeface="Calibri"/>
              </a:rPr>
              <a:t> </a:t>
            </a:r>
            <a:r>
              <a:rPr lang="en-US" err="1">
                <a:latin typeface="Aptos" panose="02110004020202020204"/>
                <a:ea typeface="Calibri"/>
                <a:cs typeface="Calibri"/>
              </a:rPr>
              <a:t>også</a:t>
            </a:r>
            <a:r>
              <a:rPr lang="en-US">
                <a:latin typeface="Aptos" panose="02110004020202020204"/>
                <a:ea typeface="Calibri"/>
                <a:cs typeface="Calibri"/>
              </a:rPr>
              <a:t> </a:t>
            </a:r>
            <a:r>
              <a:rPr lang="en-US" err="1">
                <a:latin typeface="Aptos" panose="02110004020202020204"/>
                <a:ea typeface="Calibri"/>
                <a:cs typeface="Calibri"/>
              </a:rPr>
              <a:t>potensielt</a:t>
            </a:r>
            <a:r>
              <a:rPr lang="en-US">
                <a:latin typeface="Aptos" panose="02110004020202020204"/>
                <a:ea typeface="Calibri"/>
                <a:cs typeface="Calibri"/>
              </a:rPr>
              <a:t> </a:t>
            </a:r>
            <a:r>
              <a:rPr lang="en-US" err="1">
                <a:latin typeface="Aptos" panose="02110004020202020204"/>
                <a:ea typeface="Calibri"/>
                <a:cs typeface="Calibri"/>
              </a:rPr>
              <a:t>farlig</a:t>
            </a:r>
            <a:r>
              <a:rPr lang="en-US">
                <a:latin typeface="Aptos" panose="02110004020202020204"/>
                <a:ea typeface="Calibri"/>
                <a:cs typeface="Calibri"/>
              </a:rPr>
              <a:t>.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FEE482B1-9D0A-4F1B-A549-8E5BE8C6D746}" type="slidenum">
              <a:rPr lang="nb-NO" smtClean="0"/>
              <a:t>3</a:t>
            </a:fld>
            <a:endParaRPr lang="nb-NO"/>
          </a:p>
        </p:txBody>
      </p:sp>
    </p:spTree>
    <p:extLst>
      <p:ext uri="{BB962C8B-B14F-4D97-AF65-F5344CB8AC3E}">
        <p14:creationId xmlns:p14="http://schemas.microsoft.com/office/powerpoint/2010/main" val="651675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Særlige</a:t>
            </a:r>
            <a:r>
              <a:rPr lang="en-US"/>
              <a:t> </a:t>
            </a:r>
            <a:r>
              <a:rPr lang="en-US" err="1"/>
              <a:t>kategorier</a:t>
            </a:r>
            <a:r>
              <a:rPr lang="en-US"/>
              <a:t> av </a:t>
            </a:r>
            <a:r>
              <a:rPr lang="en-US" err="1"/>
              <a:t>opplysninger</a:t>
            </a:r>
            <a:r>
              <a:rPr lang="en-US"/>
              <a:t> er </a:t>
            </a:r>
            <a:r>
              <a:rPr lang="en-US" err="1"/>
              <a:t>i</a:t>
            </a:r>
            <a:r>
              <a:rPr lang="en-US"/>
              <a:t> </a:t>
            </a:r>
            <a:r>
              <a:rPr lang="en-US" err="1"/>
              <a:t>utgangspunktet</a:t>
            </a:r>
            <a:r>
              <a:rPr lang="en-US"/>
              <a:t> </a:t>
            </a:r>
            <a:r>
              <a:rPr lang="en-US" err="1"/>
              <a:t>forbudt</a:t>
            </a:r>
            <a:r>
              <a:rPr lang="en-US"/>
              <a:t> </a:t>
            </a:r>
            <a:r>
              <a:rPr lang="en-US" err="1"/>
              <a:t>og</a:t>
            </a:r>
            <a:r>
              <a:rPr lang="en-US"/>
              <a:t> </a:t>
            </a:r>
            <a:r>
              <a:rPr lang="en-US" err="1"/>
              <a:t>behandle</a:t>
            </a:r>
            <a:r>
              <a:rPr lang="en-US"/>
              <a:t>. </a:t>
            </a:r>
            <a:r>
              <a:rPr lang="en-US" err="1"/>
              <a:t>Behandling</a:t>
            </a:r>
            <a:r>
              <a:rPr lang="en-US"/>
              <a:t> </a:t>
            </a:r>
            <a:r>
              <a:rPr lang="en-US" err="1"/>
              <a:t>på</a:t>
            </a:r>
            <a:r>
              <a:rPr lang="en-US"/>
              <a:t> </a:t>
            </a:r>
            <a:r>
              <a:rPr lang="en-US" err="1"/>
              <a:t>hjemles</a:t>
            </a:r>
            <a:r>
              <a:rPr lang="en-US"/>
              <a:t> I </a:t>
            </a:r>
            <a:r>
              <a:rPr lang="en-US" err="1"/>
              <a:t>lov</a:t>
            </a:r>
            <a:r>
              <a:rPr lang="en-US"/>
              <a:t> I </a:t>
            </a:r>
            <a:r>
              <a:rPr lang="en-US" err="1"/>
              <a:t>Personopplysningsloven</a:t>
            </a:r>
            <a:r>
              <a:rPr lang="en-US"/>
              <a:t> </a:t>
            </a:r>
            <a:r>
              <a:rPr lang="en-US" err="1"/>
              <a:t>kapittel</a:t>
            </a:r>
            <a:r>
              <a:rPr lang="en-US"/>
              <a:t> 3 </a:t>
            </a:r>
            <a:r>
              <a:rPr lang="en-US" err="1"/>
              <a:t>paragraf</a:t>
            </a:r>
            <a:r>
              <a:rPr lang="en-US"/>
              <a:t> 7.</a:t>
            </a:r>
            <a:br>
              <a:rPr lang="en-US"/>
            </a:br>
            <a:r>
              <a:rPr lang="en-US"/>
              <a:t> </a:t>
            </a:r>
            <a:r>
              <a:rPr lang="en-US" err="1"/>
              <a:t>Eksempelvis</a:t>
            </a:r>
            <a:r>
              <a:rPr lang="en-US"/>
              <a:t> </a:t>
            </a:r>
            <a:r>
              <a:rPr lang="en-US" err="1"/>
              <a:t>kan</a:t>
            </a:r>
            <a:r>
              <a:rPr lang="en-US"/>
              <a:t> </a:t>
            </a:r>
            <a:r>
              <a:rPr lang="en-US" err="1"/>
              <a:t>helseopplysninger</a:t>
            </a:r>
            <a:r>
              <a:rPr lang="en-US"/>
              <a:t> </a:t>
            </a:r>
            <a:r>
              <a:rPr lang="en-US" err="1"/>
              <a:t>være</a:t>
            </a:r>
            <a:r>
              <a:rPr lang="en-US"/>
              <a:t> </a:t>
            </a:r>
            <a:r>
              <a:rPr lang="en-US" err="1"/>
              <a:t>nødvendig</a:t>
            </a:r>
            <a:r>
              <a:rPr lang="en-US"/>
              <a:t> å </a:t>
            </a:r>
            <a:r>
              <a:rPr lang="en-US" err="1"/>
              <a:t>vite</a:t>
            </a:r>
            <a:r>
              <a:rPr lang="en-US"/>
              <a:t> om for å </a:t>
            </a:r>
            <a:r>
              <a:rPr lang="en-US" err="1"/>
              <a:t>kunne</a:t>
            </a:r>
            <a:r>
              <a:rPr lang="en-US"/>
              <a:t>  gjennomføre </a:t>
            </a:r>
            <a:r>
              <a:rPr lang="en-US" err="1"/>
              <a:t>opplæring</a:t>
            </a:r>
            <a:r>
              <a:rPr lang="en-US"/>
              <a:t> </a:t>
            </a:r>
            <a:r>
              <a:rPr lang="en-US" err="1"/>
              <a:t>etter</a:t>
            </a:r>
            <a:r>
              <a:rPr lang="en-US"/>
              <a:t> </a:t>
            </a:r>
            <a:r>
              <a:rPr lang="en-US" err="1"/>
              <a:t>Opplæringsloven</a:t>
            </a:r>
            <a:r>
              <a:rPr lang="en-US"/>
              <a:t> </a:t>
            </a:r>
            <a:r>
              <a:rPr lang="en-US" err="1"/>
              <a:t>og</a:t>
            </a:r>
            <a:r>
              <a:rPr lang="en-US"/>
              <a:t> LK2020.</a:t>
            </a:r>
          </a:p>
        </p:txBody>
      </p:sp>
      <p:sp>
        <p:nvSpPr>
          <p:cNvPr id="4" name="Slide Number Placeholder 3"/>
          <p:cNvSpPr>
            <a:spLocks noGrp="1"/>
          </p:cNvSpPr>
          <p:nvPr>
            <p:ph type="sldNum" sz="quarter" idx="5"/>
          </p:nvPr>
        </p:nvSpPr>
        <p:spPr/>
        <p:txBody>
          <a:bodyPr/>
          <a:lstStyle/>
          <a:p>
            <a:fld id="{FEE482B1-9D0A-4F1B-A549-8E5BE8C6D746}" type="slidenum">
              <a:rPr lang="nb-NO" smtClean="0"/>
              <a:t>4</a:t>
            </a:fld>
            <a:endParaRPr lang="nb-NO"/>
          </a:p>
        </p:txBody>
      </p:sp>
    </p:spTree>
    <p:extLst>
      <p:ext uri="{BB962C8B-B14F-4D97-AF65-F5344CB8AC3E}">
        <p14:creationId xmlns:p14="http://schemas.microsoft.com/office/powerpoint/2010/main" val="3857417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a:latin typeface="Calibri"/>
                <a:cs typeface="Calibri"/>
              </a:rPr>
              <a:t>Her </a:t>
            </a:r>
            <a:r>
              <a:rPr lang="en-US" err="1">
                <a:latin typeface="Calibri"/>
                <a:cs typeface="Calibri"/>
              </a:rPr>
              <a:t>kan</a:t>
            </a:r>
            <a:r>
              <a:rPr lang="en-US">
                <a:latin typeface="Calibri"/>
                <a:cs typeface="Calibri"/>
              </a:rPr>
              <a:t> det </a:t>
            </a:r>
            <a:r>
              <a:rPr lang="en-US" err="1">
                <a:latin typeface="Calibri"/>
                <a:cs typeface="Calibri"/>
              </a:rPr>
              <a:t>være</a:t>
            </a:r>
            <a:r>
              <a:rPr lang="en-US">
                <a:latin typeface="Calibri"/>
                <a:cs typeface="Calibri"/>
              </a:rPr>
              <a:t> </a:t>
            </a:r>
            <a:r>
              <a:rPr lang="en-US" err="1">
                <a:latin typeface="Calibri"/>
                <a:cs typeface="Calibri"/>
              </a:rPr>
              <a:t>lokale</a:t>
            </a:r>
            <a:r>
              <a:rPr lang="en-US">
                <a:latin typeface="Calibri"/>
                <a:cs typeface="Calibri"/>
              </a:rPr>
              <a:t> </a:t>
            </a:r>
            <a:r>
              <a:rPr lang="en-US" err="1">
                <a:latin typeface="Calibri"/>
                <a:cs typeface="Calibri"/>
              </a:rPr>
              <a:t>varianter</a:t>
            </a:r>
            <a:r>
              <a:rPr lang="en-US">
                <a:latin typeface="Calibri"/>
                <a:cs typeface="Calibri"/>
              </a:rPr>
              <a:t> </a:t>
            </a:r>
            <a:r>
              <a:rPr lang="en-US" err="1">
                <a:latin typeface="Calibri"/>
                <a:cs typeface="Calibri"/>
              </a:rPr>
              <a:t>på</a:t>
            </a:r>
            <a:r>
              <a:rPr lang="en-US">
                <a:latin typeface="Calibri"/>
                <a:cs typeface="Calibri"/>
              </a:rPr>
              <a:t> </a:t>
            </a:r>
            <a:r>
              <a:rPr lang="en-US" err="1">
                <a:latin typeface="Calibri"/>
                <a:cs typeface="Calibri"/>
              </a:rPr>
              <a:t>hva</a:t>
            </a:r>
            <a:r>
              <a:rPr lang="en-US">
                <a:latin typeface="Calibri"/>
                <a:cs typeface="Calibri"/>
              </a:rPr>
              <a:t> </a:t>
            </a:r>
            <a:r>
              <a:rPr lang="en-US" err="1">
                <a:latin typeface="Calibri"/>
                <a:cs typeface="Calibri"/>
              </a:rPr>
              <a:t>som</a:t>
            </a:r>
            <a:r>
              <a:rPr lang="en-US">
                <a:latin typeface="Calibri"/>
                <a:cs typeface="Calibri"/>
              </a:rPr>
              <a:t> er </a:t>
            </a:r>
            <a:r>
              <a:rPr lang="en-US" err="1">
                <a:latin typeface="Calibri"/>
                <a:cs typeface="Calibri"/>
              </a:rPr>
              <a:t>bestemt</a:t>
            </a:r>
            <a:r>
              <a:rPr lang="en-US">
                <a:latin typeface="Calibri"/>
                <a:cs typeface="Calibri"/>
              </a:rPr>
              <a:t> I den </a:t>
            </a:r>
            <a:r>
              <a:rPr lang="en-US" err="1">
                <a:latin typeface="Calibri"/>
                <a:cs typeface="Calibri"/>
              </a:rPr>
              <a:t>enkelte</a:t>
            </a:r>
            <a:r>
              <a:rPr lang="en-US">
                <a:latin typeface="Calibri"/>
                <a:cs typeface="Calibri"/>
              </a:rPr>
              <a:t> </a:t>
            </a:r>
            <a:r>
              <a:rPr lang="en-US" err="1">
                <a:latin typeface="Calibri"/>
                <a:cs typeface="Calibri"/>
              </a:rPr>
              <a:t>kommune</a:t>
            </a:r>
            <a:r>
              <a:rPr lang="en-US">
                <a:latin typeface="Calibri"/>
                <a:cs typeface="Calibri"/>
              </a:rPr>
              <a:t>.</a:t>
            </a:r>
          </a:p>
        </p:txBody>
      </p:sp>
      <p:sp>
        <p:nvSpPr>
          <p:cNvPr id="4" name="Plassholder for lysbildenummer 3"/>
          <p:cNvSpPr>
            <a:spLocks noGrp="1"/>
          </p:cNvSpPr>
          <p:nvPr>
            <p:ph type="sldNum" sz="quarter" idx="5"/>
          </p:nvPr>
        </p:nvSpPr>
        <p:spPr/>
        <p:txBody>
          <a:bodyPr/>
          <a:lstStyle/>
          <a:p>
            <a:fld id="{FEE482B1-9D0A-4F1B-A549-8E5BE8C6D746}" type="slidenum">
              <a:rPr lang="nb-NO" smtClean="0"/>
              <a:t>8</a:t>
            </a:fld>
            <a:endParaRPr lang="nb-NO"/>
          </a:p>
        </p:txBody>
      </p:sp>
    </p:spTree>
    <p:extLst>
      <p:ext uri="{BB962C8B-B14F-4D97-AF65-F5344CB8AC3E}">
        <p14:creationId xmlns:p14="http://schemas.microsoft.com/office/powerpoint/2010/main" val="3274880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Det å </a:t>
            </a:r>
            <a:r>
              <a:rPr lang="en-US" err="1">
                <a:latin typeface="Calibri"/>
                <a:ea typeface="Calibri"/>
                <a:cs typeface="Calibri"/>
              </a:rPr>
              <a:t>få</a:t>
            </a:r>
            <a:r>
              <a:rPr lang="en-US">
                <a:latin typeface="Calibri"/>
                <a:ea typeface="Calibri"/>
                <a:cs typeface="Calibri"/>
              </a:rPr>
              <a:t> </a:t>
            </a:r>
            <a:r>
              <a:rPr lang="en-US" err="1">
                <a:latin typeface="Calibri"/>
                <a:ea typeface="Calibri"/>
                <a:cs typeface="Calibri"/>
              </a:rPr>
              <a:t>til</a:t>
            </a:r>
            <a:r>
              <a:rPr lang="en-US">
                <a:latin typeface="Calibri"/>
                <a:ea typeface="Calibri"/>
                <a:cs typeface="Calibri"/>
              </a:rPr>
              <a:t> </a:t>
            </a:r>
            <a:r>
              <a:rPr lang="en-US" err="1">
                <a:latin typeface="Calibri"/>
                <a:ea typeface="Calibri"/>
                <a:cs typeface="Calibri"/>
              </a:rPr>
              <a:t>frivilig</a:t>
            </a:r>
            <a:r>
              <a:rPr lang="en-US">
                <a:latin typeface="Calibri"/>
                <a:ea typeface="Calibri"/>
                <a:cs typeface="Calibri"/>
              </a:rPr>
              <a:t> </a:t>
            </a:r>
            <a:r>
              <a:rPr lang="en-US" err="1">
                <a:latin typeface="Calibri"/>
                <a:ea typeface="Calibri"/>
                <a:cs typeface="Calibri"/>
              </a:rPr>
              <a:t>samtykke</a:t>
            </a:r>
            <a:r>
              <a:rPr lang="en-US">
                <a:latin typeface="Calibri"/>
                <a:ea typeface="Calibri"/>
                <a:cs typeface="Calibri"/>
              </a:rPr>
              <a:t> er </a:t>
            </a:r>
            <a:r>
              <a:rPr lang="en-US" err="1">
                <a:latin typeface="Calibri"/>
                <a:ea typeface="Calibri"/>
                <a:cs typeface="Calibri"/>
              </a:rPr>
              <a:t>alltid</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utfordring</a:t>
            </a:r>
            <a:r>
              <a:rPr lang="en-US">
                <a:latin typeface="Calibri"/>
                <a:ea typeface="Calibri"/>
                <a:cs typeface="Calibri"/>
              </a:rPr>
              <a:t> </a:t>
            </a:r>
            <a:r>
              <a:rPr lang="en-US" err="1">
                <a:latin typeface="Calibri"/>
                <a:ea typeface="Calibri"/>
                <a:cs typeface="Calibri"/>
              </a:rPr>
              <a:t>når</a:t>
            </a:r>
            <a:r>
              <a:rPr lang="en-US">
                <a:latin typeface="Calibri"/>
                <a:ea typeface="Calibri"/>
                <a:cs typeface="Calibri"/>
              </a:rPr>
              <a:t> </a:t>
            </a:r>
            <a:r>
              <a:rPr lang="en-US" err="1">
                <a:latin typeface="Calibri"/>
                <a:ea typeface="Calibri"/>
                <a:cs typeface="Calibri"/>
              </a:rPr>
              <a:t>maktbalansen</a:t>
            </a:r>
            <a:r>
              <a:rPr lang="en-US">
                <a:latin typeface="Calibri"/>
                <a:ea typeface="Calibri"/>
                <a:cs typeface="Calibri"/>
              </a:rPr>
              <a:t> I </a:t>
            </a:r>
            <a:r>
              <a:rPr lang="en-US" err="1">
                <a:latin typeface="Calibri"/>
                <a:ea typeface="Calibri"/>
                <a:cs typeface="Calibri"/>
              </a:rPr>
              <a:t>skole</a:t>
            </a:r>
            <a:r>
              <a:rPr lang="en-US">
                <a:latin typeface="Calibri"/>
                <a:ea typeface="Calibri"/>
                <a:cs typeface="Calibri"/>
              </a:rPr>
              <a:t> er </a:t>
            </a:r>
            <a:r>
              <a:rPr lang="en-US" err="1">
                <a:latin typeface="Calibri"/>
                <a:ea typeface="Calibri"/>
                <a:cs typeface="Calibri"/>
              </a:rPr>
              <a:t>ujevn</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FEE482B1-9D0A-4F1B-A549-8E5BE8C6D746}" type="slidenum">
              <a:rPr lang="nb-NO" smtClean="0"/>
              <a:t>9</a:t>
            </a:fld>
            <a:endParaRPr lang="nb-NO"/>
          </a:p>
        </p:txBody>
      </p:sp>
    </p:spTree>
    <p:extLst>
      <p:ext uri="{BB962C8B-B14F-4D97-AF65-F5344CB8AC3E}">
        <p14:creationId xmlns:p14="http://schemas.microsoft.com/office/powerpoint/2010/main" val="2938237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0" i="0">
                <a:solidFill>
                  <a:srgbClr val="303030"/>
                </a:solidFill>
                <a:effectLst/>
                <a:highlight>
                  <a:srgbClr val="FFFFFF"/>
                </a:highlight>
                <a:latin typeface="Roboto"/>
                <a:ea typeface="Roboto"/>
                <a:cs typeface="Roboto"/>
              </a:rPr>
              <a:t>Det er viktig at </a:t>
            </a:r>
            <a:r>
              <a:rPr lang="nb-NO">
                <a:solidFill>
                  <a:srgbClr val="303030"/>
                </a:solidFill>
                <a:highlight>
                  <a:srgbClr val="FFFFFF"/>
                </a:highlight>
                <a:latin typeface="Roboto"/>
                <a:ea typeface="Roboto"/>
                <a:cs typeface="Roboto"/>
              </a:rPr>
              <a:t>skolereglene</a:t>
            </a:r>
            <a:r>
              <a:rPr lang="nb-NO" b="0" i="0">
                <a:solidFill>
                  <a:srgbClr val="303030"/>
                </a:solidFill>
                <a:effectLst/>
                <a:highlight>
                  <a:srgbClr val="FFFFFF"/>
                </a:highlight>
                <a:latin typeface="Roboto"/>
                <a:ea typeface="Roboto"/>
                <a:cs typeface="Roboto"/>
              </a:rPr>
              <a:t> tar høyde for at enkeltelever kan ha særskilte behov for eksempel knyttet til helse, sosial samhandling eller læring som tilsier at disse bør ha tilgang til slike enheter.</a:t>
            </a:r>
          </a:p>
          <a:p>
            <a:endParaRPr lang="nb-NO"/>
          </a:p>
        </p:txBody>
      </p:sp>
      <p:sp>
        <p:nvSpPr>
          <p:cNvPr id="4" name="Plassholder for lysbildenummer 3"/>
          <p:cNvSpPr>
            <a:spLocks noGrp="1"/>
          </p:cNvSpPr>
          <p:nvPr>
            <p:ph type="sldNum" sz="quarter" idx="5"/>
          </p:nvPr>
        </p:nvSpPr>
        <p:spPr/>
        <p:txBody>
          <a:bodyPr/>
          <a:lstStyle/>
          <a:p>
            <a:fld id="{6DB42CC5-A252-4553-A7DE-55833C15587C}" type="slidenum">
              <a:rPr lang="nb-NO" smtClean="0"/>
              <a:t>11</a:t>
            </a:fld>
            <a:endParaRPr lang="nb-NO"/>
          </a:p>
        </p:txBody>
      </p:sp>
    </p:spTree>
    <p:extLst>
      <p:ext uri="{BB962C8B-B14F-4D97-AF65-F5344CB8AC3E}">
        <p14:creationId xmlns:p14="http://schemas.microsoft.com/office/powerpoint/2010/main" val="197158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lvl="1" indent="-171450">
              <a:buFont typeface="Arial"/>
              <a:buChar char="•"/>
            </a:pPr>
            <a:r>
              <a:rPr lang="nb-NO"/>
              <a:t>FEIDE-pålogging: Feide er den nasjonale fellestjenesten for sikker pålogging, det er en «knapp» som slås på fra kommunens Feide-administrator etter at vurderinger er tatt. </a:t>
            </a:r>
          </a:p>
          <a:p>
            <a:pPr marL="171450" lvl="1" indent="-171450">
              <a:buFont typeface="Arial"/>
              <a:buChar char="•"/>
            </a:pPr>
            <a:r>
              <a:rPr lang="nb-NO">
                <a:cs typeface="+mn-lt"/>
              </a:rPr>
              <a:t>Det</a:t>
            </a:r>
            <a:r>
              <a:rPr lang="nb-NO"/>
              <a:t> kun er behandlingsaktiviteter og formål etter opplæringsloven som er tillat. </a:t>
            </a:r>
            <a:endParaRPr lang="nb-NO">
              <a:cs typeface="+mn-lt"/>
            </a:endParaRPr>
          </a:p>
          <a:p>
            <a:br>
              <a:rPr lang="nb-NO">
                <a:cs typeface="+mn-lt"/>
              </a:rPr>
            </a:br>
            <a:br>
              <a:rPr lang="nb-NO">
                <a:cs typeface="+mn-lt"/>
              </a:rPr>
            </a:br>
            <a:endParaRPr lang="nb-NO"/>
          </a:p>
        </p:txBody>
      </p:sp>
      <p:sp>
        <p:nvSpPr>
          <p:cNvPr id="4" name="Plassholder for lysbildenummer 3"/>
          <p:cNvSpPr>
            <a:spLocks noGrp="1"/>
          </p:cNvSpPr>
          <p:nvPr>
            <p:ph type="sldNum" sz="quarter" idx="5"/>
          </p:nvPr>
        </p:nvSpPr>
        <p:spPr/>
        <p:txBody>
          <a:bodyPr/>
          <a:lstStyle/>
          <a:p>
            <a:fld id="{64750679-000F-4D36-91D7-D52B7EE626C0}" type="slidenum">
              <a:rPr lang="nb-NO" smtClean="0"/>
              <a:t>15</a:t>
            </a:fld>
            <a:endParaRPr lang="nb-NO"/>
          </a:p>
        </p:txBody>
      </p:sp>
    </p:spTree>
    <p:extLst>
      <p:ext uri="{BB962C8B-B14F-4D97-AF65-F5344CB8AC3E}">
        <p14:creationId xmlns:p14="http://schemas.microsoft.com/office/powerpoint/2010/main" val="1532490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Her må hver kommune kunne greie ut hva som gjelder hos dem. Alle kommuner må ha rutiner dersom barn har sett uønsket innhold på skolens digitale enhet. </a:t>
            </a:r>
          </a:p>
        </p:txBody>
      </p:sp>
      <p:sp>
        <p:nvSpPr>
          <p:cNvPr id="4" name="Plassholder for lysbildenummer 3"/>
          <p:cNvSpPr>
            <a:spLocks noGrp="1"/>
          </p:cNvSpPr>
          <p:nvPr>
            <p:ph type="sldNum" sz="quarter" idx="5"/>
          </p:nvPr>
        </p:nvSpPr>
        <p:spPr/>
        <p:txBody>
          <a:bodyPr/>
          <a:lstStyle/>
          <a:p>
            <a:fld id="{64750679-000F-4D36-91D7-D52B7EE626C0}" type="slidenum">
              <a:rPr lang="nb-NO" smtClean="0"/>
              <a:t>19</a:t>
            </a:fld>
            <a:endParaRPr lang="nb-NO"/>
          </a:p>
        </p:txBody>
      </p:sp>
    </p:spTree>
    <p:extLst>
      <p:ext uri="{BB962C8B-B14F-4D97-AF65-F5344CB8AC3E}">
        <p14:creationId xmlns:p14="http://schemas.microsoft.com/office/powerpoint/2010/main" val="2948715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8/12/2026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Tree>
    <p:extLst>
      <p:ext uri="{BB962C8B-B14F-4D97-AF65-F5344CB8AC3E}">
        <p14:creationId xmlns:p14="http://schemas.microsoft.com/office/powerpoint/2010/main" val="2116552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8/12/2026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36795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8/12/2026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793308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8/12/2026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657948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8/12/2026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2795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8/12/2026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521119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8/12/2026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76676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8/12/2026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352214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8/12/2026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935281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8/12/2026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498958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8/12/2026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01644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8/12/2026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1964206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regjeringen.no/no/aktuelt/ny-nasjonal-anbefaling-mobilfrie-klasserom-pa-alle-niva/id302464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udir.no/regelverk-og-tilsyn/skole-og-opplaring/anbefalinger-for-mobilbruk-og-smartklokker-i-skolen/viktige-hensyn-ved-innforing-av-regulerin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atatilsynet.no/aktuelt/aktuelle-nyheter-2024/ki-forordningen-pa-1-2-30-minutter/" TargetMode="External"/><Relationship Id="rId2" Type="http://schemas.openxmlformats.org/officeDocument/2006/relationships/hyperlink" Target="https://www.oslo.kommune.no/skole-og-utdanning/digitale-verktoy-osloskolen/kunstig-intelligens-ki-i-osloskolen/" TargetMode="External"/><Relationship Id="rId1" Type="http://schemas.openxmlformats.org/officeDocument/2006/relationships/slideLayout" Target="../slideLayouts/slideLayout2.xml"/><Relationship Id="rId4" Type="http://schemas.openxmlformats.org/officeDocument/2006/relationships/hyperlink" Target="https://lovdata.no/artikkel/ki-forordningen_tilgjengelig_pa_europalov/468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udir.no/kvalitet-og-kompetanse/sikkerhet-og-beredskap/veileder-hvordan-beskytte-barn-mot-skadelig-innhold-pa-nett/?depth=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datatilsynet.no/aktuelt/aktuelle-nyheter-2026/personvern-i-skolen--funn-om-gratis-nettjenest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udir.no/regelverk-og-tilsyn/personvern-for-barnehage-og-skole/barnehage--og-skoleeiers-ansva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datatilsynet.no/personvern-pa-ulike-omrader/skole-barn-unge/laringsplattforme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atatilsynet.no/personvern-pa-ulike-omrader/skole-barn-ung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lovdata.no/lov/2023-06-09-30/&#167;12-4" TargetMode="External"/><Relationship Id="rId2" Type="http://schemas.openxmlformats.org/officeDocument/2006/relationships/hyperlink" Target="https://lovdata.no/lov/2023-06-09-30/&#167;25-1"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datatilsynet.no/personvern-pa-ulike-omrader/skole-barn-unge/samtykkje-fra-mindrearig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3993FADD-87E9-3506-B0ED-BDF2CD9B857F}"/>
              </a:ext>
            </a:extLst>
          </p:cNvPr>
          <p:cNvSpPr>
            <a:spLocks noGrp="1"/>
          </p:cNvSpPr>
          <p:nvPr>
            <p:ph type="ctrTitle"/>
          </p:nvPr>
        </p:nvSpPr>
        <p:spPr>
          <a:xfrm>
            <a:off x="251048" y="948809"/>
            <a:ext cx="6161944" cy="2635993"/>
          </a:xfrm>
        </p:spPr>
        <p:txBody>
          <a:bodyPr vert="horz" lIns="91440" tIns="45720" rIns="91440" bIns="45720" rtlCol="0" anchor="b">
            <a:normAutofit/>
          </a:bodyPr>
          <a:lstStyle/>
          <a:p>
            <a:pPr algn="l">
              <a:spcBef>
                <a:spcPts val="1000"/>
              </a:spcBef>
            </a:pPr>
            <a:r>
              <a:rPr lang="nb-NO" sz="4100">
                <a:solidFill>
                  <a:srgbClr val="0070C0"/>
                </a:solidFill>
                <a:ea typeface="+mn-ea"/>
                <a:cs typeface="+mn-cs"/>
              </a:rPr>
              <a:t>Informasjonsmateriell til foresatte i grunnskolen om IT-sikkerhet og personvern</a:t>
            </a:r>
            <a:endParaRPr lang="en-US" sz="4100">
              <a:solidFill>
                <a:srgbClr val="0070C0"/>
              </a:solidFill>
              <a:ea typeface="+mn-ea"/>
              <a:cs typeface="+mn-cs"/>
            </a:endParaRPr>
          </a:p>
        </p:txBody>
      </p:sp>
      <p:pic>
        <p:nvPicPr>
          <p:cNvPr id="1026" name="Picture 2" descr="Ikoner, Informasjon, Rodentia Ikoner">
            <a:extLst>
              <a:ext uri="{FF2B5EF4-FFF2-40B4-BE49-F238E27FC236}">
                <a16:creationId xmlns:a16="http://schemas.microsoft.com/office/drawing/2014/main" id="{2DCA8D7E-67CF-2506-BCCE-1143E53A9C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9" b="6219"/>
          <a:stretch/>
        </p:blipFill>
        <p:spPr bwMode="auto">
          <a:xfrm>
            <a:off x="6573907" y="708303"/>
            <a:ext cx="5163022" cy="5063394"/>
          </a:xfrm>
          <a:prstGeom prst="rect">
            <a:avLst/>
          </a:prstGeom>
          <a:noFill/>
          <a:extLst>
            <a:ext uri="{909E8E84-426E-40DD-AFC4-6F175D3DCCD1}">
              <a14:hiddenFill xmlns:a14="http://schemas.microsoft.com/office/drawing/2010/main">
                <a:solidFill>
                  <a:srgbClr val="FFFFFF"/>
                </a:solidFill>
              </a14:hiddenFill>
            </a:ext>
          </a:extLst>
        </p:spPr>
      </p:pic>
      <p:sp>
        <p:nvSpPr>
          <p:cNvPr id="7" name="Tittel 1">
            <a:extLst>
              <a:ext uri="{FF2B5EF4-FFF2-40B4-BE49-F238E27FC236}">
                <a16:creationId xmlns:a16="http://schemas.microsoft.com/office/drawing/2014/main" id="{536F4A6C-8325-522D-E689-22B00BD6B9C4}"/>
              </a:ext>
            </a:extLst>
          </p:cNvPr>
          <p:cNvSpPr txBox="1">
            <a:spLocks/>
          </p:cNvSpPr>
          <p:nvPr/>
        </p:nvSpPr>
        <p:spPr>
          <a:xfrm>
            <a:off x="7380408" y="4629234"/>
            <a:ext cx="3973386" cy="1485319"/>
          </a:xfrm>
          <a:prstGeom prst="rect">
            <a:avLst/>
          </a:prstGeom>
          <a:noFill/>
        </p:spPr>
        <p:txBody>
          <a:bodyPr vert="horz" lIns="91440" tIns="45720" rIns="91440" bIns="45720" rtlCol="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000"/>
              </a:spcBef>
            </a:pPr>
            <a:endParaRPr lang="en-US" sz="2000">
              <a:latin typeface="+mn-lt"/>
              <a:ea typeface="+mn-ea"/>
              <a:cs typeface="+mn-cs"/>
            </a:endParaRPr>
          </a:p>
        </p:txBody>
      </p:sp>
      <p:sp>
        <p:nvSpPr>
          <p:cNvPr id="2" name="Tittel 5">
            <a:extLst>
              <a:ext uri="{FF2B5EF4-FFF2-40B4-BE49-F238E27FC236}">
                <a16:creationId xmlns:a16="http://schemas.microsoft.com/office/drawing/2014/main" id="{7D3361F3-11AB-3161-D1B4-E4B0CB9F7A53}"/>
              </a:ext>
            </a:extLst>
          </p:cNvPr>
          <p:cNvSpPr txBox="1">
            <a:spLocks/>
          </p:cNvSpPr>
          <p:nvPr/>
        </p:nvSpPr>
        <p:spPr>
          <a:xfrm>
            <a:off x="219935" y="4053896"/>
            <a:ext cx="6071811" cy="26359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1000"/>
              </a:spcBef>
            </a:pPr>
            <a:r>
              <a:rPr lang="en-US" sz="2000">
                <a:solidFill>
                  <a:schemeClr val="bg1"/>
                </a:solidFill>
                <a:latin typeface="+mn-lt"/>
                <a:ea typeface="+mn-ea"/>
                <a:cs typeface="+mn-cs"/>
              </a:rPr>
              <a:t>11.06.2024</a:t>
            </a:r>
          </a:p>
        </p:txBody>
      </p:sp>
      <p:sp>
        <p:nvSpPr>
          <p:cNvPr id="3" name="TekstSylinder 2">
            <a:extLst>
              <a:ext uri="{FF2B5EF4-FFF2-40B4-BE49-F238E27FC236}">
                <a16:creationId xmlns:a16="http://schemas.microsoft.com/office/drawing/2014/main" id="{76B4108F-26A1-C028-5124-9CF558E5725E}"/>
              </a:ext>
            </a:extLst>
          </p:cNvPr>
          <p:cNvSpPr txBox="1"/>
          <p:nvPr/>
        </p:nvSpPr>
        <p:spPr>
          <a:xfrm>
            <a:off x="542925" y="4467225"/>
            <a:ext cx="4505325" cy="646331"/>
          </a:xfrm>
          <a:prstGeom prst="rect">
            <a:avLst/>
          </a:prstGeom>
          <a:noFill/>
        </p:spPr>
        <p:txBody>
          <a:bodyPr wrap="square" lIns="91440" tIns="45720" rIns="91440" bIns="45720" rtlCol="0" anchor="t">
            <a:spAutoFit/>
          </a:bodyPr>
          <a:lstStyle/>
          <a:p>
            <a:r>
              <a:rPr lang="nb-NO"/>
              <a:t>Utviklet i samarbeid mellom kommuner i </a:t>
            </a:r>
            <a:r>
              <a:rPr lang="nb-NO" err="1"/>
              <a:t>DigiViken</a:t>
            </a:r>
            <a:r>
              <a:rPr lang="nb-NO"/>
              <a:t>, </a:t>
            </a:r>
            <a:r>
              <a:rPr lang="nb-NO" err="1"/>
              <a:t>DigiTV</a:t>
            </a:r>
            <a:r>
              <a:rPr lang="nb-NO"/>
              <a:t>, KS og Datatilsynet</a:t>
            </a:r>
          </a:p>
        </p:txBody>
      </p:sp>
    </p:spTree>
    <p:extLst>
      <p:ext uri="{BB962C8B-B14F-4D97-AF65-F5344CB8AC3E}">
        <p14:creationId xmlns:p14="http://schemas.microsoft.com/office/powerpoint/2010/main" val="7357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1000"/>
                                  </p:stCondLst>
                                  <p:endCondLst>
                                    <p:cond evt="begin" delay="0">
                                      <p:tn val="5"/>
                                    </p:cond>
                                  </p:end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131E3D0E-9926-D02F-759B-E096BC918B78}"/>
              </a:ext>
            </a:extLst>
          </p:cNvPr>
          <p:cNvSpPr>
            <a:spLocks noGrp="1"/>
          </p:cNvSpPr>
          <p:nvPr>
            <p:ph type="title"/>
          </p:nvPr>
        </p:nvSpPr>
        <p:spPr/>
        <p:txBody>
          <a:bodyPr/>
          <a:lstStyle/>
          <a:p>
            <a:r>
              <a:rPr lang="nb-NO">
                <a:solidFill>
                  <a:srgbClr val="0070C0"/>
                </a:solidFill>
              </a:rPr>
              <a:t>Mobilfri skole</a:t>
            </a:r>
          </a:p>
        </p:txBody>
      </p:sp>
      <p:sp>
        <p:nvSpPr>
          <p:cNvPr id="9" name="Plassholder for innhold 8">
            <a:extLst>
              <a:ext uri="{FF2B5EF4-FFF2-40B4-BE49-F238E27FC236}">
                <a16:creationId xmlns:a16="http://schemas.microsoft.com/office/drawing/2014/main" id="{47F4FB70-F45C-E7FE-8C90-C87F24DEE1B4}"/>
              </a:ext>
            </a:extLst>
          </p:cNvPr>
          <p:cNvSpPr>
            <a:spLocks noGrp="1"/>
          </p:cNvSpPr>
          <p:nvPr>
            <p:ph idx="1"/>
          </p:nvPr>
        </p:nvSpPr>
        <p:spPr>
          <a:xfrm>
            <a:off x="524015" y="2056919"/>
            <a:ext cx="10168128" cy="3694176"/>
          </a:xfrm>
        </p:spPr>
        <p:txBody>
          <a:bodyPr vert="horz" lIns="91440" tIns="45720" rIns="91440" bIns="45720" rtlCol="0" anchor="t">
            <a:normAutofit fontScale="92500" lnSpcReduction="10000"/>
          </a:bodyPr>
          <a:lstStyle/>
          <a:p>
            <a:pPr marL="0" indent="0">
              <a:buNone/>
            </a:pPr>
            <a:r>
              <a:rPr lang="nb-NO" sz="1800" i="0">
                <a:solidFill>
                  <a:srgbClr val="333333"/>
                </a:solidFill>
                <a:effectLst/>
                <a:latin typeface="+mj-lt"/>
              </a:rPr>
              <a:t>Nasjonal anbefaling fra 2024 (N</a:t>
            </a:r>
            <a:r>
              <a:rPr lang="nb-NO" sz="1800">
                <a:hlinkClick r:id="rId2">
                  <a:extLst>
                    <a:ext uri="{A12FA001-AC4F-418D-AE19-62706E023703}">
                      <ahyp:hlinkClr xmlns:ahyp="http://schemas.microsoft.com/office/drawing/2018/hyperlinkcolor" val="tx"/>
                    </a:ext>
                  </a:extLst>
                </a:hlinkClick>
              </a:rPr>
              <a:t>asjonal anbefaling: Mobilfrie klasserom på alle nivå - regjeringen.no</a:t>
            </a:r>
            <a:r>
              <a:rPr lang="nb-NO" sz="1800"/>
              <a:t>)</a:t>
            </a:r>
            <a:br>
              <a:rPr lang="nb-NO" sz="1800"/>
            </a:br>
            <a:r>
              <a:rPr lang="nb-NO" b="1" i="0">
                <a:solidFill>
                  <a:srgbClr val="333333"/>
                </a:solidFill>
                <a:effectLst/>
                <a:latin typeface="+mj-lt"/>
              </a:rPr>
              <a:t>Barnetrinnet</a:t>
            </a:r>
            <a:r>
              <a:rPr lang="nb-NO" b="1">
                <a:solidFill>
                  <a:srgbClr val="333333"/>
                </a:solidFill>
                <a:latin typeface="+mj-lt"/>
              </a:rPr>
              <a:t>:</a:t>
            </a:r>
            <a:r>
              <a:rPr lang="nb-NO">
                <a:solidFill>
                  <a:srgbClr val="333333"/>
                </a:solidFill>
                <a:latin typeface="+mj-lt"/>
              </a:rPr>
              <a:t> </a:t>
            </a:r>
            <a:r>
              <a:rPr lang="nb-NO" i="0" err="1">
                <a:solidFill>
                  <a:srgbClr val="333333"/>
                </a:solidFill>
                <a:effectLst/>
                <a:latin typeface="+mj-lt"/>
              </a:rPr>
              <a:t>Udir</a:t>
            </a:r>
            <a:r>
              <a:rPr lang="nb-NO" i="0">
                <a:solidFill>
                  <a:srgbClr val="333333"/>
                </a:solidFill>
                <a:effectLst/>
                <a:latin typeface="+mj-lt"/>
              </a:rPr>
              <a:t> anbefaler å strengt regulere bruk av private mobiltelefoner og smartklokker i undervisningen og friminuttene på barnetrinnet (1.-7. trinn).</a:t>
            </a:r>
            <a:br>
              <a:rPr lang="nb-NO">
                <a:solidFill>
                  <a:srgbClr val="333333"/>
                </a:solidFill>
                <a:latin typeface="+mj-lt"/>
              </a:rPr>
            </a:br>
            <a:br>
              <a:rPr lang="nb-NO">
                <a:latin typeface="+mj-lt"/>
              </a:rPr>
            </a:br>
            <a:r>
              <a:rPr lang="nb-NO" b="1" i="0">
                <a:solidFill>
                  <a:srgbClr val="333333"/>
                </a:solidFill>
                <a:effectLst/>
                <a:latin typeface="+mj-lt"/>
              </a:rPr>
              <a:t>Ungdomstrinnet</a:t>
            </a:r>
            <a:r>
              <a:rPr lang="nb-NO">
                <a:solidFill>
                  <a:srgbClr val="333333"/>
                </a:solidFill>
                <a:latin typeface="+mj-lt"/>
              </a:rPr>
              <a:t>: </a:t>
            </a:r>
            <a:r>
              <a:rPr lang="nb-NO" i="0" err="1">
                <a:solidFill>
                  <a:srgbClr val="333333"/>
                </a:solidFill>
                <a:effectLst/>
                <a:latin typeface="+mj-lt"/>
              </a:rPr>
              <a:t>Udir</a:t>
            </a:r>
            <a:r>
              <a:rPr lang="nb-NO" i="0">
                <a:solidFill>
                  <a:srgbClr val="333333"/>
                </a:solidFill>
                <a:effectLst/>
                <a:latin typeface="+mj-lt"/>
              </a:rPr>
              <a:t> anbefaler å strengt regulere bruk av private mobiltelefoner og smartklokker i undervisningen i ungdomsskoletrinnet (8.-10. trinn), og at det som hovedregel bør være mobilfritt også i friminuttene.</a:t>
            </a:r>
            <a:endParaRPr lang="nb-NO" i="0">
              <a:solidFill>
                <a:srgbClr val="000000"/>
              </a:solidFill>
              <a:effectLst/>
              <a:latin typeface="+mj-lt"/>
            </a:endParaRPr>
          </a:p>
        </p:txBody>
      </p:sp>
    </p:spTree>
    <p:extLst>
      <p:ext uri="{BB962C8B-B14F-4D97-AF65-F5344CB8AC3E}">
        <p14:creationId xmlns:p14="http://schemas.microsoft.com/office/powerpoint/2010/main" val="22854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86D2E5B-40BE-7C6E-DDD9-8ACBC36AEE5B}"/>
              </a:ext>
            </a:extLst>
          </p:cNvPr>
          <p:cNvSpPr>
            <a:spLocks noGrp="1"/>
          </p:cNvSpPr>
          <p:nvPr>
            <p:ph type="title" idx="4294967295"/>
          </p:nvPr>
        </p:nvSpPr>
        <p:spPr>
          <a:xfrm>
            <a:off x="276727" y="420270"/>
            <a:ext cx="10363200" cy="1317876"/>
          </a:xfrm>
        </p:spPr>
        <p:txBody>
          <a:bodyPr>
            <a:noAutofit/>
          </a:bodyPr>
          <a:lstStyle/>
          <a:p>
            <a:r>
              <a:rPr kumimoji="0" lang="nb-NO" sz="4000" b="0" i="0" u="none" strike="noStrike" kern="1200" cap="none" spc="0" normalizeH="0" baseline="0" noProof="0">
                <a:ln>
                  <a:noFill/>
                </a:ln>
                <a:solidFill>
                  <a:srgbClr val="0070C0"/>
                </a:solidFill>
                <a:effectLst/>
                <a:highlight>
                  <a:srgbClr val="FFFFFF"/>
                </a:highlight>
                <a:uLnTx/>
                <a:uFillTx/>
                <a:latin typeface="Avenir Next LT Pro"/>
                <a:ea typeface="+mj-ea"/>
                <a:cs typeface="+mj-cs"/>
              </a:rPr>
              <a:t>Målet med mobilfrie skoler  er færre forstyrrelser og et styrket skolemiljø</a:t>
            </a:r>
            <a:endParaRPr lang="nb-NO" sz="4000">
              <a:solidFill>
                <a:srgbClr val="0070C0"/>
              </a:solidFill>
            </a:endParaRPr>
          </a:p>
        </p:txBody>
      </p:sp>
      <p:sp>
        <p:nvSpPr>
          <p:cNvPr id="3" name="Plassholder for innhold 2">
            <a:extLst>
              <a:ext uri="{FF2B5EF4-FFF2-40B4-BE49-F238E27FC236}">
                <a16:creationId xmlns:a16="http://schemas.microsoft.com/office/drawing/2014/main" id="{13B33545-CB75-F423-BB1B-3022D7B546CB}"/>
              </a:ext>
            </a:extLst>
          </p:cNvPr>
          <p:cNvSpPr>
            <a:spLocks noGrp="1"/>
          </p:cNvSpPr>
          <p:nvPr>
            <p:ph idx="4294967295"/>
          </p:nvPr>
        </p:nvSpPr>
        <p:spPr>
          <a:xfrm>
            <a:off x="0" y="2172452"/>
            <a:ext cx="10363200" cy="4222750"/>
          </a:xfrm>
        </p:spPr>
        <p:txBody>
          <a:bodyPr vert="horz" lIns="91440" tIns="45720" rIns="91440" bIns="45720" rtlCol="0" anchor="t">
            <a:normAutofit fontScale="77500" lnSpcReduction="20000"/>
          </a:bodyPr>
          <a:lstStyle/>
          <a:p>
            <a:r>
              <a:rPr lang="nb-NO" b="0" i="0">
                <a:solidFill>
                  <a:srgbClr val="303030"/>
                </a:solidFill>
                <a:effectLst/>
                <a:highlight>
                  <a:srgbClr val="FFFFFF"/>
                </a:highlight>
              </a:rPr>
              <a:t>Streng regulering skal bidra til å:</a:t>
            </a:r>
          </a:p>
          <a:p>
            <a:pPr lvl="1">
              <a:buFont typeface="Courier New" panose="02070309020205020404" pitchFamily="49" charset="0"/>
              <a:buChar char="o"/>
            </a:pPr>
            <a:r>
              <a:rPr lang="nb-NO">
                <a:solidFill>
                  <a:srgbClr val="303030"/>
                </a:solidFill>
                <a:highlight>
                  <a:srgbClr val="FFFFFF"/>
                </a:highlight>
              </a:rPr>
              <a:t>G</a:t>
            </a:r>
            <a:r>
              <a:rPr lang="nb-NO" b="0" i="0">
                <a:solidFill>
                  <a:srgbClr val="303030"/>
                </a:solidFill>
                <a:effectLst/>
                <a:highlight>
                  <a:srgbClr val="FFFFFF"/>
                </a:highlight>
              </a:rPr>
              <a:t>i færre forstyrrelser i undervisningen og fremme læring</a:t>
            </a:r>
          </a:p>
          <a:p>
            <a:pPr lvl="1">
              <a:buFont typeface="Courier New" panose="02070309020205020404" pitchFamily="49" charset="0"/>
              <a:buChar char="o"/>
            </a:pPr>
            <a:r>
              <a:rPr lang="nb-NO">
                <a:solidFill>
                  <a:srgbClr val="303030"/>
                </a:solidFill>
                <a:highlight>
                  <a:srgbClr val="FFFFFF"/>
                </a:highlight>
              </a:rPr>
              <a:t>St</a:t>
            </a:r>
            <a:r>
              <a:rPr lang="nb-NO" b="0" i="0">
                <a:solidFill>
                  <a:srgbClr val="303030"/>
                </a:solidFill>
                <a:effectLst/>
                <a:highlight>
                  <a:srgbClr val="FFFFFF"/>
                </a:highlight>
              </a:rPr>
              <a:t>yrke skolemiljøet og forhindre mobbing og andre krenkelser.</a:t>
            </a:r>
            <a:endParaRPr lang="nb-NO">
              <a:highlight>
                <a:srgbClr val="FFFFFF"/>
              </a:highlight>
            </a:endParaRPr>
          </a:p>
          <a:p>
            <a:r>
              <a:rPr lang="nb-NO" b="0" i="0">
                <a:solidFill>
                  <a:srgbClr val="303030"/>
                </a:solidFill>
                <a:effectLst/>
                <a:highlight>
                  <a:srgbClr val="FFFFFF"/>
                </a:highlight>
              </a:rPr>
              <a:t>Reguleres gjennom skoleregler til kommunen / skolen</a:t>
            </a:r>
            <a:endParaRPr lang="nb-NO">
              <a:solidFill>
                <a:srgbClr val="303030"/>
              </a:solidFill>
              <a:highlight>
                <a:srgbClr val="FFFFFF"/>
              </a:highlight>
            </a:endParaRPr>
          </a:p>
          <a:p>
            <a:r>
              <a:rPr lang="nb-NO" b="0" i="0">
                <a:solidFill>
                  <a:srgbClr val="303030"/>
                </a:solidFill>
                <a:effectLst/>
                <a:highlight>
                  <a:srgbClr val="FFFFFF"/>
                </a:highlight>
                <a:latin typeface="+mj-lt"/>
              </a:rPr>
              <a:t>Private mobiltelefoner og smartklokker på skolen er ikke en del av skolens læringsteknologi, og skolen kan ikke pålegge elevene å bruke disse i undervisning og opplæring, blant annet ut fra gratisprinsippet.</a:t>
            </a:r>
            <a:endParaRPr lang="nb-NO">
              <a:solidFill>
                <a:srgbClr val="303030"/>
              </a:solidFill>
              <a:highlight>
                <a:srgbClr val="FFFFFF"/>
              </a:highlight>
              <a:latin typeface="+mj-lt"/>
            </a:endParaRPr>
          </a:p>
          <a:p>
            <a:r>
              <a:rPr lang="nb-NO">
                <a:solidFill>
                  <a:srgbClr val="303030"/>
                </a:solidFill>
                <a:highlight>
                  <a:srgbClr val="FFFFFF"/>
                </a:highlight>
              </a:rPr>
              <a:t>Unntak for elever med særskilte behov (helse for eksempel)</a:t>
            </a:r>
          </a:p>
          <a:p>
            <a:r>
              <a:rPr lang="nb-NO" b="0" i="0">
                <a:solidFill>
                  <a:srgbClr val="303030"/>
                </a:solidFill>
                <a:effectLst/>
                <a:highlight>
                  <a:srgbClr val="FFFFFF"/>
                </a:highlight>
              </a:rPr>
              <a:t>Konsekvenser reguleres i skolereglene</a:t>
            </a:r>
            <a:br>
              <a:rPr lang="nb-NO" b="0" i="0">
                <a:effectLst/>
                <a:highlight>
                  <a:srgbClr val="FFFFFF"/>
                </a:highlight>
              </a:rPr>
            </a:br>
            <a:endParaRPr lang="nb-NO" b="0" i="0">
              <a:solidFill>
                <a:srgbClr val="303030"/>
              </a:solidFill>
              <a:effectLst/>
              <a:highlight>
                <a:srgbClr val="FFFFFF"/>
              </a:highlight>
            </a:endParaRPr>
          </a:p>
          <a:p>
            <a:r>
              <a:rPr lang="nb-NO">
                <a:solidFill>
                  <a:srgbClr val="303030"/>
                </a:solidFill>
                <a:highlight>
                  <a:srgbClr val="FFFFFF"/>
                </a:highlight>
              </a:rPr>
              <a:t>Vil du vite mer? </a:t>
            </a:r>
            <a:r>
              <a:rPr lang="nb-NO">
                <a:hlinkClick r:id="rId3"/>
              </a:rPr>
              <a:t>Viktige hensyn ved innføring av regulering | udir.no</a:t>
            </a:r>
            <a:endParaRPr lang="nb-NO" b="0" i="0">
              <a:solidFill>
                <a:srgbClr val="303030"/>
              </a:solidFill>
              <a:effectLst/>
              <a:highlight>
                <a:srgbClr val="FFFFFF"/>
              </a:highlight>
            </a:endParaRPr>
          </a:p>
          <a:p>
            <a:endParaRPr lang="nb-NO"/>
          </a:p>
        </p:txBody>
      </p:sp>
    </p:spTree>
    <p:extLst>
      <p:ext uri="{BB962C8B-B14F-4D97-AF65-F5344CB8AC3E}">
        <p14:creationId xmlns:p14="http://schemas.microsoft.com/office/powerpoint/2010/main" val="2905189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12C7-BEAA-75EC-6643-67F7BF8DA4C4}"/>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4E6A8407-82CB-888B-614A-6C1B317E4839}"/>
              </a:ext>
            </a:extLst>
          </p:cNvPr>
          <p:cNvSpPr>
            <a:spLocks noGrp="1"/>
          </p:cNvSpPr>
          <p:nvPr>
            <p:ph type="title"/>
          </p:nvPr>
        </p:nvSpPr>
        <p:spPr/>
        <p:txBody>
          <a:bodyPr/>
          <a:lstStyle/>
          <a:p>
            <a:r>
              <a:rPr lang="nb-NO" sz="4400">
                <a:solidFill>
                  <a:srgbClr val="0070C0"/>
                </a:solidFill>
              </a:rPr>
              <a:t>Grunnleggende ferdigheter</a:t>
            </a:r>
            <a:endParaRPr lang="en-US"/>
          </a:p>
        </p:txBody>
      </p:sp>
      <p:sp>
        <p:nvSpPr>
          <p:cNvPr id="9" name="Plassholder for innhold 8">
            <a:extLst>
              <a:ext uri="{FF2B5EF4-FFF2-40B4-BE49-F238E27FC236}">
                <a16:creationId xmlns:a16="http://schemas.microsoft.com/office/drawing/2014/main" id="{DED794E0-6C97-6E07-5745-5D8AD445C57C}"/>
              </a:ext>
            </a:extLst>
          </p:cNvPr>
          <p:cNvSpPr>
            <a:spLocks noGrp="1"/>
          </p:cNvSpPr>
          <p:nvPr>
            <p:ph idx="1"/>
          </p:nvPr>
        </p:nvSpPr>
        <p:spPr>
          <a:xfrm>
            <a:off x="524015" y="2056919"/>
            <a:ext cx="10168128" cy="3694176"/>
          </a:xfrm>
        </p:spPr>
        <p:txBody>
          <a:bodyPr vert="horz" lIns="91440" tIns="45720" rIns="91440" bIns="45720" rtlCol="0" anchor="t">
            <a:normAutofit/>
          </a:bodyPr>
          <a:lstStyle/>
          <a:p>
            <a:pPr marL="0" indent="0">
              <a:lnSpc>
                <a:spcPct val="100000"/>
              </a:lnSpc>
              <a:spcBef>
                <a:spcPts val="0"/>
              </a:spcBef>
              <a:buNone/>
            </a:pPr>
            <a:r>
              <a:rPr lang="nb-NO" sz="1600" b="1">
                <a:solidFill>
                  <a:srgbClr val="000000"/>
                </a:solidFill>
                <a:latin typeface="+mj-lt"/>
              </a:rPr>
              <a:t>Digitale ferdigheter som en av de fem grunnleggende ferdighetene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a:solidFill>
                  <a:srgbClr val="303030"/>
                </a:solidFill>
                <a:highlight>
                  <a:srgbClr val="FFFFFF"/>
                </a:highlight>
                <a:latin typeface="+mj-lt"/>
              </a:rPr>
              <a:t>Læreplanverket definerer fem grunnleggende ferdigheter: </a:t>
            </a:r>
            <a:r>
              <a:rPr lang="nb-NO" sz="1600" i="1">
                <a:solidFill>
                  <a:srgbClr val="303030"/>
                </a:solidFill>
                <a:highlight>
                  <a:srgbClr val="FFFFFF"/>
                </a:highlight>
                <a:latin typeface="+mj-lt"/>
              </a:rPr>
              <a:t>lesing, skriving, regning, muntlige ferdigheter og digitale ferdigheter</a:t>
            </a:r>
            <a:r>
              <a:rPr lang="nb-NO" sz="1600">
                <a:solidFill>
                  <a:srgbClr val="303030"/>
                </a:solidFill>
                <a:highlight>
                  <a:srgbClr val="FFFFFF"/>
                </a:highlight>
                <a:latin typeface="+mj-lt"/>
              </a:rPr>
              <a:t>. Disse ferdighetene er del av den faglige kompetansen og nødvendige redskaper for læring og faglig forståelse.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b="1">
                <a:solidFill>
                  <a:srgbClr val="303030"/>
                </a:solidFill>
                <a:latin typeface="+mj-lt"/>
              </a:rPr>
              <a:t>Ferdighetsområder i digitale ferdigheter</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Bruke og forstå</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Finne og behandle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Produsere og bearbeide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Kommunisere og samhandle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Utøve digital dømmekraft </a:t>
            </a:r>
            <a:endParaRPr lang="en-US" sz="1600">
              <a:solidFill>
                <a:srgbClr val="000000"/>
              </a:solidFill>
              <a:latin typeface="+mj-lt"/>
            </a:endParaRPr>
          </a:p>
          <a:p>
            <a:pPr marL="0" indent="0">
              <a:buNone/>
            </a:pPr>
            <a:endParaRPr lang="nb-NO" i="0">
              <a:solidFill>
                <a:srgbClr val="333333"/>
              </a:solidFill>
              <a:effectLst/>
              <a:latin typeface="+mj-lt"/>
            </a:endParaRPr>
          </a:p>
        </p:txBody>
      </p:sp>
    </p:spTree>
    <p:extLst>
      <p:ext uri="{BB962C8B-B14F-4D97-AF65-F5344CB8AC3E}">
        <p14:creationId xmlns:p14="http://schemas.microsoft.com/office/powerpoint/2010/main" val="4193589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28914-C8FC-B3F1-07BC-EA5CC584F33F}"/>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F75CD869-21AA-E95C-609B-BC66BF9511DA}"/>
              </a:ext>
            </a:extLst>
          </p:cNvPr>
          <p:cNvSpPr>
            <a:spLocks noGrp="1"/>
          </p:cNvSpPr>
          <p:nvPr>
            <p:ph type="title"/>
          </p:nvPr>
        </p:nvSpPr>
        <p:spPr/>
        <p:txBody>
          <a:bodyPr/>
          <a:lstStyle/>
          <a:p>
            <a:r>
              <a:rPr lang="nb-NO" sz="4400">
                <a:solidFill>
                  <a:srgbClr val="0070C0"/>
                </a:solidFill>
              </a:rPr>
              <a:t>Grunnleggende ferdigheter</a:t>
            </a:r>
            <a:endParaRPr lang="en-US"/>
          </a:p>
        </p:txBody>
      </p:sp>
      <p:sp>
        <p:nvSpPr>
          <p:cNvPr id="9" name="Plassholder for innhold 8">
            <a:extLst>
              <a:ext uri="{FF2B5EF4-FFF2-40B4-BE49-F238E27FC236}">
                <a16:creationId xmlns:a16="http://schemas.microsoft.com/office/drawing/2014/main" id="{0169B63F-88FE-0FB0-DD6F-6CA53A850D7E}"/>
              </a:ext>
            </a:extLst>
          </p:cNvPr>
          <p:cNvSpPr>
            <a:spLocks noGrp="1"/>
          </p:cNvSpPr>
          <p:nvPr>
            <p:ph idx="1"/>
          </p:nvPr>
        </p:nvSpPr>
        <p:spPr>
          <a:xfrm>
            <a:off x="524015" y="2056919"/>
            <a:ext cx="10168128" cy="3694176"/>
          </a:xfrm>
        </p:spPr>
        <p:txBody>
          <a:bodyPr vert="horz" lIns="91440" tIns="45720" rIns="91440" bIns="45720" rtlCol="0" anchor="t">
            <a:normAutofit/>
          </a:bodyPr>
          <a:lstStyle/>
          <a:p>
            <a:pPr marL="0" indent="0">
              <a:lnSpc>
                <a:spcPct val="100000"/>
              </a:lnSpc>
              <a:spcBef>
                <a:spcPts val="0"/>
              </a:spcBef>
              <a:buNone/>
            </a:pPr>
            <a:r>
              <a:rPr lang="nb-NO" sz="1600" b="1">
                <a:solidFill>
                  <a:srgbClr val="000000"/>
                </a:solidFill>
                <a:latin typeface="+mj-lt"/>
              </a:rPr>
              <a:t>Digitale ferdigheter som en av de fem grunnleggende ferdighetene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a:solidFill>
                  <a:srgbClr val="303030"/>
                </a:solidFill>
                <a:highlight>
                  <a:srgbClr val="FFFFFF"/>
                </a:highlight>
                <a:latin typeface="+mj-lt"/>
              </a:rPr>
              <a:t>Læreplanverket definerer fem grunnleggende ferdigheter: </a:t>
            </a:r>
            <a:r>
              <a:rPr lang="nb-NO" sz="1600" i="1">
                <a:solidFill>
                  <a:srgbClr val="303030"/>
                </a:solidFill>
                <a:highlight>
                  <a:srgbClr val="FFFFFF"/>
                </a:highlight>
                <a:latin typeface="+mj-lt"/>
              </a:rPr>
              <a:t>lesing, skriving, regning, muntlige ferdigheter og digitale ferdigheter</a:t>
            </a:r>
            <a:r>
              <a:rPr lang="nb-NO" sz="1600">
                <a:solidFill>
                  <a:srgbClr val="303030"/>
                </a:solidFill>
                <a:highlight>
                  <a:srgbClr val="FFFFFF"/>
                </a:highlight>
                <a:latin typeface="+mj-lt"/>
              </a:rPr>
              <a:t>. Disse ferdighetene er del av den faglige kompetansen og nødvendige redskaper for læring og faglig forståelse.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b="1">
                <a:solidFill>
                  <a:srgbClr val="303030"/>
                </a:solidFill>
                <a:latin typeface="+mj-lt"/>
              </a:rPr>
              <a:t>Ferdighetsområder i digitale ferdigheter</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Bruke og forstå</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Finne og behandle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Produsere og bearbeide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Kommunisere og samhandle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Utøve digital dømmekraft </a:t>
            </a:r>
            <a:endParaRPr lang="en-US" sz="1600">
              <a:solidFill>
                <a:srgbClr val="000000"/>
              </a:solidFill>
              <a:latin typeface="+mj-lt"/>
            </a:endParaRPr>
          </a:p>
          <a:p>
            <a:pPr marL="0" indent="0">
              <a:buNone/>
            </a:pPr>
            <a:endParaRPr lang="nb-NO" i="0">
              <a:solidFill>
                <a:srgbClr val="333333"/>
              </a:solidFill>
              <a:effectLst/>
              <a:latin typeface="+mj-lt"/>
            </a:endParaRPr>
          </a:p>
        </p:txBody>
      </p:sp>
    </p:spTree>
    <p:extLst>
      <p:ext uri="{BB962C8B-B14F-4D97-AF65-F5344CB8AC3E}">
        <p14:creationId xmlns:p14="http://schemas.microsoft.com/office/powerpoint/2010/main" val="3356633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D8E3F-9C87-8E4F-8716-0DFFEC70B0D7}"/>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76F4295D-3914-955B-FF14-56F0DFA2093C}"/>
              </a:ext>
            </a:extLst>
          </p:cNvPr>
          <p:cNvSpPr>
            <a:spLocks noGrp="1"/>
          </p:cNvSpPr>
          <p:nvPr>
            <p:ph type="title"/>
          </p:nvPr>
        </p:nvSpPr>
        <p:spPr/>
        <p:txBody>
          <a:bodyPr/>
          <a:lstStyle/>
          <a:p>
            <a:r>
              <a:rPr lang="nb-NO" sz="4400">
                <a:solidFill>
                  <a:srgbClr val="0070C0"/>
                </a:solidFill>
              </a:rPr>
              <a:t>Grunnleggende ferdigheter</a:t>
            </a:r>
            <a:endParaRPr lang="en-US"/>
          </a:p>
        </p:txBody>
      </p:sp>
      <p:sp>
        <p:nvSpPr>
          <p:cNvPr id="9" name="Plassholder for innhold 8">
            <a:extLst>
              <a:ext uri="{FF2B5EF4-FFF2-40B4-BE49-F238E27FC236}">
                <a16:creationId xmlns:a16="http://schemas.microsoft.com/office/drawing/2014/main" id="{0D125FBF-BE2F-FA08-F31B-7D1D7029AAD6}"/>
              </a:ext>
            </a:extLst>
          </p:cNvPr>
          <p:cNvSpPr>
            <a:spLocks noGrp="1"/>
          </p:cNvSpPr>
          <p:nvPr>
            <p:ph idx="1"/>
          </p:nvPr>
        </p:nvSpPr>
        <p:spPr>
          <a:xfrm>
            <a:off x="524015" y="2056919"/>
            <a:ext cx="10168128" cy="3694176"/>
          </a:xfrm>
        </p:spPr>
        <p:txBody>
          <a:bodyPr vert="horz" lIns="91440" tIns="45720" rIns="91440" bIns="45720" rtlCol="0" anchor="t">
            <a:normAutofit/>
          </a:bodyPr>
          <a:lstStyle/>
          <a:p>
            <a:pPr marL="0" indent="0">
              <a:lnSpc>
                <a:spcPct val="100000"/>
              </a:lnSpc>
              <a:spcBef>
                <a:spcPts val="0"/>
              </a:spcBef>
              <a:buNone/>
            </a:pPr>
            <a:r>
              <a:rPr lang="nb-NO" sz="1600" b="1">
                <a:solidFill>
                  <a:srgbClr val="000000"/>
                </a:solidFill>
                <a:latin typeface="+mj-lt"/>
              </a:rPr>
              <a:t>Digitale ferdigheter som en av de fem grunnleggende ferdighetene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a:solidFill>
                  <a:srgbClr val="303030"/>
                </a:solidFill>
                <a:highlight>
                  <a:srgbClr val="FFFFFF"/>
                </a:highlight>
                <a:latin typeface="+mj-lt"/>
              </a:rPr>
              <a:t>Læreplanverket definerer fem grunnleggende ferdigheter: </a:t>
            </a:r>
            <a:r>
              <a:rPr lang="nb-NO" sz="1600" i="1">
                <a:solidFill>
                  <a:srgbClr val="303030"/>
                </a:solidFill>
                <a:highlight>
                  <a:srgbClr val="FFFFFF"/>
                </a:highlight>
                <a:latin typeface="+mj-lt"/>
              </a:rPr>
              <a:t>lesing, skriving, regning, muntlige ferdigheter og digitale ferdigheter</a:t>
            </a:r>
            <a:r>
              <a:rPr lang="nb-NO" sz="1600">
                <a:solidFill>
                  <a:srgbClr val="303030"/>
                </a:solidFill>
                <a:highlight>
                  <a:srgbClr val="FFFFFF"/>
                </a:highlight>
                <a:latin typeface="+mj-lt"/>
              </a:rPr>
              <a:t>. Disse ferdighetene er del av den faglige kompetansen og nødvendige redskaper for læring og faglig forståelse.</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0" indent="0">
              <a:lnSpc>
                <a:spcPct val="100000"/>
              </a:lnSpc>
              <a:spcBef>
                <a:spcPts val="0"/>
              </a:spcBef>
              <a:buNone/>
            </a:pPr>
            <a:r>
              <a:rPr lang="nb-NO" sz="1600" b="1">
                <a:solidFill>
                  <a:srgbClr val="303030"/>
                </a:solidFill>
                <a:latin typeface="+mj-lt"/>
              </a:rPr>
              <a:t>Ferdighetsområder i digitale ferdigheter</a:t>
            </a:r>
            <a:endParaRPr lang="en-US" sz="1600">
              <a:solidFill>
                <a:srgbClr val="000000"/>
              </a:solidFill>
              <a:latin typeface="+mj-lt"/>
            </a:endParaRPr>
          </a:p>
          <a:p>
            <a:pPr marL="0" indent="0">
              <a:lnSpc>
                <a:spcPct val="100000"/>
              </a:lnSpc>
              <a:spcBef>
                <a:spcPts val="0"/>
              </a:spcBef>
              <a:buNone/>
            </a:pPr>
            <a:endParaRPr lang="nb-NO"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Bruke og forstå</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Finne og behandle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Produsere og bearbeide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Kommunisere og samhandle</a:t>
            </a:r>
            <a:endParaRPr lang="en-US" sz="1600">
              <a:solidFill>
                <a:srgbClr val="000000"/>
              </a:solidFill>
              <a:latin typeface="+mj-lt"/>
            </a:endParaRPr>
          </a:p>
          <a:p>
            <a:pPr marL="285750" indent="-285750">
              <a:lnSpc>
                <a:spcPct val="100000"/>
              </a:lnSpc>
              <a:spcBef>
                <a:spcPts val="0"/>
              </a:spcBef>
              <a:buFont typeface="Arial,Sans-Serif"/>
              <a:buChar char="•"/>
            </a:pPr>
            <a:r>
              <a:rPr lang="nb-NO" sz="1600">
                <a:solidFill>
                  <a:srgbClr val="303030"/>
                </a:solidFill>
                <a:latin typeface="+mj-lt"/>
              </a:rPr>
              <a:t>Utøve digital dømmekraft </a:t>
            </a:r>
            <a:endParaRPr lang="en-US" sz="1600">
              <a:solidFill>
                <a:srgbClr val="000000"/>
              </a:solidFill>
              <a:latin typeface="+mj-lt"/>
            </a:endParaRPr>
          </a:p>
          <a:p>
            <a:pPr marL="0" indent="0">
              <a:buNone/>
            </a:pPr>
            <a:endParaRPr lang="nb-NO" i="0">
              <a:solidFill>
                <a:srgbClr val="333333"/>
              </a:solidFill>
              <a:effectLst/>
              <a:latin typeface="+mj-lt"/>
            </a:endParaRPr>
          </a:p>
        </p:txBody>
      </p:sp>
    </p:spTree>
    <p:extLst>
      <p:ext uri="{BB962C8B-B14F-4D97-AF65-F5344CB8AC3E}">
        <p14:creationId xmlns:p14="http://schemas.microsoft.com/office/powerpoint/2010/main" val="532632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145BE0-6250-0546-5171-B3A8D5B76A80}"/>
              </a:ext>
            </a:extLst>
          </p:cNvPr>
          <p:cNvSpPr>
            <a:spLocks noGrp="1"/>
          </p:cNvSpPr>
          <p:nvPr>
            <p:ph type="title"/>
          </p:nvPr>
        </p:nvSpPr>
        <p:spPr/>
        <p:txBody>
          <a:bodyPr/>
          <a:lstStyle/>
          <a:p>
            <a:r>
              <a:rPr lang="nb-NO">
                <a:solidFill>
                  <a:srgbClr val="0070C0"/>
                </a:solidFill>
              </a:rPr>
              <a:t>Digitale læremidler og digitale tjenester</a:t>
            </a:r>
          </a:p>
        </p:txBody>
      </p:sp>
      <p:sp>
        <p:nvSpPr>
          <p:cNvPr id="3" name="Plassholder for innhold 2">
            <a:extLst>
              <a:ext uri="{FF2B5EF4-FFF2-40B4-BE49-F238E27FC236}">
                <a16:creationId xmlns:a16="http://schemas.microsoft.com/office/drawing/2014/main" id="{5AB9F80E-07D9-C92F-099C-F4BDD1E2F59A}"/>
              </a:ext>
            </a:extLst>
          </p:cNvPr>
          <p:cNvSpPr>
            <a:spLocks noGrp="1"/>
          </p:cNvSpPr>
          <p:nvPr>
            <p:ph idx="1"/>
          </p:nvPr>
        </p:nvSpPr>
        <p:spPr>
          <a:xfrm>
            <a:off x="1012246" y="2025990"/>
            <a:ext cx="10168128" cy="3694176"/>
          </a:xfrm>
        </p:spPr>
        <p:txBody>
          <a:bodyPr vert="horz" lIns="91440" tIns="45720" rIns="91440" bIns="45720" rtlCol="0" anchor="t">
            <a:normAutofit/>
          </a:bodyPr>
          <a:lstStyle/>
          <a:p>
            <a:pPr marL="0" indent="0">
              <a:buNone/>
            </a:pPr>
            <a:endParaRPr lang="nb-NO"/>
          </a:p>
          <a:p>
            <a:r>
              <a:rPr lang="nb-NO" sz="2000"/>
              <a:t>Alle digitale læremidler som krever innlogging er risiko- og sårbarhetsvurdert (ROS-analyse)</a:t>
            </a:r>
          </a:p>
          <a:p>
            <a:r>
              <a:rPr lang="nb-NO" sz="2000"/>
              <a:t>Kommunen har databehandleravtaler med alle leverandører av læremidler som sier noe om hva, hvor og hvor lenge data lagres</a:t>
            </a:r>
          </a:p>
          <a:p>
            <a:r>
              <a:rPr lang="nb-NO" sz="2000"/>
              <a:t>FEIDE-pålogging</a:t>
            </a:r>
          </a:p>
          <a:p>
            <a:r>
              <a:rPr lang="nb-NO" sz="2000"/>
              <a:t>Det er kun lærere som har tilgang til klassen som ser hva elevene har gjort av arbeid </a:t>
            </a:r>
          </a:p>
          <a:p>
            <a:r>
              <a:rPr lang="nb-NO" sz="2000"/>
              <a:t>Oversikt over tjenester kommunen bruker finner du på kommunes nettside </a:t>
            </a:r>
          </a:p>
          <a:p>
            <a:endParaRPr lang="nb-NO"/>
          </a:p>
          <a:p>
            <a:pPr marL="0" indent="0">
              <a:buNone/>
            </a:pPr>
            <a:endParaRPr lang="nb-NO"/>
          </a:p>
          <a:p>
            <a:endParaRPr lang="nb-NO"/>
          </a:p>
          <a:p>
            <a:endParaRPr lang="nb-NO"/>
          </a:p>
        </p:txBody>
      </p:sp>
    </p:spTree>
    <p:extLst>
      <p:ext uri="{BB962C8B-B14F-4D97-AF65-F5344CB8AC3E}">
        <p14:creationId xmlns:p14="http://schemas.microsoft.com/office/powerpoint/2010/main" val="4078891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605E46-5CE3-3645-140C-CF65BD01A606}"/>
              </a:ext>
            </a:extLst>
          </p:cNvPr>
          <p:cNvSpPr>
            <a:spLocks noGrp="1"/>
          </p:cNvSpPr>
          <p:nvPr>
            <p:ph type="title"/>
          </p:nvPr>
        </p:nvSpPr>
        <p:spPr/>
        <p:txBody>
          <a:bodyPr>
            <a:normAutofit/>
          </a:bodyPr>
          <a:lstStyle/>
          <a:p>
            <a:r>
              <a:rPr lang="nb-NO" sz="4400">
                <a:solidFill>
                  <a:srgbClr val="0070C0"/>
                </a:solidFill>
              </a:rPr>
              <a:t>Kunstig intelligens</a:t>
            </a:r>
          </a:p>
        </p:txBody>
      </p:sp>
      <p:sp>
        <p:nvSpPr>
          <p:cNvPr id="3" name="Plassholder for innhold 2">
            <a:extLst>
              <a:ext uri="{FF2B5EF4-FFF2-40B4-BE49-F238E27FC236}">
                <a16:creationId xmlns:a16="http://schemas.microsoft.com/office/drawing/2014/main" id="{B1D5BF50-A990-7BBF-3328-F9A5453ECFC1}"/>
              </a:ext>
            </a:extLst>
          </p:cNvPr>
          <p:cNvSpPr>
            <a:spLocks noGrp="1"/>
          </p:cNvSpPr>
          <p:nvPr>
            <p:ph idx="1"/>
          </p:nvPr>
        </p:nvSpPr>
        <p:spPr>
          <a:xfrm>
            <a:off x="1115568" y="2478024"/>
            <a:ext cx="10168128" cy="3513363"/>
          </a:xfrm>
        </p:spPr>
        <p:txBody>
          <a:bodyPr vert="horz" lIns="91440" tIns="45720" rIns="91440" bIns="45720" rtlCol="0" anchor="t">
            <a:normAutofit fontScale="70000" lnSpcReduction="20000"/>
          </a:bodyPr>
          <a:lstStyle/>
          <a:p>
            <a:r>
              <a:rPr lang="nb-NO"/>
              <a:t>KI er</a:t>
            </a:r>
            <a:r>
              <a:rPr lang="nb-NO" sz="1800">
                <a:latin typeface="Calibri"/>
                <a:ea typeface="Calibri"/>
                <a:cs typeface="Calibri"/>
              </a:rPr>
              <a:t> </a:t>
            </a:r>
            <a:r>
              <a:rPr lang="nb-NO" sz="1800">
                <a:solidFill>
                  <a:srgbClr val="242424"/>
                </a:solidFill>
                <a:latin typeface="Calibri"/>
                <a:ea typeface="Calibri"/>
                <a:cs typeface="Segoe UI"/>
              </a:rPr>
              <a:t> </a:t>
            </a:r>
            <a:r>
              <a:rPr lang="nb-NO">
                <a:solidFill>
                  <a:srgbClr val="242424"/>
                </a:solidFill>
                <a:latin typeface="Aptos"/>
                <a:ea typeface="Calibri"/>
                <a:cs typeface="Segoe UI"/>
              </a:rPr>
              <a:t>enkelt forklart dataprogrammer som kan "lære" og "tenke" på en måte som ligner på mennesker.</a:t>
            </a:r>
            <a:endParaRPr lang="nb-NO">
              <a:latin typeface="Aptos"/>
              <a:ea typeface="Calibri"/>
            </a:endParaRPr>
          </a:p>
          <a:p>
            <a:r>
              <a:rPr lang="nb-NO"/>
              <a:t>Se retningslinjer fra Oslo kommune for bruk av KI med elever.</a:t>
            </a:r>
            <a:br>
              <a:rPr lang="nb-NO"/>
            </a:br>
            <a:r>
              <a:rPr lang="nb-NO"/>
              <a:t> </a:t>
            </a:r>
            <a:r>
              <a:rPr lang="nb-NO">
                <a:ea typeface="+mn-lt"/>
                <a:cs typeface="+mn-lt"/>
                <a:hlinkClick r:id="rId2"/>
              </a:rPr>
              <a:t>Kunstig intelligens (KI) i Osloskolen - Digitale verktøy i Osloskolen - Oslo kommune</a:t>
            </a:r>
          </a:p>
          <a:p>
            <a:r>
              <a:rPr lang="nb-NO"/>
              <a:t>I </a:t>
            </a:r>
            <a:r>
              <a:rPr lang="nb-NO" err="1"/>
              <a:t>xxxxx</a:t>
            </a:r>
            <a:r>
              <a:rPr lang="nb-NO"/>
              <a:t> (kommune) har elevene tilgang til (sett inn aktuelle KI) </a:t>
            </a:r>
            <a:br>
              <a:rPr lang="nb-NO"/>
            </a:br>
            <a:endParaRPr lang="nb-NO"/>
          </a:p>
          <a:p>
            <a:r>
              <a:rPr lang="nb-NO"/>
              <a:t>EU AI ACT ("</a:t>
            </a:r>
            <a:r>
              <a:rPr lang="nb-NO" b="1"/>
              <a:t>KI-forordningen</a:t>
            </a:r>
            <a:r>
              <a:rPr lang="nb-NO"/>
              <a:t>" på norsk) med formål å legge til rette for trygg, tillitsvekkende og etisk bruk av kunstig intelligens, samtidig som reglene skal fremme innovasjon og konkurranseevne i EU </a:t>
            </a:r>
            <a:r>
              <a:rPr lang="nb-NO">
                <a:hlinkClick r:id="rId3" tooltip="https://www.datatilsynet.no/aktuelt/aktuelle-nyheter-2024/ki-forordningen-pa-1-2-30-minutter/"/>
              </a:rPr>
              <a:t>KI-forordningen på 1-2-30 minutter | Datatilsynet</a:t>
            </a:r>
            <a:r>
              <a:rPr lang="nb-NO"/>
              <a:t> og </a:t>
            </a:r>
            <a:r>
              <a:rPr lang="nb-NO">
                <a:hlinkClick r:id="rId4" tooltip="https://lovdata.no/artikkel/ki-forordningen_tilgjengelig_pa_europalov/4684"/>
              </a:rPr>
              <a:t>KI-forordningen tilgjengelig på Europalov – Lovdata</a:t>
            </a:r>
            <a:endParaRPr lang="nb-NO"/>
          </a:p>
        </p:txBody>
      </p:sp>
    </p:spTree>
    <p:extLst>
      <p:ext uri="{BB962C8B-B14F-4D97-AF65-F5344CB8AC3E}">
        <p14:creationId xmlns:p14="http://schemas.microsoft.com/office/powerpoint/2010/main" val="1967809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C713B-DBD7-74DF-C9C5-B77D0B356364}"/>
              </a:ext>
            </a:extLst>
          </p:cNvPr>
          <p:cNvSpPr>
            <a:spLocks noGrp="1"/>
          </p:cNvSpPr>
          <p:nvPr>
            <p:ph type="title"/>
          </p:nvPr>
        </p:nvSpPr>
        <p:spPr/>
        <p:txBody>
          <a:bodyPr/>
          <a:lstStyle/>
          <a:p>
            <a:r>
              <a:rPr lang="en-US"/>
              <a:t>UDIRs </a:t>
            </a:r>
            <a:r>
              <a:rPr lang="en-US" err="1"/>
              <a:t>råd</a:t>
            </a:r>
            <a:r>
              <a:rPr lang="en-US"/>
              <a:t> om bruk av KI I </a:t>
            </a:r>
            <a:r>
              <a:rPr lang="en-US" err="1"/>
              <a:t>skolen</a:t>
            </a:r>
            <a:r>
              <a:rPr lang="en-US"/>
              <a:t>: </a:t>
            </a:r>
          </a:p>
        </p:txBody>
      </p:sp>
      <p:sp>
        <p:nvSpPr>
          <p:cNvPr id="3" name="Content Placeholder 2">
            <a:extLst>
              <a:ext uri="{FF2B5EF4-FFF2-40B4-BE49-F238E27FC236}">
                <a16:creationId xmlns:a16="http://schemas.microsoft.com/office/drawing/2014/main" id="{53571372-D5D9-77CC-F319-BD6B8D45E6F2}"/>
              </a:ext>
            </a:extLst>
          </p:cNvPr>
          <p:cNvSpPr>
            <a:spLocks noGrp="1"/>
          </p:cNvSpPr>
          <p:nvPr>
            <p:ph idx="1"/>
          </p:nvPr>
        </p:nvSpPr>
        <p:spPr/>
        <p:txBody>
          <a:bodyPr vert="horz" lIns="91440" tIns="45720" rIns="91440" bIns="45720" rtlCol="0" anchor="t">
            <a:normAutofit/>
          </a:bodyPr>
          <a:lstStyle/>
          <a:p>
            <a:r>
              <a:rPr lang="en-US" sz="2400" err="1">
                <a:solidFill>
                  <a:srgbClr val="2B2B2B"/>
                </a:solidFill>
                <a:highlight>
                  <a:srgbClr val="FFFFFF"/>
                </a:highlight>
                <a:ea typeface="+mn-lt"/>
                <a:cs typeface="+mn-lt"/>
              </a:rPr>
              <a:t>På</a:t>
            </a:r>
            <a:r>
              <a:rPr lang="en-US" sz="2400">
                <a:solidFill>
                  <a:srgbClr val="2B2B2B"/>
                </a:solidFill>
                <a:highlight>
                  <a:srgbClr val="FFFFFF"/>
                </a:highlight>
                <a:ea typeface="+mn-lt"/>
                <a:cs typeface="+mn-lt"/>
              </a:rPr>
              <a:t> </a:t>
            </a:r>
            <a:r>
              <a:rPr lang="en-US" sz="2400" b="1">
                <a:solidFill>
                  <a:srgbClr val="2B2B2B"/>
                </a:solidFill>
                <a:highlight>
                  <a:srgbClr val="FFFFFF"/>
                </a:highlight>
                <a:ea typeface="+mn-lt"/>
                <a:cs typeface="+mn-lt"/>
              </a:rPr>
              <a:t>1.–7. </a:t>
            </a:r>
            <a:r>
              <a:rPr lang="en-US" sz="2400" b="1" err="1">
                <a:solidFill>
                  <a:srgbClr val="2B2B2B"/>
                </a:solidFill>
                <a:highlight>
                  <a:srgbClr val="FFFFFF"/>
                </a:highlight>
                <a:ea typeface="+mn-lt"/>
                <a:cs typeface="+mn-lt"/>
              </a:rPr>
              <a:t>trinn</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skal</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elevene</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i</a:t>
            </a:r>
            <a:r>
              <a:rPr lang="en-US" sz="2400">
                <a:solidFill>
                  <a:srgbClr val="2B2B2B"/>
                </a:solidFill>
                <a:highlight>
                  <a:srgbClr val="FFFFFF"/>
                </a:highlight>
                <a:ea typeface="+mn-lt"/>
                <a:cs typeface="+mn-lt"/>
              </a:rPr>
              <a:t> all </a:t>
            </a:r>
            <a:r>
              <a:rPr lang="en-US" sz="2400" err="1">
                <a:solidFill>
                  <a:srgbClr val="2B2B2B"/>
                </a:solidFill>
                <a:highlight>
                  <a:srgbClr val="FFFFFF"/>
                </a:highlight>
                <a:ea typeface="+mn-lt"/>
                <a:cs typeface="+mn-lt"/>
              </a:rPr>
              <a:t>hovedsak</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ikke</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gis</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tilgang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til</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generativ</a:t>
            </a:r>
            <a:r>
              <a:rPr lang="en-US" sz="2400">
                <a:solidFill>
                  <a:srgbClr val="2B2B2B"/>
                </a:solidFill>
                <a:highlight>
                  <a:srgbClr val="FFFFFF"/>
                </a:highlight>
                <a:ea typeface="+mn-lt"/>
                <a:cs typeface="+mn-lt"/>
              </a:rPr>
              <a:t> KI.</a:t>
            </a:r>
            <a:endParaRPr lang="en-US" sz="2400"/>
          </a:p>
          <a:p>
            <a:r>
              <a:rPr lang="en-US" sz="2400" err="1">
                <a:solidFill>
                  <a:srgbClr val="2B2B2B"/>
                </a:solidFill>
                <a:highlight>
                  <a:srgbClr val="FFFFFF"/>
                </a:highlight>
                <a:ea typeface="+mn-lt"/>
                <a:cs typeface="+mn-lt"/>
              </a:rPr>
              <a:t>På</a:t>
            </a:r>
            <a:r>
              <a:rPr lang="en-US" sz="2400">
                <a:solidFill>
                  <a:srgbClr val="2B2B2B"/>
                </a:solidFill>
                <a:highlight>
                  <a:srgbClr val="FFFFFF"/>
                </a:highlight>
                <a:ea typeface="+mn-lt"/>
                <a:cs typeface="+mn-lt"/>
              </a:rPr>
              <a:t> </a:t>
            </a:r>
            <a:r>
              <a:rPr lang="en-US" sz="2400" b="1">
                <a:solidFill>
                  <a:srgbClr val="2B2B2B"/>
                </a:solidFill>
                <a:highlight>
                  <a:srgbClr val="FFFFFF"/>
                </a:highlight>
                <a:ea typeface="+mn-lt"/>
                <a:cs typeface="+mn-lt"/>
              </a:rPr>
              <a:t>8.-10.trinn</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kan</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generativ</a:t>
            </a:r>
            <a:r>
              <a:rPr lang="en-US" sz="2400">
                <a:solidFill>
                  <a:srgbClr val="2B2B2B"/>
                </a:solidFill>
                <a:highlight>
                  <a:srgbClr val="FFFFFF"/>
                </a:highlight>
                <a:ea typeface="+mn-lt"/>
                <a:cs typeface="+mn-lt"/>
              </a:rPr>
              <a:t> KI </a:t>
            </a:r>
            <a:r>
              <a:rPr lang="en-US" sz="2400" err="1">
                <a:solidFill>
                  <a:srgbClr val="2B2B2B"/>
                </a:solidFill>
                <a:highlight>
                  <a:srgbClr val="FFFFFF"/>
                </a:highlight>
                <a:ea typeface="+mn-lt"/>
                <a:cs typeface="+mn-lt"/>
              </a:rPr>
              <a:t>brukes</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gradvis</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og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forsiktig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gitt</a:t>
            </a:r>
            <a:r>
              <a:rPr lang="en-US" sz="2400">
                <a:solidFill>
                  <a:srgbClr val="2B2B2B"/>
                </a:solidFill>
                <a:highlight>
                  <a:srgbClr val="FFFFFF"/>
                </a:highlight>
                <a:ea typeface="+mn-lt"/>
                <a:cs typeface="+mn-lt"/>
              </a:rPr>
              <a:t> at </a:t>
            </a:r>
            <a:r>
              <a:rPr lang="en-US" sz="2400" err="1">
                <a:solidFill>
                  <a:srgbClr val="2B2B2B"/>
                </a:solidFill>
                <a:highlight>
                  <a:srgbClr val="FFFFFF"/>
                </a:highlight>
                <a:ea typeface="+mn-lt"/>
                <a:cs typeface="+mn-lt"/>
              </a:rPr>
              <a:t>lærerne</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først</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har</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tilegnet</a:t>
            </a:r>
            <a:r>
              <a:rPr lang="en-US" sz="2400">
                <a:solidFill>
                  <a:srgbClr val="2B2B2B"/>
                </a:solidFill>
                <a:highlight>
                  <a:srgbClr val="FFFFFF"/>
                </a:highlight>
                <a:ea typeface="+mn-lt"/>
                <a:cs typeface="+mn-lt"/>
              </a:rPr>
              <a:t> seg </a:t>
            </a:r>
            <a:r>
              <a:rPr lang="en-US" sz="2400" err="1">
                <a:solidFill>
                  <a:srgbClr val="2B2B2B"/>
                </a:solidFill>
                <a:highlight>
                  <a:srgbClr val="FFFFFF"/>
                </a:highlight>
                <a:ea typeface="+mn-lt"/>
                <a:cs typeface="+mn-lt"/>
              </a:rPr>
              <a:t>tilstrekkelig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kompetanse</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før</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elevene</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får</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opplæring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og</a:t>
            </a:r>
            <a:r>
              <a:rPr lang="en-US" sz="2400">
                <a:solidFill>
                  <a:srgbClr val="2B2B2B"/>
                </a:solidFill>
                <a:highlight>
                  <a:srgbClr val="FFFFFF"/>
                </a:highlight>
                <a:ea typeface="+mn-lt"/>
                <a:cs typeface="+mn-lt"/>
              </a:rPr>
              <a:t> </a:t>
            </a:r>
            <a:r>
              <a:rPr lang="en-US" sz="2400" err="1">
                <a:solidFill>
                  <a:srgbClr val="2B2B2B"/>
                </a:solidFill>
                <a:highlight>
                  <a:srgbClr val="FFFFFF"/>
                </a:highlight>
                <a:ea typeface="+mn-lt"/>
                <a:cs typeface="+mn-lt"/>
              </a:rPr>
              <a:t>tilgang</a:t>
            </a:r>
            <a:r>
              <a:rPr lang="en-US" sz="2400">
                <a:solidFill>
                  <a:srgbClr val="2B2B2B"/>
                </a:solidFill>
                <a:highlight>
                  <a:srgbClr val="FFFFFF"/>
                </a:highlight>
                <a:ea typeface="+mn-lt"/>
                <a:cs typeface="+mn-lt"/>
              </a:rPr>
              <a:t>.</a:t>
            </a:r>
            <a:endParaRPr lang="en-US" sz="2400"/>
          </a:p>
          <a:p>
            <a:endParaRPr lang="en-US"/>
          </a:p>
        </p:txBody>
      </p:sp>
      <p:sp>
        <p:nvSpPr>
          <p:cNvPr id="4" name="Date Placeholder 3">
            <a:extLst>
              <a:ext uri="{FF2B5EF4-FFF2-40B4-BE49-F238E27FC236}">
                <a16:creationId xmlns:a16="http://schemas.microsoft.com/office/drawing/2014/main" id="{D3FA47BC-EF97-DC71-ED3F-5B110391E18F}"/>
              </a:ext>
            </a:extLst>
          </p:cNvPr>
          <p:cNvSpPr>
            <a:spLocks noGrp="1"/>
          </p:cNvSpPr>
          <p:nvPr>
            <p:ph type="dt" sz="half" idx="10"/>
          </p:nvPr>
        </p:nvSpPr>
        <p:spPr/>
        <p:txBody>
          <a:bodyPr/>
          <a:lstStyle/>
          <a:p>
            <a:fld id="{0E3D5F82-59C4-492C-8C65-9349C91A68BE}" type="datetime1">
              <a:t>8/12/2026</a:t>
            </a:fld>
            <a:endParaRPr lang="en-US"/>
          </a:p>
        </p:txBody>
      </p:sp>
      <p:sp>
        <p:nvSpPr>
          <p:cNvPr id="5" name="Footer Placeholder 4">
            <a:extLst>
              <a:ext uri="{FF2B5EF4-FFF2-40B4-BE49-F238E27FC236}">
                <a16:creationId xmlns:a16="http://schemas.microsoft.com/office/drawing/2014/main" id="{D208922E-1F2F-B34D-F0E2-54CE06F30F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483C0B-98C2-CE72-1F09-A2F6B6EDA044}"/>
              </a:ext>
            </a:extLst>
          </p:cNvPr>
          <p:cNvSpPr>
            <a:spLocks noGrp="1"/>
          </p:cNvSpPr>
          <p:nvPr>
            <p:ph type="sldNum" sz="quarter" idx="12"/>
          </p:nvPr>
        </p:nvSpPr>
        <p:spPr/>
        <p:txBody>
          <a:bodyPr/>
          <a:lstStyle/>
          <a:p>
            <a:fld id="{A65A5C87-DF58-40C8-B092-1DE63DB4547E}" type="slidenum">
              <a:rPr lang="en-US" dirty="0"/>
              <a:t>17</a:t>
            </a:fld>
            <a:endParaRPr lang="en-US"/>
          </a:p>
        </p:txBody>
      </p:sp>
    </p:spTree>
    <p:extLst>
      <p:ext uri="{BB962C8B-B14F-4D97-AF65-F5344CB8AC3E}">
        <p14:creationId xmlns:p14="http://schemas.microsoft.com/office/powerpoint/2010/main" val="1574894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7A01B-8D14-0129-D98A-13F788EDB735}"/>
              </a:ext>
            </a:extLst>
          </p:cNvPr>
          <p:cNvSpPr>
            <a:spLocks noGrp="1"/>
          </p:cNvSpPr>
          <p:nvPr>
            <p:ph type="title"/>
          </p:nvPr>
        </p:nvSpPr>
        <p:spPr/>
        <p:txBody>
          <a:bodyPr>
            <a:normAutofit fontScale="90000"/>
          </a:bodyPr>
          <a:lstStyle/>
          <a:p>
            <a:r>
              <a:rPr lang="en-US" err="1"/>
              <a:t>Eksempler</a:t>
            </a:r>
            <a:r>
              <a:rPr lang="en-US"/>
              <a:t> </a:t>
            </a:r>
            <a:r>
              <a:rPr lang="en-US" err="1"/>
              <a:t>på</a:t>
            </a:r>
            <a:r>
              <a:rPr lang="en-US"/>
              <a:t> </a:t>
            </a:r>
            <a:r>
              <a:rPr lang="en-US" err="1"/>
              <a:t>hvordan</a:t>
            </a:r>
            <a:r>
              <a:rPr lang="en-US"/>
              <a:t> KI </a:t>
            </a:r>
            <a:r>
              <a:rPr lang="en-US" err="1"/>
              <a:t>kan</a:t>
            </a:r>
            <a:r>
              <a:rPr lang="en-US"/>
              <a:t> </a:t>
            </a:r>
            <a:r>
              <a:rPr lang="en-US" err="1"/>
              <a:t>brukes</a:t>
            </a:r>
            <a:r>
              <a:rPr lang="en-US"/>
              <a:t> </a:t>
            </a:r>
            <a:r>
              <a:rPr lang="en-US" err="1"/>
              <a:t>i</a:t>
            </a:r>
            <a:r>
              <a:rPr lang="en-US"/>
              <a:t> </a:t>
            </a:r>
            <a:r>
              <a:rPr lang="en-US" err="1"/>
              <a:t>skolen</a:t>
            </a:r>
            <a:r>
              <a:rPr lang="en-US"/>
              <a:t> </a:t>
            </a:r>
          </a:p>
        </p:txBody>
      </p:sp>
      <p:sp>
        <p:nvSpPr>
          <p:cNvPr id="3" name="Content Placeholder 2">
            <a:extLst>
              <a:ext uri="{FF2B5EF4-FFF2-40B4-BE49-F238E27FC236}">
                <a16:creationId xmlns:a16="http://schemas.microsoft.com/office/drawing/2014/main" id="{CDA2CE5A-68E6-F0DC-FFCD-59379E486A71}"/>
              </a:ext>
            </a:extLst>
          </p:cNvPr>
          <p:cNvSpPr>
            <a:spLocks noGrp="1"/>
          </p:cNvSpPr>
          <p:nvPr>
            <p:ph idx="1"/>
          </p:nvPr>
        </p:nvSpPr>
        <p:spPr/>
        <p:txBody>
          <a:bodyPr vert="horz" lIns="91440" tIns="45720" rIns="91440" bIns="45720" rtlCol="0" anchor="t">
            <a:normAutofit/>
          </a:bodyPr>
          <a:lstStyle/>
          <a:p>
            <a:r>
              <a:rPr lang="en-US" err="1"/>
              <a:t>Utforskende</a:t>
            </a:r>
          </a:p>
          <a:p>
            <a:r>
              <a:rPr lang="en-US" err="1"/>
              <a:t>Øve</a:t>
            </a:r>
            <a:r>
              <a:rPr lang="en-US"/>
              <a:t> </a:t>
            </a:r>
            <a:r>
              <a:rPr lang="en-US" err="1"/>
              <a:t>opp</a:t>
            </a:r>
            <a:r>
              <a:rPr lang="en-US"/>
              <a:t> digital </a:t>
            </a:r>
            <a:r>
              <a:rPr lang="en-US" err="1"/>
              <a:t>dømmekraft</a:t>
            </a:r>
            <a:endParaRPr lang="en-US"/>
          </a:p>
          <a:p>
            <a:r>
              <a:rPr lang="en-US" err="1"/>
              <a:t>Få</a:t>
            </a:r>
            <a:r>
              <a:rPr lang="en-US"/>
              <a:t> inn </a:t>
            </a:r>
            <a:r>
              <a:rPr lang="en-US" err="1"/>
              <a:t>ulike</a:t>
            </a:r>
            <a:r>
              <a:rPr lang="en-US"/>
              <a:t> </a:t>
            </a:r>
            <a:r>
              <a:rPr lang="en-US" err="1"/>
              <a:t>perspektiver</a:t>
            </a:r>
          </a:p>
          <a:p>
            <a:r>
              <a:rPr lang="en-US"/>
              <a:t>I samarbeid </a:t>
            </a:r>
            <a:r>
              <a:rPr lang="en-US" err="1"/>
              <a:t>og</a:t>
            </a:r>
            <a:r>
              <a:rPr lang="en-US"/>
              <a:t> </a:t>
            </a:r>
            <a:r>
              <a:rPr lang="en-US" err="1"/>
              <a:t>gruppearbeid</a:t>
            </a:r>
            <a:endParaRPr lang="en-US"/>
          </a:p>
          <a:p>
            <a:r>
              <a:rPr lang="en-US"/>
              <a:t>I </a:t>
            </a:r>
            <a:r>
              <a:rPr lang="en-US" err="1"/>
              <a:t>ulike</a:t>
            </a:r>
            <a:r>
              <a:rPr lang="en-US"/>
              <a:t> </a:t>
            </a:r>
            <a:r>
              <a:rPr lang="en-US" err="1"/>
              <a:t>deler</a:t>
            </a:r>
            <a:r>
              <a:rPr lang="en-US"/>
              <a:t> av </a:t>
            </a:r>
            <a:r>
              <a:rPr lang="en-US" err="1"/>
              <a:t>en</a:t>
            </a:r>
            <a:r>
              <a:rPr lang="en-US"/>
              <a:t> skriveprosess</a:t>
            </a:r>
          </a:p>
          <a:p>
            <a:pPr marL="0" indent="0">
              <a:buNone/>
            </a:pPr>
            <a:endParaRPr lang="en-US"/>
          </a:p>
        </p:txBody>
      </p:sp>
      <p:sp>
        <p:nvSpPr>
          <p:cNvPr id="4" name="Date Placeholder 3">
            <a:extLst>
              <a:ext uri="{FF2B5EF4-FFF2-40B4-BE49-F238E27FC236}">
                <a16:creationId xmlns:a16="http://schemas.microsoft.com/office/drawing/2014/main" id="{6F34AE22-4BBC-CC0B-5B64-A5A183144140}"/>
              </a:ext>
            </a:extLst>
          </p:cNvPr>
          <p:cNvSpPr>
            <a:spLocks noGrp="1"/>
          </p:cNvSpPr>
          <p:nvPr>
            <p:ph type="dt" sz="half" idx="10"/>
          </p:nvPr>
        </p:nvSpPr>
        <p:spPr/>
        <p:txBody>
          <a:bodyPr/>
          <a:lstStyle/>
          <a:p>
            <a:fld id="{AFF4F301-648F-4C65-BB83-67F0D7DAE6B8}" type="datetime1">
              <a:t>8/12/2026</a:t>
            </a:fld>
            <a:endParaRPr lang="en-US"/>
          </a:p>
        </p:txBody>
      </p:sp>
      <p:sp>
        <p:nvSpPr>
          <p:cNvPr id="5" name="Footer Placeholder 4">
            <a:extLst>
              <a:ext uri="{FF2B5EF4-FFF2-40B4-BE49-F238E27FC236}">
                <a16:creationId xmlns:a16="http://schemas.microsoft.com/office/drawing/2014/main" id="{BA789A90-95DA-C21E-1770-D68B360C8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25295-46B0-9BD6-0740-165C167F8FBD}"/>
              </a:ext>
            </a:extLst>
          </p:cNvPr>
          <p:cNvSpPr>
            <a:spLocks noGrp="1"/>
          </p:cNvSpPr>
          <p:nvPr>
            <p:ph type="sldNum" sz="quarter" idx="12"/>
          </p:nvPr>
        </p:nvSpPr>
        <p:spPr/>
        <p:txBody>
          <a:bodyPr/>
          <a:lstStyle/>
          <a:p>
            <a:fld id="{A65A5C87-DF58-40C8-B092-1DE63DB4547E}" type="slidenum">
              <a:rPr lang="en-US" dirty="0"/>
              <a:t>18</a:t>
            </a:fld>
            <a:endParaRPr lang="en-US"/>
          </a:p>
        </p:txBody>
      </p:sp>
    </p:spTree>
    <p:extLst>
      <p:ext uri="{BB962C8B-B14F-4D97-AF65-F5344CB8AC3E}">
        <p14:creationId xmlns:p14="http://schemas.microsoft.com/office/powerpoint/2010/main" val="265034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CB25F0-F896-BF9A-7AB4-5F6F352CFE94}"/>
              </a:ext>
            </a:extLst>
          </p:cNvPr>
          <p:cNvSpPr>
            <a:spLocks noGrp="1"/>
          </p:cNvSpPr>
          <p:nvPr>
            <p:ph type="title"/>
          </p:nvPr>
        </p:nvSpPr>
        <p:spPr/>
        <p:txBody>
          <a:bodyPr>
            <a:noAutofit/>
          </a:bodyPr>
          <a:lstStyle/>
          <a:p>
            <a:r>
              <a:rPr lang="nb-NO" sz="4400">
                <a:solidFill>
                  <a:srgbClr val="0070C0"/>
                </a:solidFill>
              </a:rPr>
              <a:t>Hvordan hindrer vi at elever har tilgang til uegnet innhold på internett? </a:t>
            </a:r>
          </a:p>
        </p:txBody>
      </p:sp>
      <p:sp>
        <p:nvSpPr>
          <p:cNvPr id="3" name="Plassholder for innhold 2">
            <a:extLst>
              <a:ext uri="{FF2B5EF4-FFF2-40B4-BE49-F238E27FC236}">
                <a16:creationId xmlns:a16="http://schemas.microsoft.com/office/drawing/2014/main" id="{95B38314-7756-CE21-1EA4-4B8A2231D70D}"/>
              </a:ext>
            </a:extLst>
          </p:cNvPr>
          <p:cNvSpPr>
            <a:spLocks noGrp="1"/>
          </p:cNvSpPr>
          <p:nvPr>
            <p:ph idx="1"/>
          </p:nvPr>
        </p:nvSpPr>
        <p:spPr>
          <a:xfrm>
            <a:off x="565929" y="2042695"/>
            <a:ext cx="11479533" cy="4266665"/>
          </a:xfrm>
        </p:spPr>
        <p:txBody>
          <a:bodyPr vert="horz" lIns="91440" tIns="45720" rIns="91440" bIns="45720" rtlCol="0" anchor="t">
            <a:normAutofit/>
          </a:bodyPr>
          <a:lstStyle/>
          <a:p>
            <a:pPr marL="0" indent="0">
              <a:buNone/>
            </a:pPr>
            <a:r>
              <a:rPr lang="nb-NO" sz="1800" err="1"/>
              <a:t>Udirs</a:t>
            </a:r>
            <a:r>
              <a:rPr lang="nb-NO" sz="1800">
                <a:hlinkClick r:id="rId3"/>
              </a:rPr>
              <a:t> anbefalinger </a:t>
            </a:r>
            <a:r>
              <a:rPr lang="nb-NO" sz="1800"/>
              <a:t>om tillatt-sider for de minste og ikke-tillatt-sider  for de større elevene gjøres via: </a:t>
            </a:r>
            <a:br>
              <a:rPr lang="nb-NO" sz="1800"/>
            </a:br>
            <a:r>
              <a:rPr lang="nb-NO" sz="1800"/>
              <a:t>Tillatt-filter: hva er det? </a:t>
            </a:r>
          </a:p>
          <a:p>
            <a:r>
              <a:rPr lang="nb-NO" sz="1800"/>
              <a:t>Filter på enheter via styringssystemet</a:t>
            </a:r>
          </a:p>
          <a:p>
            <a:r>
              <a:rPr lang="nb-NO" sz="1800"/>
              <a:t>Filter på brannmur</a:t>
            </a:r>
          </a:p>
          <a:p>
            <a:r>
              <a:rPr lang="nb-NO" sz="1800"/>
              <a:t>Filter fra nettleverandør</a:t>
            </a:r>
          </a:p>
          <a:p>
            <a:pPr marL="0" indent="0">
              <a:buNone/>
            </a:pPr>
            <a:endParaRPr lang="nb-NO" sz="1800"/>
          </a:p>
          <a:p>
            <a:pPr marL="0" indent="0">
              <a:buNone/>
            </a:pPr>
            <a:r>
              <a:rPr lang="nb-NO" sz="1800"/>
              <a:t>Samarbeid med politiet </a:t>
            </a:r>
          </a:p>
          <a:p>
            <a:pPr marL="0" indent="0">
              <a:buNone/>
            </a:pPr>
            <a:r>
              <a:rPr lang="nb-NO" sz="1800"/>
              <a:t>Kripos liste</a:t>
            </a:r>
          </a:p>
          <a:p>
            <a:pPr marL="0" indent="0">
              <a:buNone/>
            </a:pPr>
            <a:r>
              <a:rPr lang="nb-NO" sz="1800"/>
              <a:t>Rutiner dersom avvik forekommer. Avvik kan være tap av personopplysninger, skremmende innhold for de minste osv. </a:t>
            </a:r>
          </a:p>
          <a:p>
            <a:pPr marL="0" indent="0">
              <a:buNone/>
            </a:pPr>
            <a:endParaRPr lang="nb-NO" sz="1800"/>
          </a:p>
        </p:txBody>
      </p:sp>
    </p:spTree>
    <p:extLst>
      <p:ext uri="{BB962C8B-B14F-4D97-AF65-F5344CB8AC3E}">
        <p14:creationId xmlns:p14="http://schemas.microsoft.com/office/powerpoint/2010/main" val="277672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25D4C7-F592-41EB-D297-0A52642B07F6}"/>
              </a:ext>
            </a:extLst>
          </p:cNvPr>
          <p:cNvSpPr>
            <a:spLocks noGrp="1"/>
          </p:cNvSpPr>
          <p:nvPr>
            <p:ph type="title"/>
          </p:nvPr>
        </p:nvSpPr>
        <p:spPr/>
        <p:txBody>
          <a:bodyPr>
            <a:normAutofit/>
          </a:bodyPr>
          <a:lstStyle/>
          <a:p>
            <a:r>
              <a:rPr lang="nb-NO" sz="4400">
                <a:solidFill>
                  <a:srgbClr val="0070C0"/>
                </a:solidFill>
              </a:rPr>
              <a:t>Innhold</a:t>
            </a:r>
          </a:p>
        </p:txBody>
      </p:sp>
      <p:sp>
        <p:nvSpPr>
          <p:cNvPr id="3" name="Plassholder for innhold 2">
            <a:extLst>
              <a:ext uri="{FF2B5EF4-FFF2-40B4-BE49-F238E27FC236}">
                <a16:creationId xmlns:a16="http://schemas.microsoft.com/office/drawing/2014/main" id="{F1148E35-49C2-B02F-6729-FC92804F7E30}"/>
              </a:ext>
            </a:extLst>
          </p:cNvPr>
          <p:cNvSpPr>
            <a:spLocks noGrp="1"/>
          </p:cNvSpPr>
          <p:nvPr>
            <p:ph sz="half" idx="1"/>
          </p:nvPr>
        </p:nvSpPr>
        <p:spPr>
          <a:xfrm>
            <a:off x="378552" y="2103270"/>
            <a:ext cx="4937760" cy="3694176"/>
          </a:xfrm>
        </p:spPr>
        <p:txBody>
          <a:bodyPr vert="horz" lIns="91440" tIns="45720" rIns="91440" bIns="45720" rtlCol="0" anchor="t">
            <a:normAutofit fontScale="70000" lnSpcReduction="20000"/>
          </a:bodyPr>
          <a:lstStyle/>
          <a:p>
            <a:r>
              <a:rPr lang="nb-NO"/>
              <a:t>Hvorfor personvern?</a:t>
            </a:r>
            <a:endParaRPr lang="en-US"/>
          </a:p>
          <a:p>
            <a:r>
              <a:rPr lang="nb-NO"/>
              <a:t>Dokumentasjonsplikt</a:t>
            </a:r>
          </a:p>
          <a:p>
            <a:r>
              <a:rPr lang="nb-NO"/>
              <a:t>Rettigheter</a:t>
            </a:r>
          </a:p>
          <a:p>
            <a:r>
              <a:rPr lang="nb-NO"/>
              <a:t>Kommunikasjon</a:t>
            </a:r>
          </a:p>
          <a:p>
            <a:r>
              <a:rPr lang="nb-NO"/>
              <a:t>Samtykker</a:t>
            </a:r>
          </a:p>
          <a:p>
            <a:r>
              <a:rPr lang="nb-NO"/>
              <a:t>Mobilfri skole </a:t>
            </a:r>
          </a:p>
          <a:p>
            <a:r>
              <a:rPr lang="nb-NO"/>
              <a:t>Grunnleggende ferdigheter</a:t>
            </a:r>
          </a:p>
          <a:p>
            <a:r>
              <a:rPr lang="nb-NO"/>
              <a:t>Digitale læremidler og digitale tjenester</a:t>
            </a:r>
          </a:p>
          <a:p>
            <a:endParaRPr lang="nb-NO"/>
          </a:p>
        </p:txBody>
      </p:sp>
      <p:sp>
        <p:nvSpPr>
          <p:cNvPr id="6" name="Content Placeholder 5">
            <a:extLst>
              <a:ext uri="{FF2B5EF4-FFF2-40B4-BE49-F238E27FC236}">
                <a16:creationId xmlns:a16="http://schemas.microsoft.com/office/drawing/2014/main" id="{AE531855-C09E-755C-ED2A-3C145C2C4D52}"/>
              </a:ext>
            </a:extLst>
          </p:cNvPr>
          <p:cNvSpPr>
            <a:spLocks noGrp="1"/>
          </p:cNvSpPr>
          <p:nvPr>
            <p:ph sz="half" idx="2"/>
          </p:nvPr>
        </p:nvSpPr>
        <p:spPr>
          <a:xfrm>
            <a:off x="5009313" y="2103269"/>
            <a:ext cx="4937760" cy="3869061"/>
          </a:xfrm>
        </p:spPr>
        <p:txBody>
          <a:bodyPr vert="horz" lIns="91440" tIns="45720" rIns="91440" bIns="45720" rtlCol="0" anchor="t">
            <a:noAutofit/>
          </a:bodyPr>
          <a:lstStyle/>
          <a:p>
            <a:r>
              <a:rPr lang="nb-NO" sz="2200"/>
              <a:t>Kunstig intelligens</a:t>
            </a:r>
            <a:endParaRPr lang="en-US" sz="2200"/>
          </a:p>
          <a:p>
            <a:r>
              <a:rPr lang="nb-NO" sz="2200"/>
              <a:t>Hvordan hindrer vi at elever har tilgang til </a:t>
            </a:r>
            <a:r>
              <a:rPr lang="nb-NO" sz="2200" i="1"/>
              <a:t>uegnet</a:t>
            </a:r>
            <a:r>
              <a:rPr lang="nb-NO" sz="2200"/>
              <a:t> innhold? </a:t>
            </a:r>
            <a:endParaRPr lang="en-US" sz="2200"/>
          </a:p>
          <a:p>
            <a:r>
              <a:rPr lang="nb-NO" sz="2200"/>
              <a:t>Håndtering av passord</a:t>
            </a:r>
            <a:endParaRPr lang="en-US" sz="2200"/>
          </a:p>
          <a:p>
            <a:r>
              <a:rPr lang="nb-NO" sz="2200"/>
              <a:t>Foreldretilgang</a:t>
            </a:r>
            <a:endParaRPr lang="en-US" sz="2200"/>
          </a:p>
          <a:p>
            <a:r>
              <a:rPr lang="nb-NO" sz="2200"/>
              <a:t>Enhet med hjem</a:t>
            </a:r>
            <a:endParaRPr lang="en-US" sz="2200"/>
          </a:p>
          <a:p>
            <a:r>
              <a:rPr lang="nb-NO" sz="2200"/>
              <a:t>Hvor melder jeg inn avvik? </a:t>
            </a:r>
            <a:endParaRPr lang="en-US" sz="2200"/>
          </a:p>
          <a:p>
            <a:r>
              <a:rPr lang="nb-NO" sz="2200"/>
              <a:t>Kontaktinformasjon</a:t>
            </a:r>
          </a:p>
          <a:p>
            <a:endParaRPr lang="nb-NO" sz="2200"/>
          </a:p>
          <a:p>
            <a:endParaRPr lang="nb-NO" sz="2200"/>
          </a:p>
          <a:p>
            <a:endParaRPr lang="en-US"/>
          </a:p>
        </p:txBody>
      </p:sp>
      <p:pic>
        <p:nvPicPr>
          <p:cNvPr id="4" name="Bilde 3">
            <a:extLst>
              <a:ext uri="{FF2B5EF4-FFF2-40B4-BE49-F238E27FC236}">
                <a16:creationId xmlns:a16="http://schemas.microsoft.com/office/drawing/2014/main" id="{6B74E6D6-1EFD-6663-A414-F9BBD247227A}"/>
              </a:ext>
            </a:extLst>
          </p:cNvPr>
          <p:cNvPicPr>
            <a:picLocks noChangeAspect="1"/>
          </p:cNvPicPr>
          <p:nvPr/>
        </p:nvPicPr>
        <p:blipFill>
          <a:blip r:embed="rId3"/>
          <a:stretch>
            <a:fillRect/>
          </a:stretch>
        </p:blipFill>
        <p:spPr>
          <a:xfrm>
            <a:off x="9458500" y="3525"/>
            <a:ext cx="2729606" cy="2567212"/>
          </a:xfrm>
          <a:prstGeom prst="rect">
            <a:avLst/>
          </a:prstGeom>
        </p:spPr>
      </p:pic>
      <p:sp>
        <p:nvSpPr>
          <p:cNvPr id="5" name="TekstSylinder 4">
            <a:extLst>
              <a:ext uri="{FF2B5EF4-FFF2-40B4-BE49-F238E27FC236}">
                <a16:creationId xmlns:a16="http://schemas.microsoft.com/office/drawing/2014/main" id="{FAB1595F-EBEF-1B6F-3D24-5D8B70652107}"/>
              </a:ext>
            </a:extLst>
          </p:cNvPr>
          <p:cNvSpPr txBox="1"/>
          <p:nvPr/>
        </p:nvSpPr>
        <p:spPr>
          <a:xfrm>
            <a:off x="10096022" y="2580756"/>
            <a:ext cx="2380129" cy="215444"/>
          </a:xfrm>
          <a:prstGeom prst="rect">
            <a:avLst/>
          </a:prstGeom>
          <a:noFill/>
        </p:spPr>
        <p:txBody>
          <a:bodyPr wrap="square" rtlCol="0">
            <a:spAutoFit/>
          </a:bodyPr>
          <a:lstStyle/>
          <a:p>
            <a:r>
              <a:rPr lang="nb-NO" sz="800" i="1"/>
              <a:t>Bildet er KI-generert</a:t>
            </a:r>
            <a:endParaRPr lang="nb-NO"/>
          </a:p>
        </p:txBody>
      </p:sp>
    </p:spTree>
    <p:extLst>
      <p:ext uri="{BB962C8B-B14F-4D97-AF65-F5344CB8AC3E}">
        <p14:creationId xmlns:p14="http://schemas.microsoft.com/office/powerpoint/2010/main" val="2920497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F9715E-DA1A-8073-CB57-EA9934566A5F}"/>
              </a:ext>
            </a:extLst>
          </p:cNvPr>
          <p:cNvSpPr>
            <a:spLocks noGrp="1"/>
          </p:cNvSpPr>
          <p:nvPr>
            <p:ph type="title"/>
          </p:nvPr>
        </p:nvSpPr>
        <p:spPr/>
        <p:txBody>
          <a:bodyPr/>
          <a:lstStyle/>
          <a:p>
            <a:r>
              <a:rPr lang="nb-NO">
                <a:solidFill>
                  <a:srgbClr val="0070C0"/>
                </a:solidFill>
              </a:rPr>
              <a:t>Gratisressurser med og uten pålogging</a:t>
            </a:r>
          </a:p>
        </p:txBody>
      </p:sp>
      <p:sp>
        <p:nvSpPr>
          <p:cNvPr id="3" name="Plassholder for innhold 2">
            <a:extLst>
              <a:ext uri="{FF2B5EF4-FFF2-40B4-BE49-F238E27FC236}">
                <a16:creationId xmlns:a16="http://schemas.microsoft.com/office/drawing/2014/main" id="{D682AB19-82B5-0BB2-25FC-909014994685}"/>
              </a:ext>
            </a:extLst>
          </p:cNvPr>
          <p:cNvSpPr>
            <a:spLocks noGrp="1"/>
          </p:cNvSpPr>
          <p:nvPr>
            <p:ph idx="1"/>
          </p:nvPr>
        </p:nvSpPr>
        <p:spPr>
          <a:xfrm>
            <a:off x="878176" y="2101362"/>
            <a:ext cx="10607399" cy="4207998"/>
          </a:xfrm>
        </p:spPr>
        <p:txBody>
          <a:bodyPr vert="horz" lIns="91440" tIns="45720" rIns="91440" bIns="45720" rtlCol="0" anchor="t">
            <a:normAutofit/>
          </a:bodyPr>
          <a:lstStyle/>
          <a:p>
            <a:r>
              <a:rPr lang="nb-NO" sz="1200" b="1">
                <a:solidFill>
                  <a:srgbClr val="3C3E3E"/>
                </a:solidFill>
                <a:latin typeface="Corbel"/>
                <a:ea typeface="+mn-lt"/>
                <a:cs typeface="+mn-lt"/>
              </a:rPr>
              <a:t>Datatilsynet har kartlagt 50 gratisapper og nettjenester brukt i skoler: </a:t>
            </a:r>
            <a:r>
              <a:rPr lang="nb-NO" sz="1000">
                <a:solidFill>
                  <a:srgbClr val="3C3E3E"/>
                </a:solidFill>
                <a:latin typeface="Avenir Next LT Pro"/>
                <a:ea typeface="+mn-lt"/>
                <a:cs typeface="+mn-lt"/>
                <a:hlinkClick r:id="rId3"/>
              </a:rPr>
              <a:t>Personvern i skolen – funn om gratis nettjenester | Datatilsynet</a:t>
            </a:r>
            <a:endParaRPr lang="nb-NO" sz="1200"/>
          </a:p>
          <a:p>
            <a:r>
              <a:rPr lang="nb-NO" sz="1200" b="1">
                <a:solidFill>
                  <a:srgbClr val="3C3E3E"/>
                </a:solidFill>
                <a:latin typeface="Corbel"/>
                <a:ea typeface="+mn-lt"/>
                <a:cs typeface="+mn-lt"/>
              </a:rPr>
              <a:t>Funn:</a:t>
            </a:r>
            <a:endParaRPr lang="nb-NO" sz="1200" b="1">
              <a:solidFill>
                <a:srgbClr val="000000"/>
              </a:solidFill>
              <a:latin typeface="Avenir Next LT Pro"/>
              <a:ea typeface="+mn-lt"/>
              <a:cs typeface="+mn-lt"/>
            </a:endParaRPr>
          </a:p>
          <a:p>
            <a:pPr lvl="1">
              <a:buFont typeface="Courier New" panose="020B0604020202020204" pitchFamily="34" charset="0"/>
              <a:buChar char="o"/>
            </a:pPr>
            <a:r>
              <a:rPr lang="nb-NO" sz="1000">
                <a:solidFill>
                  <a:srgbClr val="3C3E3E"/>
                </a:solidFill>
                <a:latin typeface="Corbel"/>
              </a:rPr>
              <a:t>Mange av gratistjenestene baserer seg på forretningsmodeller hvor innsamling, bruk og deling av personopplysninger med tredjeparter er sentralt.</a:t>
            </a:r>
          </a:p>
          <a:p>
            <a:pPr lvl="1">
              <a:buFont typeface="Courier New" panose="020B0604020202020204" pitchFamily="34" charset="0"/>
              <a:buChar char="o"/>
            </a:pPr>
            <a:r>
              <a:rPr lang="nb-NO" sz="1000">
                <a:solidFill>
                  <a:srgbClr val="3C3E3E"/>
                </a:solidFill>
                <a:latin typeface="Corbel"/>
              </a:rPr>
              <a:t>Mange bruker barnas opplysninger til målrettet reklame, og informasjon om personvern er ofte vanskelig å forstå, både for barn og voksne.</a:t>
            </a:r>
          </a:p>
          <a:p>
            <a:pPr lvl="1">
              <a:buFont typeface="Courier New" panose="020B0604020202020204" pitchFamily="34" charset="0"/>
              <a:buChar char="o"/>
            </a:pPr>
            <a:r>
              <a:rPr lang="nb-NO" sz="1000">
                <a:solidFill>
                  <a:srgbClr val="3C3E3E"/>
                </a:solidFill>
                <a:latin typeface="Corbel"/>
              </a:rPr>
              <a:t>20 tjenester hadde aldersgrense, men kun 12 hadde aldersverifisering slik som å oppgi alder før bruk. Alderskontrollen er enten svak eller ikke-eksisterende.</a:t>
            </a:r>
          </a:p>
          <a:p>
            <a:pPr lvl="1">
              <a:buFont typeface="Courier New" panose="020B0604020202020204" pitchFamily="34" charset="0"/>
              <a:buChar char="o"/>
            </a:pPr>
            <a:endParaRPr lang="nb-NO" sz="900">
              <a:solidFill>
                <a:srgbClr val="3C3E3E"/>
              </a:solidFill>
              <a:latin typeface="Corbel"/>
            </a:endParaRPr>
          </a:p>
          <a:p>
            <a:r>
              <a:rPr lang="nb-NO" sz="1200" b="1">
                <a:solidFill>
                  <a:srgbClr val="3C3E3E"/>
                </a:solidFill>
                <a:latin typeface="Corbel"/>
              </a:rPr>
              <a:t>Anbefalinger til skoler - unngå nettsider og gratis nettressurser som:</a:t>
            </a:r>
          </a:p>
          <a:p>
            <a:pPr lvl="1">
              <a:buFont typeface="Courier New" panose="020B0604020202020204" pitchFamily="34" charset="0"/>
              <a:buChar char="o"/>
            </a:pPr>
            <a:r>
              <a:rPr lang="nb-NO" sz="1000">
                <a:solidFill>
                  <a:srgbClr val="3C3E3E"/>
                </a:solidFill>
                <a:latin typeface="Corbel"/>
              </a:rPr>
              <a:t>Ikke har personvernerklæring</a:t>
            </a:r>
          </a:p>
          <a:p>
            <a:pPr lvl="1">
              <a:buFont typeface="Courier New" panose="020B0604020202020204" pitchFamily="34" charset="0"/>
              <a:buChar char="o"/>
            </a:pPr>
            <a:r>
              <a:rPr lang="nb-NO" sz="1000">
                <a:solidFill>
                  <a:srgbClr val="3C3E3E"/>
                </a:solidFill>
                <a:latin typeface="Corbel"/>
              </a:rPr>
              <a:t>Deler personopplysninger med tredjeparter (særlig når det gjelder markedsføringsformål)</a:t>
            </a:r>
          </a:p>
          <a:p>
            <a:pPr lvl="1">
              <a:buFont typeface="Courier New" panose="020B0604020202020204" pitchFamily="34" charset="0"/>
              <a:buChar char="o"/>
            </a:pPr>
            <a:r>
              <a:rPr lang="nb-NO" sz="1000">
                <a:solidFill>
                  <a:srgbClr val="3C3E3E"/>
                </a:solidFill>
                <a:latin typeface="Corbel"/>
              </a:rPr>
              <a:t>Lenker som leder til andre nettsteder eller sosiale medier</a:t>
            </a:r>
          </a:p>
          <a:p>
            <a:pPr lvl="1">
              <a:buFont typeface="Courier New" panose="020B0604020202020204" pitchFamily="34" charset="0"/>
              <a:buChar char="o"/>
            </a:pPr>
            <a:r>
              <a:rPr lang="nb-NO" sz="1000">
                <a:solidFill>
                  <a:srgbClr val="3C3E3E"/>
                </a:solidFill>
                <a:latin typeface="Corbel"/>
              </a:rPr>
              <a:t>Opplysninger og aktiviteter er offentlig tilgjengelig og dermed synlig for uvedkommende</a:t>
            </a:r>
          </a:p>
          <a:p>
            <a:pPr lvl="1">
              <a:buFont typeface="Courier New" panose="020B0604020202020204" pitchFamily="34" charset="0"/>
              <a:buChar char="o"/>
            </a:pPr>
            <a:r>
              <a:rPr lang="nb-NO" sz="1000">
                <a:solidFill>
                  <a:srgbClr val="3C3E3E"/>
                </a:solidFill>
                <a:latin typeface="Corbel"/>
              </a:rPr>
              <a:t>Har konto til barn som er vanskelig å slette og der barna profileres for markedsføringsformål gjennom e-postkonto</a:t>
            </a:r>
          </a:p>
          <a:p>
            <a:pPr lvl="1">
              <a:buFont typeface="Courier New" panose="020B0604020202020204" pitchFamily="34" charset="0"/>
              <a:buChar char="o"/>
            </a:pPr>
            <a:r>
              <a:rPr lang="nb-NO" sz="1000">
                <a:solidFill>
                  <a:srgbClr val="3C3E3E"/>
                </a:solidFill>
                <a:latin typeface="Corbel"/>
              </a:rPr>
              <a:t>Har fritekstfelt eller der barna kan legge inn bilder og videoer</a:t>
            </a:r>
          </a:p>
          <a:p>
            <a:pPr lvl="1">
              <a:buFont typeface="Courier New" panose="020B0604020202020204" pitchFamily="34" charset="0"/>
              <a:buChar char="o"/>
            </a:pPr>
            <a:r>
              <a:rPr lang="nb-NO" sz="1000">
                <a:solidFill>
                  <a:srgbClr val="3C3E3E"/>
                </a:solidFill>
                <a:latin typeface="Corbel"/>
              </a:rPr>
              <a:t>Bruker sporingsteknologi slik som </a:t>
            </a:r>
            <a:r>
              <a:rPr lang="nb-NO" sz="1000" err="1">
                <a:solidFill>
                  <a:srgbClr val="3C3E3E"/>
                </a:solidFill>
                <a:latin typeface="Corbel"/>
              </a:rPr>
              <a:t>cookies</a:t>
            </a:r>
            <a:r>
              <a:rPr lang="nb-NO" sz="1000">
                <a:solidFill>
                  <a:srgbClr val="3C3E3E"/>
                </a:solidFill>
                <a:latin typeface="Corbel"/>
              </a:rPr>
              <a:t>/informasjonskapsler og disse ikke kan avvises – IP-adresser, preferanser og lignende kan utgjøre personopplysninger som kan kobles til barna.</a:t>
            </a:r>
          </a:p>
          <a:p>
            <a:pPr marL="457200" lvl="1" indent="0">
              <a:buNone/>
            </a:pPr>
            <a:endParaRPr lang="nb-NO" sz="900">
              <a:solidFill>
                <a:srgbClr val="3C3E3E"/>
              </a:solidFill>
              <a:latin typeface="Corbel"/>
            </a:endParaRPr>
          </a:p>
          <a:p>
            <a:pPr>
              <a:buFont typeface="Courier New" panose="020B0604020202020204" pitchFamily="34" charset="0"/>
              <a:buChar char="o"/>
            </a:pPr>
            <a:r>
              <a:rPr lang="nb-NO" sz="1100">
                <a:solidFill>
                  <a:srgbClr val="3C3E3E"/>
                </a:solidFill>
                <a:latin typeface="Corbel"/>
              </a:rPr>
              <a:t>Kommunen gjennomfører risikovurderinger og inngår databehandleravtale med leverandører som er tilbydere av gratisressurser med innlogging og/eller som behandler større mengder data om elvene (</a:t>
            </a:r>
            <a:r>
              <a:rPr lang="nb-NO" sz="1100">
                <a:hlinkClick r:id="rId4"/>
              </a:rPr>
              <a:t>Barnehage- og skoleeiers personvernansvar | udir.no</a:t>
            </a:r>
            <a:r>
              <a:rPr lang="nb-NO" sz="1100"/>
              <a:t>).</a:t>
            </a:r>
            <a:endParaRPr lang="nb-NO" sz="1100">
              <a:solidFill>
                <a:srgbClr val="3C3E3E"/>
              </a:solidFill>
              <a:latin typeface="Corbel"/>
            </a:endParaRPr>
          </a:p>
          <a:p>
            <a:pPr>
              <a:buFont typeface="Courier New" panose="020B0604020202020204" pitchFamily="34" charset="0"/>
              <a:buChar char="o"/>
            </a:pPr>
            <a:endParaRPr lang="nb-NO" sz="1000">
              <a:solidFill>
                <a:srgbClr val="3C3E3E"/>
              </a:solidFill>
              <a:latin typeface="Corbel"/>
            </a:endParaRPr>
          </a:p>
          <a:p>
            <a:pPr lvl="1"/>
            <a:endParaRPr lang="nb-NO" sz="900">
              <a:solidFill>
                <a:srgbClr val="3C3E3E"/>
              </a:solidFill>
              <a:latin typeface="Corbel"/>
            </a:endParaRPr>
          </a:p>
          <a:p>
            <a:pPr lvl="1">
              <a:buFont typeface="Courier New" panose="020B0604020202020204" pitchFamily="34" charset="0"/>
              <a:buChar char="o"/>
            </a:pPr>
            <a:endParaRPr lang="nb-NO" sz="900"/>
          </a:p>
        </p:txBody>
      </p:sp>
      <p:sp>
        <p:nvSpPr>
          <p:cNvPr id="4" name="Plassholder for dato 3">
            <a:extLst>
              <a:ext uri="{FF2B5EF4-FFF2-40B4-BE49-F238E27FC236}">
                <a16:creationId xmlns:a16="http://schemas.microsoft.com/office/drawing/2014/main" id="{656B37F1-1012-C3A0-1359-64D0448A725B}"/>
              </a:ext>
            </a:extLst>
          </p:cNvPr>
          <p:cNvSpPr>
            <a:spLocks noGrp="1"/>
          </p:cNvSpPr>
          <p:nvPr>
            <p:ph type="dt" sz="half" idx="10"/>
          </p:nvPr>
        </p:nvSpPr>
        <p:spPr/>
        <p:txBody>
          <a:bodyPr/>
          <a:lstStyle/>
          <a:p>
            <a:fld id="{FDE778F9-9215-4AFA-8AF1-5ABC3D4F1466}" type="datetime1">
              <a:rPr lang="en-US" smtClean="0"/>
              <a:t>8/12/2026</a:t>
            </a:fld>
            <a:endParaRPr lang="en-US"/>
          </a:p>
        </p:txBody>
      </p:sp>
      <p:sp>
        <p:nvSpPr>
          <p:cNvPr id="6" name="Plassholder for lysbildenummer 5">
            <a:extLst>
              <a:ext uri="{FF2B5EF4-FFF2-40B4-BE49-F238E27FC236}">
                <a16:creationId xmlns:a16="http://schemas.microsoft.com/office/drawing/2014/main" id="{3CBD546A-1245-A85C-73E9-3CEBE29A57F9}"/>
              </a:ext>
            </a:extLst>
          </p:cNvPr>
          <p:cNvSpPr>
            <a:spLocks noGrp="1"/>
          </p:cNvSpPr>
          <p:nvPr>
            <p:ph type="sldNum" sz="quarter" idx="12"/>
          </p:nvPr>
        </p:nvSpPr>
        <p:spPr/>
        <p:txBody>
          <a:bodyPr/>
          <a:lstStyle/>
          <a:p>
            <a:fld id="{A65A5C87-DF58-40C8-B092-1DE63DB4547E}" type="slidenum">
              <a:rPr lang="en-US" smtClean="0"/>
              <a:t>20</a:t>
            </a:fld>
            <a:endParaRPr lang="en-US"/>
          </a:p>
        </p:txBody>
      </p:sp>
    </p:spTree>
    <p:extLst>
      <p:ext uri="{BB962C8B-B14F-4D97-AF65-F5344CB8AC3E}">
        <p14:creationId xmlns:p14="http://schemas.microsoft.com/office/powerpoint/2010/main" val="2457225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209816-5FD0-0842-AF16-B69562D3C7DF}"/>
              </a:ext>
            </a:extLst>
          </p:cNvPr>
          <p:cNvSpPr>
            <a:spLocks noGrp="1"/>
          </p:cNvSpPr>
          <p:nvPr>
            <p:ph type="title"/>
          </p:nvPr>
        </p:nvSpPr>
        <p:spPr/>
        <p:txBody>
          <a:bodyPr>
            <a:normAutofit/>
          </a:bodyPr>
          <a:lstStyle/>
          <a:p>
            <a:r>
              <a:rPr lang="nb-NO" sz="4400">
                <a:solidFill>
                  <a:srgbClr val="0070C0"/>
                </a:solidFill>
              </a:rPr>
              <a:t>Lærers håndtering av elevens passord</a:t>
            </a:r>
          </a:p>
        </p:txBody>
      </p:sp>
      <p:sp>
        <p:nvSpPr>
          <p:cNvPr id="3" name="Plassholder for innhold 2">
            <a:extLst>
              <a:ext uri="{FF2B5EF4-FFF2-40B4-BE49-F238E27FC236}">
                <a16:creationId xmlns:a16="http://schemas.microsoft.com/office/drawing/2014/main" id="{6AD21DC8-F739-C181-A0CF-4795B822BD02}"/>
              </a:ext>
            </a:extLst>
          </p:cNvPr>
          <p:cNvSpPr>
            <a:spLocks noGrp="1"/>
          </p:cNvSpPr>
          <p:nvPr>
            <p:ph sz="half" idx="1"/>
          </p:nvPr>
        </p:nvSpPr>
        <p:spPr>
          <a:xfrm>
            <a:off x="574147" y="2046892"/>
            <a:ext cx="4937760" cy="3694176"/>
          </a:xfrm>
        </p:spPr>
        <p:txBody>
          <a:bodyPr vert="horz" lIns="91440" tIns="45720" rIns="91440" bIns="45720" rtlCol="0" anchor="t">
            <a:normAutofit fontScale="85000" lnSpcReduction="20000"/>
          </a:bodyPr>
          <a:lstStyle/>
          <a:p>
            <a:r>
              <a:rPr lang="nb-NO"/>
              <a:t>Lærer oppretter og håndterer elevens unike passord frem til eleven kan håndtere dette selv</a:t>
            </a:r>
          </a:p>
          <a:p>
            <a:pPr lvl="1">
              <a:buFont typeface="Courier New" panose="02070309020205020404" pitchFamily="49" charset="0"/>
              <a:buChar char="o"/>
            </a:pPr>
            <a:r>
              <a:rPr lang="nb-NO"/>
              <a:t>Lærer (kontaktlærer eller faglærer) oppbevarer elevenes passord på egnet sted, enten digitalt eller på papir</a:t>
            </a:r>
          </a:p>
          <a:p>
            <a:r>
              <a:rPr lang="nb-NO"/>
              <a:t>Skolen holder oversikt over alle ressurser elevene har innlogget tilgang til</a:t>
            </a:r>
          </a:p>
        </p:txBody>
      </p:sp>
      <p:sp>
        <p:nvSpPr>
          <p:cNvPr id="5" name="Plassholder for innhold 4">
            <a:extLst>
              <a:ext uri="{FF2B5EF4-FFF2-40B4-BE49-F238E27FC236}">
                <a16:creationId xmlns:a16="http://schemas.microsoft.com/office/drawing/2014/main" id="{3CCC04BF-BDE3-11AA-1897-FF3C06C3D7C0}"/>
              </a:ext>
            </a:extLst>
          </p:cNvPr>
          <p:cNvSpPr>
            <a:spLocks noGrp="1"/>
          </p:cNvSpPr>
          <p:nvPr>
            <p:ph sz="half" idx="2"/>
          </p:nvPr>
        </p:nvSpPr>
        <p:spPr/>
        <p:txBody>
          <a:bodyPr>
            <a:normAutofit fontScale="85000" lnSpcReduction="20000"/>
          </a:bodyPr>
          <a:lstStyle/>
          <a:p>
            <a:endParaRPr lang="nb-NO"/>
          </a:p>
        </p:txBody>
      </p:sp>
      <p:pic>
        <p:nvPicPr>
          <p:cNvPr id="4" name="Bilde 3" descr="Et bilde som inneholder innendørs, klær, vegg, person&#10;&#10;Automatisk generert beskrivelse">
            <a:extLst>
              <a:ext uri="{FF2B5EF4-FFF2-40B4-BE49-F238E27FC236}">
                <a16:creationId xmlns:a16="http://schemas.microsoft.com/office/drawing/2014/main" id="{0F5A2D66-85C4-8346-BD3C-262ED0088B16}"/>
              </a:ext>
            </a:extLst>
          </p:cNvPr>
          <p:cNvPicPr>
            <a:picLocks noChangeAspect="1"/>
          </p:cNvPicPr>
          <p:nvPr/>
        </p:nvPicPr>
        <p:blipFill>
          <a:blip r:embed="rId3"/>
          <a:stretch>
            <a:fillRect/>
          </a:stretch>
        </p:blipFill>
        <p:spPr>
          <a:xfrm>
            <a:off x="5498811" y="2043118"/>
            <a:ext cx="2902499" cy="3894354"/>
          </a:xfrm>
          <a:prstGeom prst="rect">
            <a:avLst/>
          </a:prstGeom>
        </p:spPr>
      </p:pic>
      <p:sp>
        <p:nvSpPr>
          <p:cNvPr id="7" name="TekstSylinder 6">
            <a:extLst>
              <a:ext uri="{FF2B5EF4-FFF2-40B4-BE49-F238E27FC236}">
                <a16:creationId xmlns:a16="http://schemas.microsoft.com/office/drawing/2014/main" id="{198511E4-68F6-9600-A3AE-CBC70C16342D}"/>
              </a:ext>
            </a:extLst>
          </p:cNvPr>
          <p:cNvSpPr txBox="1"/>
          <p:nvPr/>
        </p:nvSpPr>
        <p:spPr>
          <a:xfrm>
            <a:off x="8546817" y="3254019"/>
            <a:ext cx="338889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i="1"/>
              <a:t>Elev som vet at passordet er hemmelig! </a:t>
            </a:r>
          </a:p>
        </p:txBody>
      </p:sp>
    </p:spTree>
    <p:extLst>
      <p:ext uri="{BB962C8B-B14F-4D97-AF65-F5344CB8AC3E}">
        <p14:creationId xmlns:p14="http://schemas.microsoft.com/office/powerpoint/2010/main" val="3588317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B07F88E-4E3F-25C0-E8D5-03E618A1944C}"/>
              </a:ext>
            </a:extLst>
          </p:cNvPr>
          <p:cNvSpPr>
            <a:spLocks noGrp="1"/>
          </p:cNvSpPr>
          <p:nvPr>
            <p:ph type="title"/>
          </p:nvPr>
        </p:nvSpPr>
        <p:spPr/>
        <p:txBody>
          <a:bodyPr>
            <a:normAutofit/>
          </a:bodyPr>
          <a:lstStyle/>
          <a:p>
            <a:r>
              <a:rPr lang="nb-NO" sz="4400">
                <a:solidFill>
                  <a:srgbClr val="0070C0"/>
                </a:solidFill>
              </a:rPr>
              <a:t>Foresattes tilgang til elevens ressurser</a:t>
            </a:r>
          </a:p>
        </p:txBody>
      </p:sp>
      <p:sp>
        <p:nvSpPr>
          <p:cNvPr id="3" name="Plassholder for innhold 2">
            <a:extLst>
              <a:ext uri="{FF2B5EF4-FFF2-40B4-BE49-F238E27FC236}">
                <a16:creationId xmlns:a16="http://schemas.microsoft.com/office/drawing/2014/main" id="{00AECDCD-844E-7A20-777B-88381629E3BB}"/>
              </a:ext>
            </a:extLst>
          </p:cNvPr>
          <p:cNvSpPr>
            <a:spLocks noGrp="1"/>
          </p:cNvSpPr>
          <p:nvPr>
            <p:ph idx="1"/>
          </p:nvPr>
        </p:nvSpPr>
        <p:spPr>
          <a:xfrm>
            <a:off x="626738" y="2032326"/>
            <a:ext cx="10513184" cy="3924213"/>
          </a:xfrm>
        </p:spPr>
        <p:txBody>
          <a:bodyPr vert="horz" lIns="91440" tIns="45720" rIns="91440" bIns="45720" rtlCol="0" anchor="t">
            <a:normAutofit fontScale="92500"/>
          </a:bodyPr>
          <a:lstStyle/>
          <a:p>
            <a:pPr marL="914400" lvl="2" indent="0">
              <a:buNone/>
            </a:pPr>
            <a:endParaRPr lang="nb-NO" sz="1600"/>
          </a:p>
          <a:p>
            <a:pPr marL="0" indent="0">
              <a:buNone/>
              <a:defRPr/>
            </a:pPr>
            <a:r>
              <a:rPr kumimoji="0" lang="nb-NO" sz="1800" b="0" i="0" u="none" strike="noStrike" kern="1200" cap="none" spc="0" normalizeH="0" baseline="0" noProof="0">
                <a:ln>
                  <a:noFill/>
                </a:ln>
                <a:solidFill>
                  <a:prstClr val="black"/>
                </a:solidFill>
                <a:effectLst/>
                <a:uLnTx/>
                <a:uFillTx/>
                <a:latin typeface="Aptos" panose="02110004020202020204"/>
                <a:ea typeface="+mn-ea"/>
                <a:cs typeface="+mn-cs"/>
              </a:rPr>
              <a:t>Hvis du ønsker innsyn i dine barns digitale læringsressurser anbefaler vi at du setter deg ned sammen med barnet ditt og ber dem vise deg. </a:t>
            </a:r>
            <a:br>
              <a:rPr lang="nb-NO" sz="1800" b="0" i="0" u="none" strike="noStrike" kern="1200" cap="none" spc="0" normalizeH="0" baseline="0" noProof="0">
                <a:ln>
                  <a:noFill/>
                </a:ln>
                <a:solidFill>
                  <a:prstClr val="black"/>
                </a:solidFill>
                <a:effectLst/>
                <a:uLnTx/>
                <a:uFillTx/>
                <a:latin typeface="Aptos" panose="02110004020202020204"/>
              </a:rPr>
            </a:br>
            <a:br>
              <a:rPr lang="nb-NO" sz="1800">
                <a:latin typeface="Aptos" panose="02110004020202020204"/>
              </a:rPr>
            </a:br>
            <a:r>
              <a:rPr kumimoji="0" lang="nb-NO" sz="1800" b="0" i="0" u="none" strike="noStrike" kern="1200" cap="none" spc="0" normalizeH="0" baseline="0" noProof="0">
                <a:ln>
                  <a:noFill/>
                </a:ln>
                <a:solidFill>
                  <a:prstClr val="black"/>
                </a:solidFill>
                <a:effectLst/>
                <a:uLnTx/>
                <a:uFillTx/>
                <a:latin typeface="Aptos" panose="02110004020202020204"/>
                <a:ea typeface="+mn-ea"/>
                <a:cs typeface="+mn-cs"/>
              </a:rPr>
              <a:t>Vi har foreløpig ikke noen egen foreldreinngang til de digitale læremidlene, men dette jobbes med fra flere hold. </a:t>
            </a:r>
            <a:r>
              <a:rPr lang="nb-NO" sz="1800">
                <a:solidFill>
                  <a:prstClr val="black"/>
                </a:solidFill>
                <a:latin typeface="Calibri"/>
                <a:ea typeface="Calibri"/>
                <a:cs typeface="Calibri"/>
              </a:rPr>
              <a:t>Samtidig har eleven (med alder og modenhet) gradvis større og større selvbestemmelsesrett. Elevens personvern må respekteres. Dette gjelder særlig privat chat, nettleserlogg og løpende innsyn i fravær og vurderinger.</a:t>
            </a:r>
          </a:p>
          <a:p>
            <a:pPr marL="0" marR="0" lvl="0" indent="0" algn="l" defTabSz="914400">
              <a:lnSpc>
                <a:spcPct val="90000"/>
              </a:lnSpc>
              <a:spcBef>
                <a:spcPts val="1000"/>
              </a:spcBef>
              <a:spcAft>
                <a:spcPts val="0"/>
              </a:spcAft>
              <a:buClrTx/>
              <a:buSzTx/>
              <a:buNone/>
              <a:tabLst/>
              <a:defRPr/>
            </a:pPr>
            <a:endParaRPr lang="nb-NO" sz="1800" b="0" i="0" u="none" strike="noStrike" kern="1200" cap="none" spc="0" normalizeH="0" baseline="0" noProof="0">
              <a:ln>
                <a:noFill/>
              </a:ln>
              <a:solidFill>
                <a:prstClr val="black"/>
              </a:solidFill>
              <a:effectLst/>
              <a:uLnTx/>
              <a:uFillTx/>
              <a:latin typeface="Aptos" panose="02110004020202020204"/>
            </a:endParaRPr>
          </a:p>
          <a:p>
            <a:pPr marL="0" indent="0">
              <a:buNone/>
              <a:defRPr/>
            </a:pPr>
            <a:r>
              <a:rPr kumimoji="0" lang="nb-NO" sz="1800" b="0" i="0" u="none" strike="noStrike" kern="1200" cap="none" spc="0" normalizeH="0" baseline="0" noProof="0">
                <a:ln>
                  <a:noFill/>
                </a:ln>
                <a:solidFill>
                  <a:prstClr val="black"/>
                </a:solidFill>
                <a:effectLst/>
                <a:uLnTx/>
                <a:uFillTx/>
                <a:latin typeface="Aptos" panose="02110004020202020204"/>
                <a:ea typeface="+mn-ea"/>
                <a:cs typeface="+mn-cs"/>
              </a:rPr>
              <a:t>Er det informasjon du mangler som fravær eller vurderinger, finner du dette i det skoleadministrative systemet. </a:t>
            </a:r>
            <a:r>
              <a:rPr lang="nb-NO" sz="1100">
                <a:solidFill>
                  <a:prstClr val="black"/>
                </a:solidFill>
                <a:latin typeface="Calibri"/>
                <a:ea typeface="Calibri"/>
                <a:cs typeface="Calibri"/>
              </a:rPr>
              <a:t>.</a:t>
            </a:r>
          </a:p>
          <a:p>
            <a:pPr marL="0" indent="0">
              <a:buNone/>
            </a:pPr>
            <a:r>
              <a:rPr lang="nb-NO" sz="1800"/>
              <a:t>Les mer her: </a:t>
            </a:r>
            <a:r>
              <a:rPr lang="nb-NO" sz="1800">
                <a:hlinkClick r:id="rId3"/>
              </a:rPr>
              <a:t>https://www.datatilsynet.no/personvern-pa-ulike-omrader/skole-barn-unge/laringsplattformer/</a:t>
            </a:r>
            <a:endParaRPr lang="nb-NO" sz="1800"/>
          </a:p>
          <a:p>
            <a:pPr marL="914400" lvl="2" indent="0">
              <a:buNone/>
            </a:pPr>
            <a:endParaRPr lang="nb-NO" sz="1600"/>
          </a:p>
        </p:txBody>
      </p:sp>
    </p:spTree>
    <p:extLst>
      <p:ext uri="{BB962C8B-B14F-4D97-AF65-F5344CB8AC3E}">
        <p14:creationId xmlns:p14="http://schemas.microsoft.com/office/powerpoint/2010/main" val="2788448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F4345B1-CA2B-FEF5-49D7-60809736F324}"/>
              </a:ext>
            </a:extLst>
          </p:cNvPr>
          <p:cNvSpPr>
            <a:spLocks noGrp="1"/>
          </p:cNvSpPr>
          <p:nvPr>
            <p:ph type="title"/>
          </p:nvPr>
        </p:nvSpPr>
        <p:spPr/>
        <p:txBody>
          <a:bodyPr>
            <a:normAutofit/>
          </a:bodyPr>
          <a:lstStyle/>
          <a:p>
            <a:r>
              <a:rPr lang="nb-NO" sz="4400">
                <a:solidFill>
                  <a:srgbClr val="0070C0"/>
                </a:solidFill>
              </a:rPr>
              <a:t>Digital enhet med hjem</a:t>
            </a:r>
          </a:p>
        </p:txBody>
      </p:sp>
      <p:sp>
        <p:nvSpPr>
          <p:cNvPr id="3" name="Plassholder for innhold 2">
            <a:extLst>
              <a:ext uri="{FF2B5EF4-FFF2-40B4-BE49-F238E27FC236}">
                <a16:creationId xmlns:a16="http://schemas.microsoft.com/office/drawing/2014/main" id="{BC7137E6-ADCE-77FF-E6F8-B2DF78BBEEDB}"/>
              </a:ext>
            </a:extLst>
          </p:cNvPr>
          <p:cNvSpPr>
            <a:spLocks noGrp="1"/>
          </p:cNvSpPr>
          <p:nvPr>
            <p:ph idx="1"/>
          </p:nvPr>
        </p:nvSpPr>
        <p:spPr>
          <a:xfrm>
            <a:off x="828021" y="1730401"/>
            <a:ext cx="10168128" cy="4791972"/>
          </a:xfrm>
        </p:spPr>
        <p:txBody>
          <a:bodyPr vert="horz" lIns="91440" tIns="45720" rIns="91440" bIns="45720" rtlCol="0" anchor="t">
            <a:noAutofit/>
          </a:bodyPr>
          <a:lstStyle/>
          <a:p>
            <a:r>
              <a:rPr lang="nb-NO" sz="2400"/>
              <a:t>Enheten skal kun brukes til skolearbeid hjemme</a:t>
            </a:r>
          </a:p>
          <a:p>
            <a:r>
              <a:rPr lang="nb-NO" sz="2400"/>
              <a:t>Funksjonen «Skjermtid»  kan settes på læringsbrettet, veiledning finner du på kommunens nettside</a:t>
            </a:r>
          </a:p>
          <a:p>
            <a:r>
              <a:rPr lang="nb-NO" sz="2400"/>
              <a:t>Det finnes retningslinjer for bruk av den digitale enheten på kommunens nettside.</a:t>
            </a:r>
          </a:p>
          <a:p>
            <a:r>
              <a:rPr lang="nb-NO" sz="2400"/>
              <a:t>Enheten bør hjemme kobles til hjemmenettverket, kontakt egen nettleverandør for å få hjelp til å begrense nettverket utover den begrensingen som allerede ligger inne. </a:t>
            </a:r>
          </a:p>
          <a:p>
            <a:r>
              <a:rPr lang="nb-NO" sz="2400"/>
              <a:t>Regulering av skjerm hjemme er foreldrenes ansvar. </a:t>
            </a:r>
          </a:p>
          <a:p>
            <a:r>
              <a:rPr lang="nb-NO" sz="2400"/>
              <a:t>Den digitale enheten leveres med annet utstyr ved skoleslutt hvert år.</a:t>
            </a:r>
          </a:p>
          <a:p>
            <a:endParaRPr lang="nb-NO"/>
          </a:p>
        </p:txBody>
      </p:sp>
    </p:spTree>
    <p:extLst>
      <p:ext uri="{BB962C8B-B14F-4D97-AF65-F5344CB8AC3E}">
        <p14:creationId xmlns:p14="http://schemas.microsoft.com/office/powerpoint/2010/main" val="477947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802086B-276B-AD92-5709-837FEDB63B41}"/>
              </a:ext>
            </a:extLst>
          </p:cNvPr>
          <p:cNvSpPr>
            <a:spLocks noGrp="1"/>
          </p:cNvSpPr>
          <p:nvPr>
            <p:ph type="title"/>
          </p:nvPr>
        </p:nvSpPr>
        <p:spPr/>
        <p:txBody>
          <a:bodyPr>
            <a:normAutofit/>
          </a:bodyPr>
          <a:lstStyle/>
          <a:p>
            <a:r>
              <a:rPr lang="nb-NO" sz="4400">
                <a:solidFill>
                  <a:srgbClr val="0070C0"/>
                </a:solidFill>
              </a:rPr>
              <a:t>Sporing av digital enhet</a:t>
            </a:r>
          </a:p>
        </p:txBody>
      </p:sp>
      <p:sp>
        <p:nvSpPr>
          <p:cNvPr id="3" name="Plassholder for innhold 2">
            <a:extLst>
              <a:ext uri="{FF2B5EF4-FFF2-40B4-BE49-F238E27FC236}">
                <a16:creationId xmlns:a16="http://schemas.microsoft.com/office/drawing/2014/main" id="{7F2D9D05-E5F4-A429-F667-C001DC5AA481}"/>
              </a:ext>
            </a:extLst>
          </p:cNvPr>
          <p:cNvSpPr>
            <a:spLocks noGrp="1"/>
          </p:cNvSpPr>
          <p:nvPr>
            <p:ph idx="1"/>
          </p:nvPr>
        </p:nvSpPr>
        <p:spPr/>
        <p:txBody>
          <a:bodyPr/>
          <a:lstStyle/>
          <a:p>
            <a:r>
              <a:rPr lang="nb-NO"/>
              <a:t>Elev PC</a:t>
            </a:r>
          </a:p>
          <a:p>
            <a:r>
              <a:rPr lang="nb-NO"/>
              <a:t>Elev </a:t>
            </a:r>
            <a:r>
              <a:rPr lang="nb-NO" err="1"/>
              <a:t>iPad</a:t>
            </a:r>
            <a:endParaRPr lang="nb-NO"/>
          </a:p>
          <a:p>
            <a:r>
              <a:rPr lang="nb-NO"/>
              <a:t>Hvem kan se dette? Kun administrasjonsroller tildelt av it og dersom </a:t>
            </a:r>
            <a:r>
              <a:rPr lang="nb-NO" err="1"/>
              <a:t>polititet</a:t>
            </a:r>
            <a:r>
              <a:rPr lang="nb-NO"/>
              <a:t> kommer med en innsynsbegjæring er det rutiner for det. </a:t>
            </a:r>
          </a:p>
        </p:txBody>
      </p:sp>
      <p:sp>
        <p:nvSpPr>
          <p:cNvPr id="4" name="Plassholder for dato 3">
            <a:extLst>
              <a:ext uri="{FF2B5EF4-FFF2-40B4-BE49-F238E27FC236}">
                <a16:creationId xmlns:a16="http://schemas.microsoft.com/office/drawing/2014/main" id="{B2276413-715A-1216-4DB3-B1EE8C53F159}"/>
              </a:ext>
            </a:extLst>
          </p:cNvPr>
          <p:cNvSpPr>
            <a:spLocks noGrp="1"/>
          </p:cNvSpPr>
          <p:nvPr>
            <p:ph type="dt" sz="half" idx="10"/>
          </p:nvPr>
        </p:nvSpPr>
        <p:spPr/>
        <p:txBody>
          <a:bodyPr/>
          <a:lstStyle/>
          <a:p>
            <a:fld id="{C8F54F5E-4F58-4EA5-A01A-C34BA9DB0C0B}" type="datetime1">
              <a:rPr lang="en-US" smtClean="0"/>
              <a:t>8/12/2026</a:t>
            </a:fld>
            <a:endParaRPr lang="en-US"/>
          </a:p>
        </p:txBody>
      </p:sp>
      <p:sp>
        <p:nvSpPr>
          <p:cNvPr id="5" name="Plassholder for bunntekst 4">
            <a:extLst>
              <a:ext uri="{FF2B5EF4-FFF2-40B4-BE49-F238E27FC236}">
                <a16:creationId xmlns:a16="http://schemas.microsoft.com/office/drawing/2014/main" id="{BA7252F8-6F34-ABDD-2178-CD6E37788518}"/>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9A423B5D-EC03-B9F7-2525-7A91504C89F9}"/>
              </a:ext>
            </a:extLst>
          </p:cNvPr>
          <p:cNvSpPr>
            <a:spLocks noGrp="1"/>
          </p:cNvSpPr>
          <p:nvPr>
            <p:ph type="sldNum" sz="quarter" idx="12"/>
          </p:nvPr>
        </p:nvSpPr>
        <p:spPr/>
        <p:txBody>
          <a:bodyPr/>
          <a:lstStyle/>
          <a:p>
            <a:fld id="{A65A5C87-DF58-40C8-B092-1DE63DB4547E}" type="slidenum">
              <a:rPr lang="en-US" smtClean="0"/>
              <a:t>24</a:t>
            </a:fld>
            <a:endParaRPr lang="en-US"/>
          </a:p>
        </p:txBody>
      </p:sp>
    </p:spTree>
    <p:extLst>
      <p:ext uri="{BB962C8B-B14F-4D97-AF65-F5344CB8AC3E}">
        <p14:creationId xmlns:p14="http://schemas.microsoft.com/office/powerpoint/2010/main" val="585242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0B13C2-E567-C342-2749-24F52DB0696F}"/>
              </a:ext>
            </a:extLst>
          </p:cNvPr>
          <p:cNvSpPr>
            <a:spLocks noGrp="1"/>
          </p:cNvSpPr>
          <p:nvPr>
            <p:ph type="title"/>
          </p:nvPr>
        </p:nvSpPr>
        <p:spPr/>
        <p:txBody>
          <a:bodyPr>
            <a:normAutofit/>
          </a:bodyPr>
          <a:lstStyle/>
          <a:p>
            <a:r>
              <a:rPr lang="nb-NO" sz="4400">
                <a:solidFill>
                  <a:srgbClr val="0070C0"/>
                </a:solidFill>
              </a:rPr>
              <a:t>Hvor melder jeg inn avvik?</a:t>
            </a:r>
          </a:p>
        </p:txBody>
      </p:sp>
      <p:sp>
        <p:nvSpPr>
          <p:cNvPr id="3" name="Plassholder for innhold 2">
            <a:extLst>
              <a:ext uri="{FF2B5EF4-FFF2-40B4-BE49-F238E27FC236}">
                <a16:creationId xmlns:a16="http://schemas.microsoft.com/office/drawing/2014/main" id="{FFECE9C2-C7F8-C45C-9E01-37F287486C93}"/>
              </a:ext>
            </a:extLst>
          </p:cNvPr>
          <p:cNvSpPr>
            <a:spLocks noGrp="1"/>
          </p:cNvSpPr>
          <p:nvPr>
            <p:ph idx="1"/>
          </p:nvPr>
        </p:nvSpPr>
        <p:spPr/>
        <p:txBody>
          <a:bodyPr vert="horz" lIns="91440" tIns="45720" rIns="91440" bIns="45720" rtlCol="0" anchor="t">
            <a:normAutofit/>
          </a:bodyPr>
          <a:lstStyle/>
          <a:p>
            <a:r>
              <a:rPr lang="nb-NO"/>
              <a:t>Brudd på GDPR meldes til skolen som varsler videre i interne systemer. </a:t>
            </a:r>
          </a:p>
          <a:p>
            <a:r>
              <a:rPr lang="nb-NO"/>
              <a:t>Dersom man mener rettigheter etter GDPR ikke er innfridd kan man klage rett til Datatilsynet eller  til kommunens personvernombud</a:t>
            </a:r>
          </a:p>
        </p:txBody>
      </p:sp>
    </p:spTree>
    <p:extLst>
      <p:ext uri="{BB962C8B-B14F-4D97-AF65-F5344CB8AC3E}">
        <p14:creationId xmlns:p14="http://schemas.microsoft.com/office/powerpoint/2010/main" val="3084258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8435E4-7AAA-ABDC-F940-5DDD77C5D199}"/>
              </a:ext>
            </a:extLst>
          </p:cNvPr>
          <p:cNvSpPr>
            <a:spLocks noGrp="1"/>
          </p:cNvSpPr>
          <p:nvPr>
            <p:ph type="title"/>
          </p:nvPr>
        </p:nvSpPr>
        <p:spPr/>
        <p:txBody>
          <a:bodyPr>
            <a:normAutofit/>
          </a:bodyPr>
          <a:lstStyle/>
          <a:p>
            <a:r>
              <a:rPr lang="nb-NO" sz="4400">
                <a:solidFill>
                  <a:srgbClr val="0070C0"/>
                </a:solidFill>
              </a:rPr>
              <a:t>Kontaktinformasjon</a:t>
            </a:r>
          </a:p>
        </p:txBody>
      </p:sp>
      <p:sp>
        <p:nvSpPr>
          <p:cNvPr id="3" name="Plassholder for innhold 2">
            <a:extLst>
              <a:ext uri="{FF2B5EF4-FFF2-40B4-BE49-F238E27FC236}">
                <a16:creationId xmlns:a16="http://schemas.microsoft.com/office/drawing/2014/main" id="{5326CFA1-33E9-95D3-B9B6-DE43617D14CE}"/>
              </a:ext>
            </a:extLst>
          </p:cNvPr>
          <p:cNvSpPr>
            <a:spLocks noGrp="1"/>
          </p:cNvSpPr>
          <p:nvPr>
            <p:ph idx="1"/>
          </p:nvPr>
        </p:nvSpPr>
        <p:spPr/>
        <p:txBody>
          <a:bodyPr vert="horz" lIns="91440" tIns="45720" rIns="91440" bIns="45720" rtlCol="0" anchor="t">
            <a:normAutofit/>
          </a:bodyPr>
          <a:lstStyle/>
          <a:p>
            <a:r>
              <a:rPr lang="nb-NO"/>
              <a:t>(navn) kommune:</a:t>
            </a:r>
          </a:p>
          <a:p>
            <a:r>
              <a:rPr lang="nb-NO"/>
              <a:t>Personvernombud:</a:t>
            </a:r>
          </a:p>
          <a:p>
            <a:r>
              <a:rPr lang="nb-NO"/>
              <a:t>Rektor:</a:t>
            </a:r>
          </a:p>
          <a:p>
            <a:r>
              <a:rPr lang="nb-NO"/>
              <a:t>Avdelingsleder:</a:t>
            </a:r>
          </a:p>
          <a:p>
            <a:r>
              <a:rPr lang="nb-NO"/>
              <a:t>Kontaktlærer:</a:t>
            </a:r>
          </a:p>
        </p:txBody>
      </p:sp>
    </p:spTree>
    <p:extLst>
      <p:ext uri="{BB962C8B-B14F-4D97-AF65-F5344CB8AC3E}">
        <p14:creationId xmlns:p14="http://schemas.microsoft.com/office/powerpoint/2010/main" val="308450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0A3C8C1-ABB9-EDA6-5A9B-B002634DAC23}"/>
              </a:ext>
            </a:extLst>
          </p:cNvPr>
          <p:cNvSpPr>
            <a:spLocks noGrp="1"/>
          </p:cNvSpPr>
          <p:nvPr>
            <p:ph type="title"/>
          </p:nvPr>
        </p:nvSpPr>
        <p:spPr/>
        <p:txBody>
          <a:bodyPr>
            <a:normAutofit/>
          </a:bodyPr>
          <a:lstStyle/>
          <a:p>
            <a:r>
              <a:rPr lang="nb-NO">
                <a:solidFill>
                  <a:srgbClr val="0070C0"/>
                </a:solidFill>
              </a:rPr>
              <a:t>Hvorfor personvern?</a:t>
            </a:r>
          </a:p>
        </p:txBody>
      </p:sp>
      <p:sp>
        <p:nvSpPr>
          <p:cNvPr id="3" name="Content Placeholder 2">
            <a:extLst>
              <a:ext uri="{FF2B5EF4-FFF2-40B4-BE49-F238E27FC236}">
                <a16:creationId xmlns:a16="http://schemas.microsoft.com/office/drawing/2014/main" id="{D812E06D-2DD4-F1E4-4162-7B0B98FE839C}"/>
              </a:ext>
            </a:extLst>
          </p:cNvPr>
          <p:cNvSpPr>
            <a:spLocks noGrp="1"/>
          </p:cNvSpPr>
          <p:nvPr>
            <p:ph idx="1"/>
          </p:nvPr>
        </p:nvSpPr>
        <p:spPr>
          <a:xfrm>
            <a:off x="644331" y="2086998"/>
            <a:ext cx="10168128" cy="3694176"/>
          </a:xfrm>
        </p:spPr>
        <p:txBody>
          <a:bodyPr vert="horz" lIns="91440" tIns="45720" rIns="91440" bIns="45720" rtlCol="0" anchor="t">
            <a:normAutofit fontScale="92500" lnSpcReduction="20000"/>
          </a:bodyPr>
          <a:lstStyle/>
          <a:p>
            <a:pPr>
              <a:lnSpc>
                <a:spcPct val="100000"/>
              </a:lnSpc>
              <a:spcBef>
                <a:spcPts val="0"/>
              </a:spcBef>
            </a:pPr>
            <a:r>
              <a:rPr lang="nb-NO" sz="1800" b="1"/>
              <a:t>Grunnleggende om personvern</a:t>
            </a:r>
            <a:r>
              <a:rPr lang="nb-NO" sz="1800"/>
              <a:t>: Personvern handler om </a:t>
            </a:r>
            <a:r>
              <a:rPr lang="nb-NO" sz="1800" i="1"/>
              <a:t>retten til et privatliv </a:t>
            </a:r>
            <a:r>
              <a:rPr lang="nb-NO" sz="1800"/>
              <a:t>og </a:t>
            </a:r>
            <a:r>
              <a:rPr lang="nb-NO" sz="1800" i="1"/>
              <a:t>retten til å bestemme over egne personopplysninger</a:t>
            </a:r>
            <a:r>
              <a:rPr lang="nb-NO" sz="1800"/>
              <a:t>. Du har rett på en privat sfære som du selv kontrollerer, hvor du kan handle fritt uten tvang eller innblanding fra staten eller andre mennesker. </a:t>
            </a:r>
            <a:endParaRPr lang="en-US" sz="1800"/>
          </a:p>
          <a:p>
            <a:pPr>
              <a:lnSpc>
                <a:spcPct val="100000"/>
              </a:lnSpc>
              <a:spcBef>
                <a:spcPts val="0"/>
              </a:spcBef>
            </a:pPr>
            <a:endParaRPr lang="nb-NO" sz="1800"/>
          </a:p>
          <a:p>
            <a:pPr>
              <a:lnSpc>
                <a:spcPct val="100000"/>
              </a:lnSpc>
              <a:spcBef>
                <a:spcPts val="0"/>
              </a:spcBef>
            </a:pPr>
            <a:r>
              <a:rPr lang="nb-NO" sz="1800" b="1"/>
              <a:t>Barn under 18 år har særlig krav på vern</a:t>
            </a:r>
            <a:endParaRPr lang="en-US" sz="1800"/>
          </a:p>
          <a:p>
            <a:pPr marL="285750" indent="-285750">
              <a:lnSpc>
                <a:spcPct val="100000"/>
              </a:lnSpc>
              <a:spcBef>
                <a:spcPts val="0"/>
              </a:spcBef>
              <a:buFont typeface="Arial,Sans-Serif" panose="020B0604020202020204" pitchFamily="34" charset="0"/>
            </a:pPr>
            <a:endParaRPr lang="nb-NO" sz="1800"/>
          </a:p>
          <a:p>
            <a:pPr>
              <a:lnSpc>
                <a:spcPct val="100000"/>
              </a:lnSpc>
              <a:spcBef>
                <a:spcPts val="0"/>
              </a:spcBef>
            </a:pPr>
            <a:r>
              <a:rPr lang="nb-NO" sz="1800" b="1"/>
              <a:t>Hva er personopplysninger? </a:t>
            </a:r>
            <a:r>
              <a:rPr lang="nb-NO" sz="1800"/>
              <a:t>Typiske personopplysninger er: </a:t>
            </a:r>
            <a:endParaRPr lang="en-US" sz="1800"/>
          </a:p>
          <a:p>
            <a:pPr>
              <a:lnSpc>
                <a:spcPct val="100000"/>
              </a:lnSpc>
              <a:spcBef>
                <a:spcPts val="0"/>
              </a:spcBef>
            </a:pPr>
            <a:endParaRPr lang="nb-NO" sz="1800"/>
          </a:p>
          <a:p>
            <a:pPr marL="742950" lvl="1" indent="-285750">
              <a:lnSpc>
                <a:spcPct val="100000"/>
              </a:lnSpc>
              <a:spcBef>
                <a:spcPts val="0"/>
              </a:spcBef>
              <a:buFont typeface="Arial,Sans-Serif" panose="020B0604020202020204" pitchFamily="34" charset="0"/>
            </a:pPr>
            <a:r>
              <a:rPr lang="nb-NO" sz="1800"/>
              <a:t>Navn</a:t>
            </a:r>
            <a:endParaRPr lang="en-US" sz="1800"/>
          </a:p>
          <a:p>
            <a:pPr marL="742950" lvl="1" indent="-285750">
              <a:lnSpc>
                <a:spcPct val="100000"/>
              </a:lnSpc>
              <a:spcBef>
                <a:spcPts val="0"/>
              </a:spcBef>
              <a:buFont typeface="Arial,Sans-Serif" panose="020B0604020202020204" pitchFamily="34" charset="0"/>
            </a:pPr>
            <a:r>
              <a:rPr lang="nb-NO" sz="1800"/>
              <a:t>Adresse</a:t>
            </a:r>
            <a:endParaRPr lang="en-US" sz="1800"/>
          </a:p>
          <a:p>
            <a:pPr marL="742950" lvl="1" indent="-285750">
              <a:lnSpc>
                <a:spcPct val="100000"/>
              </a:lnSpc>
              <a:spcBef>
                <a:spcPts val="0"/>
              </a:spcBef>
              <a:buFont typeface="Arial,Sans-Serif" panose="020B0604020202020204" pitchFamily="34" charset="0"/>
            </a:pPr>
            <a:r>
              <a:rPr lang="nb-NO" sz="1800"/>
              <a:t>Telefonnummer</a:t>
            </a:r>
            <a:endParaRPr lang="en-US" sz="1800"/>
          </a:p>
          <a:p>
            <a:pPr marL="742950" lvl="1" indent="-285750">
              <a:lnSpc>
                <a:spcPct val="100000"/>
              </a:lnSpc>
              <a:spcBef>
                <a:spcPts val="0"/>
              </a:spcBef>
              <a:buFont typeface="Arial,Sans-Serif" panose="020B0604020202020204" pitchFamily="34" charset="0"/>
            </a:pPr>
            <a:r>
              <a:rPr lang="nb-NO" sz="1800"/>
              <a:t>E-post </a:t>
            </a:r>
            <a:endParaRPr lang="en-US" sz="1800"/>
          </a:p>
          <a:p>
            <a:pPr marL="742950" lvl="1" indent="-285750">
              <a:lnSpc>
                <a:spcPct val="100000"/>
              </a:lnSpc>
              <a:spcBef>
                <a:spcPts val="0"/>
              </a:spcBef>
              <a:buFont typeface="Arial,Sans-Serif" panose="020B0604020202020204" pitchFamily="34" charset="0"/>
            </a:pPr>
            <a:r>
              <a:rPr lang="nb-NO" sz="1800"/>
              <a:t>Fødselsnummer. </a:t>
            </a:r>
            <a:endParaRPr lang="en-US" sz="1800"/>
          </a:p>
          <a:p>
            <a:pPr marL="742950" lvl="1" indent="-285750">
              <a:lnSpc>
                <a:spcPct val="100000"/>
              </a:lnSpc>
              <a:spcBef>
                <a:spcPts val="0"/>
              </a:spcBef>
              <a:buFont typeface="Arial,Sans-Serif" panose="020B0604020202020204" pitchFamily="34" charset="0"/>
            </a:pPr>
            <a:r>
              <a:rPr lang="nb-NO" sz="1800"/>
              <a:t>Et bilde regnes som en personopplysning dersom personer kan gjenkjennes, og </a:t>
            </a:r>
            <a:endParaRPr lang="en-US" sz="1800"/>
          </a:p>
          <a:p>
            <a:pPr marL="742950" lvl="1" indent="-285750">
              <a:lnSpc>
                <a:spcPct val="100000"/>
              </a:lnSpc>
              <a:spcBef>
                <a:spcPts val="0"/>
              </a:spcBef>
              <a:buFont typeface="Arial,Sans-Serif" panose="020B0604020202020204" pitchFamily="34" charset="0"/>
            </a:pPr>
            <a:r>
              <a:rPr lang="nb-NO" sz="1800"/>
              <a:t>Lydopptak kan være personopplysninger selv om ingen navn blir nevnt i innspillingen. </a:t>
            </a:r>
            <a:endParaRPr lang="en-US" sz="1800"/>
          </a:p>
          <a:p>
            <a:pPr marL="742950" lvl="1" indent="-285750">
              <a:lnSpc>
                <a:spcPct val="100000"/>
              </a:lnSpc>
              <a:spcBef>
                <a:spcPts val="0"/>
              </a:spcBef>
              <a:buFont typeface="Arial,Sans-Serif" panose="020B0604020202020204" pitchFamily="34" charset="0"/>
            </a:pPr>
            <a:r>
              <a:rPr lang="nb-NO" sz="1800"/>
              <a:t>Biometri slik som fingeravtrykk, irismønster, hodeform (for ansiktsgjenkjenning) er også personopplysninger.</a:t>
            </a:r>
            <a:endParaRPr lang="en-US" sz="1800"/>
          </a:p>
          <a:p>
            <a:endParaRPr lang="en-US"/>
          </a:p>
        </p:txBody>
      </p:sp>
    </p:spTree>
    <p:extLst>
      <p:ext uri="{BB962C8B-B14F-4D97-AF65-F5344CB8AC3E}">
        <p14:creationId xmlns:p14="http://schemas.microsoft.com/office/powerpoint/2010/main" val="205429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A3C470-8002-32F6-81EF-357184C2FCDD}"/>
              </a:ext>
            </a:extLst>
          </p:cNvPr>
          <p:cNvSpPr>
            <a:spLocks noGrp="1"/>
          </p:cNvSpPr>
          <p:nvPr>
            <p:ph type="title"/>
          </p:nvPr>
        </p:nvSpPr>
        <p:spPr/>
        <p:txBody>
          <a:bodyPr>
            <a:normAutofit/>
          </a:bodyPr>
          <a:lstStyle/>
          <a:p>
            <a:r>
              <a:rPr lang="nb-NO">
                <a:solidFill>
                  <a:srgbClr val="0070C0"/>
                </a:solidFill>
              </a:rPr>
              <a:t>Hvorfor personvern fortsetter</a:t>
            </a:r>
          </a:p>
        </p:txBody>
      </p:sp>
      <p:sp>
        <p:nvSpPr>
          <p:cNvPr id="3" name="Content Placeholder 2">
            <a:extLst>
              <a:ext uri="{FF2B5EF4-FFF2-40B4-BE49-F238E27FC236}">
                <a16:creationId xmlns:a16="http://schemas.microsoft.com/office/drawing/2014/main" id="{8E6A8E41-222B-9A8A-0905-716400C33343}"/>
              </a:ext>
            </a:extLst>
          </p:cNvPr>
          <p:cNvSpPr>
            <a:spLocks noGrp="1"/>
          </p:cNvSpPr>
          <p:nvPr>
            <p:ph idx="1"/>
          </p:nvPr>
        </p:nvSpPr>
        <p:spPr>
          <a:xfrm>
            <a:off x="534042" y="2076971"/>
            <a:ext cx="10168128" cy="3694176"/>
          </a:xfrm>
        </p:spPr>
        <p:txBody>
          <a:bodyPr vert="horz" lIns="91440" tIns="45720" rIns="91440" bIns="45720" rtlCol="0" anchor="t">
            <a:normAutofit fontScale="92500" lnSpcReduction="20000"/>
          </a:bodyPr>
          <a:lstStyle/>
          <a:p>
            <a:pPr>
              <a:lnSpc>
                <a:spcPct val="100000"/>
              </a:lnSpc>
              <a:spcBef>
                <a:spcPts val="0"/>
              </a:spcBef>
            </a:pPr>
            <a:r>
              <a:rPr lang="nb-NO" sz="1800" b="1"/>
              <a:t>Særlige kategorier personopplysninger (også kalt sensitive personopplysninger) </a:t>
            </a:r>
            <a:r>
              <a:rPr lang="nb-NO" sz="1800"/>
              <a:t>-</a:t>
            </a:r>
            <a:r>
              <a:rPr lang="nb-NO" sz="1800" b="1"/>
              <a:t> </a:t>
            </a:r>
            <a:r>
              <a:rPr lang="nb-NO" sz="1800">
                <a:solidFill>
                  <a:srgbClr val="2C2C2C"/>
                </a:solidFill>
                <a:highlight>
                  <a:srgbClr val="FFFFFF"/>
                </a:highlight>
                <a:latin typeface="Arial"/>
                <a:cs typeface="Arial"/>
              </a:rPr>
              <a:t>I loven er det definert en rekke kategorier av opplysninger som det skal mer til å kunne behandle enn andre opplysninger</a:t>
            </a:r>
            <a:endParaRPr lang="en-US" sz="1800">
              <a:latin typeface="Arial"/>
              <a:cs typeface="Arial"/>
            </a:endParaRPr>
          </a:p>
          <a:p>
            <a:pPr>
              <a:lnSpc>
                <a:spcPct val="100000"/>
              </a:lnSpc>
              <a:spcBef>
                <a:spcPts val="0"/>
              </a:spcBef>
            </a:pPr>
            <a:endParaRPr lang="nb-NO"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etnisk opprinnelse</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politisk oppfatning</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religion</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filosofisk overbevisning</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fagforeningsmedlemskap</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genetiske opplysninger</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biometriske opplysninger med det formål å entydig identifisere noen</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helseopplysninger</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seksuelle forhold</a:t>
            </a:r>
            <a:endParaRPr lang="en-US" sz="1800">
              <a:latin typeface="Arial"/>
              <a:cs typeface="Arial"/>
            </a:endParaRPr>
          </a:p>
          <a:p>
            <a:pPr marL="742950" lvl="1" indent="-285750">
              <a:lnSpc>
                <a:spcPct val="100000"/>
              </a:lnSpc>
              <a:spcBef>
                <a:spcPts val="0"/>
              </a:spcBef>
              <a:buFont typeface="Arial,Sans-Serif" panose="020B0604020202020204" pitchFamily="34" charset="0"/>
            </a:pPr>
            <a:r>
              <a:rPr lang="nb-NO" sz="1800">
                <a:solidFill>
                  <a:srgbClr val="2C2C2C"/>
                </a:solidFill>
                <a:latin typeface="Arial"/>
                <a:cs typeface="Arial"/>
              </a:rPr>
              <a:t>opplysninger om seksuell legning</a:t>
            </a:r>
            <a:endParaRPr lang="en-US" sz="1800">
              <a:latin typeface="Arial"/>
              <a:cs typeface="Arial"/>
            </a:endParaRPr>
          </a:p>
          <a:p>
            <a:pPr marL="742950" lvl="1" indent="-285750">
              <a:lnSpc>
                <a:spcPct val="100000"/>
              </a:lnSpc>
              <a:spcBef>
                <a:spcPts val="0"/>
              </a:spcBef>
              <a:buFont typeface="Arial,Sans-Serif" panose="020B0604020202020204" pitchFamily="34" charset="0"/>
            </a:pPr>
            <a:endParaRPr lang="nb-NO" sz="1800">
              <a:latin typeface="Arial"/>
              <a:cs typeface="Arial"/>
            </a:endParaRPr>
          </a:p>
          <a:p>
            <a:pPr marL="742950" lvl="1" indent="-285750">
              <a:lnSpc>
                <a:spcPct val="100000"/>
              </a:lnSpc>
              <a:spcBef>
                <a:spcPts val="0"/>
              </a:spcBef>
              <a:buFont typeface="Arial,Sans-Serif" panose="020B0604020202020204" pitchFamily="34" charset="0"/>
            </a:pPr>
            <a:r>
              <a:rPr lang="nb-NO" sz="1800" b="1">
                <a:hlinkClick r:id="rId3"/>
              </a:rPr>
              <a:t>https://www.datatilsynet.no/personvern-pa-ulike-omrader/skole-barn-unge/</a:t>
            </a:r>
            <a:r>
              <a:rPr lang="nb-NO" sz="1800" b="1">
                <a:solidFill>
                  <a:srgbClr val="2C2C2C"/>
                </a:solidFill>
                <a:latin typeface="Arial"/>
                <a:cs typeface="Arial"/>
              </a:rPr>
              <a:t> </a:t>
            </a:r>
            <a:endParaRPr lang="nb-NO" sz="1800">
              <a:latin typeface="Arial"/>
              <a:cs typeface="Arial"/>
            </a:endParaRPr>
          </a:p>
          <a:p>
            <a:endParaRPr lang="en-US"/>
          </a:p>
        </p:txBody>
      </p:sp>
    </p:spTree>
    <p:extLst>
      <p:ext uri="{BB962C8B-B14F-4D97-AF65-F5344CB8AC3E}">
        <p14:creationId xmlns:p14="http://schemas.microsoft.com/office/powerpoint/2010/main" val="165764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A10BD1C-AAE9-7228-D8E8-6FEE06907C0F}"/>
              </a:ext>
            </a:extLst>
          </p:cNvPr>
          <p:cNvSpPr>
            <a:spLocks noGrp="1"/>
          </p:cNvSpPr>
          <p:nvPr>
            <p:ph type="title"/>
          </p:nvPr>
        </p:nvSpPr>
        <p:spPr/>
        <p:txBody>
          <a:bodyPr/>
          <a:lstStyle/>
          <a:p>
            <a:r>
              <a:rPr lang="nb-NO">
                <a:solidFill>
                  <a:srgbClr val="0070C0"/>
                </a:solidFill>
              </a:rPr>
              <a:t>Opplysninger samles inn: hvorfor og hva</a:t>
            </a:r>
          </a:p>
        </p:txBody>
      </p:sp>
      <p:sp>
        <p:nvSpPr>
          <p:cNvPr id="3" name="Plassholder for innhold 2">
            <a:extLst>
              <a:ext uri="{FF2B5EF4-FFF2-40B4-BE49-F238E27FC236}">
                <a16:creationId xmlns:a16="http://schemas.microsoft.com/office/drawing/2014/main" id="{95FC3482-547A-2102-CC2F-FC619FD7C117}"/>
              </a:ext>
            </a:extLst>
          </p:cNvPr>
          <p:cNvSpPr>
            <a:spLocks noGrp="1"/>
          </p:cNvSpPr>
          <p:nvPr>
            <p:ph sz="half" idx="1"/>
          </p:nvPr>
        </p:nvSpPr>
        <p:spPr>
          <a:xfrm>
            <a:off x="495745" y="2018855"/>
            <a:ext cx="4762844" cy="3328474"/>
          </a:xfrm>
        </p:spPr>
        <p:txBody>
          <a:bodyPr vert="horz" lIns="91440" tIns="45720" rIns="91440" bIns="45720" rtlCol="0" anchor="t">
            <a:normAutofit fontScale="92500"/>
          </a:bodyPr>
          <a:lstStyle/>
          <a:p>
            <a:pPr marL="0" indent="0">
              <a:lnSpc>
                <a:spcPct val="100000"/>
              </a:lnSpc>
              <a:spcBef>
                <a:spcPts val="0"/>
              </a:spcBef>
              <a:buNone/>
            </a:pPr>
            <a:r>
              <a:rPr lang="nb-NO" sz="1600" b="1">
                <a:solidFill>
                  <a:srgbClr val="212529"/>
                </a:solidFill>
                <a:highlight>
                  <a:srgbClr val="FFFFFF"/>
                </a:highlight>
                <a:latin typeface="Avenir Next LT Pro"/>
                <a:ea typeface="Roboto"/>
                <a:cs typeface="Roboto"/>
              </a:rPr>
              <a:t>Behandlingsgrunnlag</a:t>
            </a:r>
            <a:endParaRPr lang="nb-NO" sz="1600">
              <a:latin typeface="Avenir Next LT Pro"/>
              <a:ea typeface="Roboto"/>
              <a:cs typeface="Roboto"/>
            </a:endParaRPr>
          </a:p>
          <a:p>
            <a:pPr>
              <a:lnSpc>
                <a:spcPct val="100000"/>
              </a:lnSpc>
              <a:spcBef>
                <a:spcPts val="0"/>
              </a:spcBef>
            </a:pPr>
            <a:r>
              <a:rPr lang="nb-NO" sz="1600">
                <a:solidFill>
                  <a:srgbClr val="212529"/>
                </a:solidFill>
                <a:highlight>
                  <a:srgbClr val="FFFFFF"/>
                </a:highlight>
                <a:latin typeface="Avenir Next LT Pro"/>
                <a:ea typeface="Roboto"/>
                <a:cs typeface="Roboto"/>
              </a:rPr>
              <a:t>XXXXX kommune behandler personopplysninger med hjemmel i personvernforordningen art. 6-1 e), opplæringsloven §25-1.</a:t>
            </a:r>
            <a:endParaRPr lang="en-US" sz="1600">
              <a:latin typeface="Avenir Next LT Pro"/>
              <a:ea typeface="Roboto"/>
              <a:cs typeface="Roboto"/>
            </a:endParaRPr>
          </a:p>
          <a:p>
            <a:pPr>
              <a:lnSpc>
                <a:spcPct val="100000"/>
              </a:lnSpc>
              <a:spcBef>
                <a:spcPts val="0"/>
              </a:spcBef>
            </a:pPr>
            <a:endParaRPr lang="nb-NO" sz="1600">
              <a:latin typeface="Avenir Next LT Pro"/>
              <a:ea typeface="Roboto"/>
              <a:cs typeface="Roboto"/>
            </a:endParaRPr>
          </a:p>
          <a:p>
            <a:pPr marL="0" indent="0">
              <a:lnSpc>
                <a:spcPct val="100000"/>
              </a:lnSpc>
              <a:spcBef>
                <a:spcPts val="0"/>
              </a:spcBef>
              <a:buNone/>
            </a:pPr>
            <a:r>
              <a:rPr lang="nb-NO" sz="1600" b="1">
                <a:highlight>
                  <a:srgbClr val="FFFFFF"/>
                </a:highlight>
                <a:latin typeface="Avenir Next LT Pro"/>
                <a:ea typeface="Roboto"/>
                <a:cs typeface="Roboto"/>
              </a:rPr>
              <a:t>Formål med behandling av personopplysninger</a:t>
            </a:r>
            <a:endParaRPr lang="en-US" sz="1600">
              <a:latin typeface="Avenir Next LT Pro"/>
              <a:ea typeface="Roboto"/>
              <a:cs typeface="Roboto"/>
            </a:endParaRPr>
          </a:p>
          <a:p>
            <a:pPr>
              <a:lnSpc>
                <a:spcPct val="100000"/>
              </a:lnSpc>
              <a:spcBef>
                <a:spcPts val="0"/>
              </a:spcBef>
            </a:pPr>
            <a:r>
              <a:rPr lang="nb-NO" sz="1600">
                <a:solidFill>
                  <a:srgbClr val="212529"/>
                </a:solidFill>
                <a:highlight>
                  <a:srgbClr val="FFFFFF"/>
                </a:highlight>
                <a:latin typeface="Avenir Next LT Pro"/>
                <a:ea typeface="Roboto"/>
                <a:cs typeface="Roboto"/>
              </a:rPr>
              <a:t>Formålet med behandlingen av personvernopplysninger er </a:t>
            </a:r>
            <a:r>
              <a:rPr lang="nb-NO" sz="1600" i="1">
                <a:solidFill>
                  <a:srgbClr val="212529"/>
                </a:solidFill>
                <a:highlight>
                  <a:srgbClr val="FFFFFF"/>
                </a:highlight>
                <a:latin typeface="Avenir Next LT Pro"/>
                <a:ea typeface="Roboto"/>
                <a:cs typeface="Roboto"/>
              </a:rPr>
              <a:t>å knytte elever til riktig skole ut ifra bostedsadresse, knytte elever til klasser og grupper, samle inn resultater fra nasjonale prøver og andre kartlegginger og sette karakterer og orden/oppførsel til vitnemål etter endt grunnskole</a:t>
            </a:r>
            <a:r>
              <a:rPr lang="nb-NO" sz="1600">
                <a:solidFill>
                  <a:srgbClr val="212529"/>
                </a:solidFill>
                <a:highlight>
                  <a:srgbClr val="FFFFFF"/>
                </a:highlight>
                <a:latin typeface="Avenir Next LT Pro"/>
                <a:ea typeface="Roboto"/>
                <a:cs typeface="Roboto"/>
              </a:rPr>
              <a:t>. </a:t>
            </a:r>
            <a:endParaRPr lang="en-US" sz="1600">
              <a:latin typeface="Avenir Next LT Pro"/>
              <a:ea typeface="Roboto"/>
              <a:cs typeface="Roboto"/>
            </a:endParaRPr>
          </a:p>
          <a:p>
            <a:pPr>
              <a:lnSpc>
                <a:spcPct val="100000"/>
              </a:lnSpc>
              <a:spcBef>
                <a:spcPts val="0"/>
              </a:spcBef>
            </a:pPr>
            <a:endParaRPr lang="nb-NO" sz="1600">
              <a:latin typeface="Roboto"/>
              <a:ea typeface="Roboto"/>
              <a:cs typeface="Roboto"/>
            </a:endParaRPr>
          </a:p>
          <a:p>
            <a:endParaRPr lang="nb-NO"/>
          </a:p>
        </p:txBody>
      </p:sp>
      <p:sp>
        <p:nvSpPr>
          <p:cNvPr id="4" name="Plassholder for innhold 3">
            <a:extLst>
              <a:ext uri="{FF2B5EF4-FFF2-40B4-BE49-F238E27FC236}">
                <a16:creationId xmlns:a16="http://schemas.microsoft.com/office/drawing/2014/main" id="{958D4DC0-FF5A-E269-79A1-527DB832711B}"/>
              </a:ext>
            </a:extLst>
          </p:cNvPr>
          <p:cNvSpPr>
            <a:spLocks noGrp="1"/>
          </p:cNvSpPr>
          <p:nvPr>
            <p:ph sz="half" idx="2"/>
          </p:nvPr>
        </p:nvSpPr>
        <p:spPr>
          <a:xfrm>
            <a:off x="6197184" y="2289848"/>
            <a:ext cx="5181600" cy="4351338"/>
          </a:xfrm>
        </p:spPr>
        <p:txBody>
          <a:bodyPr vert="horz" lIns="91440" tIns="45720" rIns="91440" bIns="45720" rtlCol="0" anchor="t">
            <a:normAutofit fontScale="92500"/>
          </a:bodyPr>
          <a:lstStyle/>
          <a:p>
            <a:pPr marL="0" indent="0">
              <a:lnSpc>
                <a:spcPct val="100000"/>
              </a:lnSpc>
              <a:spcBef>
                <a:spcPts val="0"/>
              </a:spcBef>
              <a:buNone/>
            </a:pPr>
            <a:r>
              <a:rPr lang="nb-NO" sz="1600" b="1">
                <a:highlight>
                  <a:srgbClr val="FFFFFF"/>
                </a:highlight>
                <a:latin typeface="Avenir Next LT Pro"/>
                <a:ea typeface="Roboto"/>
                <a:cs typeface="Roboto"/>
              </a:rPr>
              <a:t>Opplysninger som blir behandlet</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Navn, fødselsnummer og adresse</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Klasse- og gruppetilhørighet</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Prøve- og kartleggingsresultater</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Fagkarakterer og orden/oppførsel</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IOP</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Relevante helseopplysninger</a:t>
            </a:r>
            <a:endParaRPr lang="en-US" sz="1600">
              <a:latin typeface="Avenir Next LT Pro"/>
              <a:ea typeface="Roboto"/>
              <a:cs typeface="Roboto"/>
            </a:endParaRPr>
          </a:p>
          <a:p>
            <a:pPr marL="0" indent="0">
              <a:buNone/>
            </a:pPr>
            <a:endParaRPr lang="nb-NO"/>
          </a:p>
        </p:txBody>
      </p:sp>
    </p:spTree>
    <p:extLst>
      <p:ext uri="{BB962C8B-B14F-4D97-AF65-F5344CB8AC3E}">
        <p14:creationId xmlns:p14="http://schemas.microsoft.com/office/powerpoint/2010/main" val="3289340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814E7E-AA88-3E2C-C1FD-4E0DD53F649A}"/>
              </a:ext>
            </a:extLst>
          </p:cNvPr>
          <p:cNvSpPr>
            <a:spLocks noGrp="1"/>
          </p:cNvSpPr>
          <p:nvPr>
            <p:ph type="title"/>
          </p:nvPr>
        </p:nvSpPr>
        <p:spPr/>
        <p:txBody>
          <a:bodyPr/>
          <a:lstStyle/>
          <a:p>
            <a:r>
              <a:rPr lang="nb-NO">
                <a:solidFill>
                  <a:srgbClr val="0070C0"/>
                </a:solidFill>
              </a:rPr>
              <a:t>Dine rettigheter</a:t>
            </a:r>
          </a:p>
        </p:txBody>
      </p:sp>
      <p:sp>
        <p:nvSpPr>
          <p:cNvPr id="3" name="Plassholder for innhold 2">
            <a:extLst>
              <a:ext uri="{FF2B5EF4-FFF2-40B4-BE49-F238E27FC236}">
                <a16:creationId xmlns:a16="http://schemas.microsoft.com/office/drawing/2014/main" id="{2DD754B9-179E-30B5-75BC-731EA727188D}"/>
              </a:ext>
            </a:extLst>
          </p:cNvPr>
          <p:cNvSpPr>
            <a:spLocks noGrp="1"/>
          </p:cNvSpPr>
          <p:nvPr>
            <p:ph sz="half" idx="1"/>
          </p:nvPr>
        </p:nvSpPr>
        <p:spPr/>
        <p:txBody>
          <a:bodyPr vert="horz" lIns="91440" tIns="45720" rIns="91440" bIns="45720" rtlCol="0" anchor="t">
            <a:normAutofit fontScale="92500" lnSpcReduction="10000"/>
          </a:bodyPr>
          <a:lstStyle/>
          <a:p>
            <a:pPr>
              <a:lnSpc>
                <a:spcPct val="100000"/>
              </a:lnSpc>
              <a:spcBef>
                <a:spcPts val="0"/>
              </a:spcBef>
            </a:pPr>
            <a:r>
              <a:rPr lang="nb-NO" sz="1600">
                <a:solidFill>
                  <a:srgbClr val="212529"/>
                </a:solidFill>
                <a:highlight>
                  <a:srgbClr val="FFFFFF"/>
                </a:highlight>
                <a:latin typeface="Avenir Next LT Pro"/>
                <a:ea typeface="Roboto"/>
                <a:cs typeface="Roboto"/>
              </a:rPr>
              <a:t>Du har rettigheter i forhold til dine personopplysninger som beskrevet i GDPR kapittel 3:</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Du har rett til informasjon om hvilke opplysninger kommunen behandler, hva de brukes til, og hvem som mottar dem</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Du har rett til innsyn i opplysninger som er lagret om deg</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Du kan kreve retting av feilaktige eller ufullstendige opplysninger</a:t>
            </a:r>
            <a:endParaRPr lang="en-US" sz="1600">
              <a:latin typeface="Avenir Next LT Pro"/>
              <a:ea typeface="Roboto"/>
              <a:cs typeface="Roboto"/>
            </a:endParaRPr>
          </a:p>
          <a:p>
            <a:pPr>
              <a:lnSpc>
                <a:spcPct val="100000"/>
              </a:lnSpc>
              <a:spcBef>
                <a:spcPts val="0"/>
              </a:spcBef>
              <a:buFont typeface="Arial,Sans-Serif" panose="020B0604020202020204" pitchFamily="34" charset="0"/>
            </a:pPr>
            <a:r>
              <a:rPr lang="nb-NO" sz="1600">
                <a:solidFill>
                  <a:srgbClr val="212529"/>
                </a:solidFill>
                <a:highlight>
                  <a:srgbClr val="FFFFFF"/>
                </a:highlight>
                <a:latin typeface="Avenir Next LT Pro"/>
                <a:ea typeface="Roboto"/>
                <a:cs typeface="Roboto"/>
              </a:rPr>
              <a:t>Du kan be om at unødvendige opplysninger om deg selv slettes</a:t>
            </a:r>
            <a:endParaRPr lang="en-US" sz="1600">
              <a:latin typeface="Avenir Next LT Pro"/>
              <a:ea typeface="Roboto"/>
              <a:cs typeface="Roboto"/>
            </a:endParaRPr>
          </a:p>
          <a:p>
            <a:pPr>
              <a:lnSpc>
                <a:spcPct val="100000"/>
              </a:lnSpc>
              <a:spcBef>
                <a:spcPts val="0"/>
              </a:spcBef>
              <a:buFont typeface="Arial,Sans-Serif" panose="020B0604020202020204" pitchFamily="34" charset="0"/>
            </a:pPr>
            <a:endParaRPr lang="nb-NO" sz="1600">
              <a:latin typeface="Avenir Next LT Pro"/>
              <a:ea typeface="Roboto"/>
              <a:cs typeface="Roboto"/>
            </a:endParaRPr>
          </a:p>
          <a:p>
            <a:pPr>
              <a:lnSpc>
                <a:spcPct val="100000"/>
              </a:lnSpc>
              <a:spcBef>
                <a:spcPts val="0"/>
              </a:spcBef>
            </a:pPr>
            <a:r>
              <a:rPr lang="nb-NO" sz="1600">
                <a:solidFill>
                  <a:srgbClr val="212529"/>
                </a:solidFill>
                <a:highlight>
                  <a:srgbClr val="FFFFFF"/>
                </a:highlight>
                <a:latin typeface="Avenir Next LT Pro"/>
                <a:ea typeface="Roboto"/>
                <a:cs typeface="Roboto"/>
              </a:rPr>
              <a:t>Innsyn i opplysninger som er registrert på deg kan fås ved skriftlig henvendelse til </a:t>
            </a:r>
            <a:r>
              <a:rPr lang="nb-NO" sz="1600" err="1">
                <a:solidFill>
                  <a:srgbClr val="212529"/>
                </a:solidFill>
                <a:highlight>
                  <a:srgbClr val="FFFFFF"/>
                </a:highlight>
                <a:latin typeface="Avenir Next LT Pro"/>
                <a:ea typeface="Roboto"/>
                <a:cs typeface="Roboto"/>
              </a:rPr>
              <a:t>xxxxxxxx</a:t>
            </a:r>
            <a:r>
              <a:rPr lang="nb-NO" sz="1600">
                <a:solidFill>
                  <a:srgbClr val="212529"/>
                </a:solidFill>
                <a:highlight>
                  <a:srgbClr val="FFFFFF"/>
                </a:highlight>
                <a:latin typeface="Avenir Next LT Pro"/>
                <a:ea typeface="Roboto"/>
                <a:cs typeface="Roboto"/>
              </a:rPr>
              <a:t> kommune</a:t>
            </a:r>
            <a:endParaRPr lang="en-US" sz="1600">
              <a:latin typeface="Avenir Next LT Pro"/>
              <a:ea typeface="Roboto"/>
              <a:cs typeface="Roboto"/>
            </a:endParaRPr>
          </a:p>
          <a:p>
            <a:pPr>
              <a:lnSpc>
                <a:spcPct val="100000"/>
              </a:lnSpc>
              <a:spcBef>
                <a:spcPts val="0"/>
              </a:spcBef>
            </a:pPr>
            <a:r>
              <a:rPr lang="nb-NO" sz="1600">
                <a:solidFill>
                  <a:srgbClr val="212529"/>
                </a:solidFill>
                <a:highlight>
                  <a:srgbClr val="FFFFFF"/>
                </a:highlight>
                <a:latin typeface="Avenir Next LT Pro"/>
                <a:ea typeface="Roboto"/>
                <a:cs typeface="Roboto"/>
              </a:rPr>
              <a:t>Du kan klage til Datatilsynet dersom du mener at dine rettigheter ikke oppfylles. </a:t>
            </a:r>
          </a:p>
          <a:p>
            <a:endParaRPr lang="nb-NO"/>
          </a:p>
        </p:txBody>
      </p:sp>
      <p:pic>
        <p:nvPicPr>
          <p:cNvPr id="5" name="Plassholder for innhold 4">
            <a:extLst>
              <a:ext uri="{FF2B5EF4-FFF2-40B4-BE49-F238E27FC236}">
                <a16:creationId xmlns:a16="http://schemas.microsoft.com/office/drawing/2014/main" id="{665CA068-DB62-00EB-1486-E0C8CFC11F29}"/>
              </a:ext>
            </a:extLst>
          </p:cNvPr>
          <p:cNvPicPr>
            <a:picLocks noGrp="1" noChangeAspect="1"/>
          </p:cNvPicPr>
          <p:nvPr>
            <p:ph sz="half" idx="2"/>
          </p:nvPr>
        </p:nvPicPr>
        <p:blipFill>
          <a:blip r:embed="rId2"/>
          <a:stretch>
            <a:fillRect/>
          </a:stretch>
        </p:blipFill>
        <p:spPr>
          <a:xfrm>
            <a:off x="6453981" y="1253331"/>
            <a:ext cx="4351338" cy="4351338"/>
          </a:xfrm>
          <a:prstGeom prst="rect">
            <a:avLst/>
          </a:prstGeom>
        </p:spPr>
      </p:pic>
      <p:sp>
        <p:nvSpPr>
          <p:cNvPr id="6" name="TekstSylinder 5">
            <a:extLst>
              <a:ext uri="{FF2B5EF4-FFF2-40B4-BE49-F238E27FC236}">
                <a16:creationId xmlns:a16="http://schemas.microsoft.com/office/drawing/2014/main" id="{EEB8AD02-8FD2-BD3A-5E6D-91EAB36F1CF9}"/>
              </a:ext>
            </a:extLst>
          </p:cNvPr>
          <p:cNvSpPr txBox="1"/>
          <p:nvPr/>
        </p:nvSpPr>
        <p:spPr>
          <a:xfrm>
            <a:off x="10176510" y="5604669"/>
            <a:ext cx="2354580" cy="153888"/>
          </a:xfrm>
          <a:prstGeom prst="rect">
            <a:avLst/>
          </a:prstGeom>
          <a:noFill/>
        </p:spPr>
        <p:txBody>
          <a:bodyPr wrap="square" rtlCol="0">
            <a:spAutoFit/>
          </a:bodyPr>
          <a:lstStyle/>
          <a:p>
            <a:r>
              <a:rPr lang="nb-NO" sz="400"/>
              <a:t>Bildet er KI-generert</a:t>
            </a:r>
          </a:p>
        </p:txBody>
      </p:sp>
    </p:spTree>
    <p:extLst>
      <p:ext uri="{BB962C8B-B14F-4D97-AF65-F5344CB8AC3E}">
        <p14:creationId xmlns:p14="http://schemas.microsoft.com/office/powerpoint/2010/main" val="1697105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B10DD34-30A9-DF58-01FC-12D709A686B2}"/>
              </a:ext>
            </a:extLst>
          </p:cNvPr>
          <p:cNvSpPr>
            <a:spLocks noGrp="1"/>
          </p:cNvSpPr>
          <p:nvPr>
            <p:ph type="title"/>
          </p:nvPr>
        </p:nvSpPr>
        <p:spPr/>
        <p:txBody>
          <a:bodyPr/>
          <a:lstStyle/>
          <a:p>
            <a:r>
              <a:rPr lang="nb-NO">
                <a:solidFill>
                  <a:srgbClr val="0070C0"/>
                </a:solidFill>
              </a:rPr>
              <a:t>Dokumentasjonsplikt</a:t>
            </a:r>
          </a:p>
        </p:txBody>
      </p:sp>
      <p:sp>
        <p:nvSpPr>
          <p:cNvPr id="3" name="Plassholder for innhold 2">
            <a:extLst>
              <a:ext uri="{FF2B5EF4-FFF2-40B4-BE49-F238E27FC236}">
                <a16:creationId xmlns:a16="http://schemas.microsoft.com/office/drawing/2014/main" id="{825E6F8D-7D81-53C1-2CC2-B3DAF945C786}"/>
              </a:ext>
            </a:extLst>
          </p:cNvPr>
          <p:cNvSpPr>
            <a:spLocks noGrp="1"/>
          </p:cNvSpPr>
          <p:nvPr>
            <p:ph idx="1"/>
          </p:nvPr>
        </p:nvSpPr>
        <p:spPr>
          <a:xfrm>
            <a:off x="838200" y="1528695"/>
            <a:ext cx="10515600" cy="4964180"/>
          </a:xfrm>
        </p:spPr>
        <p:txBody>
          <a:bodyPr>
            <a:normAutofit fontScale="77500" lnSpcReduction="20000"/>
          </a:bodyPr>
          <a:lstStyle/>
          <a:p>
            <a:pPr marL="0" indent="0">
              <a:buNone/>
            </a:pPr>
            <a:r>
              <a:rPr lang="nb-NO" sz="1200">
                <a:hlinkClick r:id="rId2"/>
              </a:rPr>
              <a:t>Ny opplæringslov kapittel 25 Behandling av personopplysninger og plikt til å delta i evalueringer</a:t>
            </a:r>
            <a:endParaRPr lang="nb-NO" sz="1200"/>
          </a:p>
          <a:p>
            <a:pPr marL="0" indent="0">
              <a:buNone/>
            </a:pPr>
            <a:r>
              <a:rPr lang="nb-NO" sz="1200">
                <a:hlinkClick r:id="rId3"/>
              </a:rPr>
              <a:t>Ny opplæringslov § 12-4. Plikt til å sikre et trygt og godt psykososialt skolemiljø (aktivitetsplikt og dokumentasjonsplikt) </a:t>
            </a:r>
            <a:endParaRPr lang="nb-NO" sz="1200"/>
          </a:p>
          <a:p>
            <a:pPr marL="0" indent="0">
              <a:buNone/>
            </a:pPr>
            <a:endParaRPr lang="nb-NO" sz="1400" b="1"/>
          </a:p>
          <a:p>
            <a:pPr marL="0" indent="0">
              <a:lnSpc>
                <a:spcPct val="120000"/>
              </a:lnSpc>
              <a:spcBef>
                <a:spcPts val="0"/>
              </a:spcBef>
              <a:spcAft>
                <a:spcPts val="300"/>
              </a:spcAft>
              <a:buNone/>
            </a:pPr>
            <a:r>
              <a:rPr lang="nb-NO" sz="1600" b="1"/>
              <a:t>Eksempler på hva som dokumenteres i fysisk/digital elevmappe: </a:t>
            </a:r>
          </a:p>
          <a:p>
            <a:pPr lvl="1">
              <a:lnSpc>
                <a:spcPct val="120000"/>
              </a:lnSpc>
              <a:spcBef>
                <a:spcPts val="0"/>
              </a:spcBef>
              <a:spcAft>
                <a:spcPts val="300"/>
              </a:spcAft>
            </a:pPr>
            <a:r>
              <a:rPr lang="nb-NO" sz="1200">
                <a:solidFill>
                  <a:srgbClr val="000000"/>
                </a:solidFill>
                <a:effectLst/>
                <a:latin typeface="ksxfont2"/>
              </a:rPr>
              <a:t>Eksempler på dokumenter som legges i elevmappen Omfanget av dokumentasjon vil variere med den enkeltes elevs opplæringssituasjon.</a:t>
            </a:r>
          </a:p>
          <a:p>
            <a:pPr lvl="1">
              <a:lnSpc>
                <a:spcPct val="120000"/>
              </a:lnSpc>
              <a:spcBef>
                <a:spcPts val="0"/>
              </a:spcBef>
              <a:spcAft>
                <a:spcPts val="300"/>
              </a:spcAft>
            </a:pPr>
            <a:r>
              <a:rPr lang="nb-NO" sz="1200">
                <a:solidFill>
                  <a:srgbClr val="000000"/>
                </a:solidFill>
                <a:effectLst/>
                <a:latin typeface="ksxfont2"/>
              </a:rPr>
              <a:t>Navn, adresse og fødselsnummer</a:t>
            </a:r>
          </a:p>
          <a:p>
            <a:pPr lvl="1">
              <a:lnSpc>
                <a:spcPct val="120000"/>
              </a:lnSpc>
              <a:spcBef>
                <a:spcPts val="0"/>
              </a:spcBef>
              <a:spcAft>
                <a:spcPts val="300"/>
              </a:spcAft>
            </a:pPr>
            <a:r>
              <a:rPr lang="nb-NO" sz="1200">
                <a:solidFill>
                  <a:srgbClr val="000000"/>
                </a:solidFill>
                <a:effectLst/>
                <a:latin typeface="ksxfont2"/>
              </a:rPr>
              <a:t>Navn på foreldre/foresatte</a:t>
            </a:r>
          </a:p>
          <a:p>
            <a:pPr lvl="1">
              <a:lnSpc>
                <a:spcPct val="120000"/>
              </a:lnSpc>
              <a:spcBef>
                <a:spcPts val="0"/>
              </a:spcBef>
              <a:spcAft>
                <a:spcPts val="300"/>
              </a:spcAft>
            </a:pPr>
            <a:r>
              <a:rPr lang="nb-NO" sz="1200">
                <a:solidFill>
                  <a:srgbClr val="000000"/>
                </a:solidFill>
                <a:effectLst/>
                <a:latin typeface="ksxfont2"/>
              </a:rPr>
              <a:t>Overføringsskjema vedrørende overføring av informasjon mellom barneskole og ungdomsskole</a:t>
            </a:r>
          </a:p>
          <a:p>
            <a:pPr lvl="1">
              <a:lnSpc>
                <a:spcPct val="120000"/>
              </a:lnSpc>
              <a:spcBef>
                <a:spcPts val="0"/>
              </a:spcBef>
              <a:spcAft>
                <a:spcPts val="300"/>
              </a:spcAft>
            </a:pPr>
            <a:r>
              <a:rPr lang="nb-NO" sz="1200">
                <a:solidFill>
                  <a:srgbClr val="000000"/>
                </a:solidFill>
                <a:effectLst/>
                <a:latin typeface="ksxfont2"/>
              </a:rPr>
              <a:t>Referat fra utviklingssamtaler</a:t>
            </a:r>
          </a:p>
          <a:p>
            <a:pPr lvl="1">
              <a:lnSpc>
                <a:spcPct val="120000"/>
              </a:lnSpc>
              <a:spcBef>
                <a:spcPts val="0"/>
              </a:spcBef>
              <a:spcAft>
                <a:spcPts val="300"/>
              </a:spcAft>
            </a:pPr>
            <a:r>
              <a:rPr lang="nb-NO" sz="1200">
                <a:solidFill>
                  <a:srgbClr val="000000"/>
                </a:solidFill>
                <a:effectLst/>
                <a:latin typeface="ksxfont2"/>
              </a:rPr>
              <a:t>Vurderinger</a:t>
            </a:r>
          </a:p>
          <a:p>
            <a:pPr lvl="1">
              <a:lnSpc>
                <a:spcPct val="120000"/>
              </a:lnSpc>
              <a:spcBef>
                <a:spcPts val="0"/>
              </a:spcBef>
              <a:spcAft>
                <a:spcPts val="300"/>
              </a:spcAft>
            </a:pPr>
            <a:r>
              <a:rPr lang="nb-NO" sz="1200">
                <a:solidFill>
                  <a:srgbClr val="000000"/>
                </a:solidFill>
                <a:effectLst/>
                <a:latin typeface="ksxfont2"/>
              </a:rPr>
              <a:t>Resultat fra kartleggingsprøver og nasjonale prøver</a:t>
            </a:r>
          </a:p>
          <a:p>
            <a:pPr lvl="1">
              <a:lnSpc>
                <a:spcPct val="120000"/>
              </a:lnSpc>
              <a:spcBef>
                <a:spcPts val="0"/>
              </a:spcBef>
              <a:spcAft>
                <a:spcPts val="300"/>
              </a:spcAft>
            </a:pPr>
            <a:r>
              <a:rPr lang="nb-NO" sz="1200">
                <a:solidFill>
                  <a:srgbClr val="000000"/>
                </a:solidFill>
                <a:effectLst/>
                <a:latin typeface="ksxfont2"/>
              </a:rPr>
              <a:t>Enkeltvedtak </a:t>
            </a:r>
          </a:p>
          <a:p>
            <a:pPr lvl="1">
              <a:lnSpc>
                <a:spcPct val="120000"/>
              </a:lnSpc>
              <a:spcBef>
                <a:spcPts val="0"/>
              </a:spcBef>
              <a:spcAft>
                <a:spcPts val="300"/>
              </a:spcAft>
            </a:pPr>
            <a:r>
              <a:rPr lang="nb-NO" sz="1200">
                <a:solidFill>
                  <a:srgbClr val="000000"/>
                </a:solidFill>
                <a:effectLst/>
                <a:latin typeface="ksxfont2"/>
              </a:rPr>
              <a:t>Klager</a:t>
            </a:r>
          </a:p>
          <a:p>
            <a:pPr lvl="1">
              <a:lnSpc>
                <a:spcPct val="120000"/>
              </a:lnSpc>
              <a:spcBef>
                <a:spcPts val="0"/>
              </a:spcBef>
              <a:spcAft>
                <a:spcPts val="300"/>
              </a:spcAft>
            </a:pPr>
            <a:r>
              <a:rPr lang="nb-NO" sz="1200">
                <a:solidFill>
                  <a:srgbClr val="000000"/>
                </a:solidFill>
                <a:effectLst/>
                <a:latin typeface="ksxfont2"/>
              </a:rPr>
              <a:t>Livssyn, etnisk eller språklig bakgrunn (</a:t>
            </a:r>
            <a:r>
              <a:rPr lang="nb-NO" sz="1200" err="1">
                <a:solidFill>
                  <a:srgbClr val="000000"/>
                </a:solidFill>
                <a:effectLst/>
                <a:latin typeface="ksxfont2"/>
              </a:rPr>
              <a:t>f.eks</a:t>
            </a:r>
            <a:r>
              <a:rPr lang="nb-NO" sz="1200">
                <a:solidFill>
                  <a:srgbClr val="000000"/>
                </a:solidFill>
                <a:effectLst/>
                <a:latin typeface="ksxfont2"/>
              </a:rPr>
              <a:t> fri for å feire religiøse høytider)</a:t>
            </a:r>
          </a:p>
          <a:p>
            <a:pPr lvl="1">
              <a:lnSpc>
                <a:spcPct val="120000"/>
              </a:lnSpc>
              <a:spcBef>
                <a:spcPts val="0"/>
              </a:spcBef>
              <a:spcAft>
                <a:spcPts val="300"/>
              </a:spcAft>
            </a:pPr>
            <a:r>
              <a:rPr lang="nb-NO" sz="1200">
                <a:solidFill>
                  <a:srgbClr val="000000"/>
                </a:solidFill>
                <a:effectLst/>
                <a:latin typeface="ksxfont2"/>
              </a:rPr>
              <a:t>Misbruk av rusmidler i skoletiden</a:t>
            </a:r>
          </a:p>
          <a:p>
            <a:pPr lvl="1">
              <a:lnSpc>
                <a:spcPct val="120000"/>
              </a:lnSpc>
              <a:spcBef>
                <a:spcPts val="0"/>
              </a:spcBef>
              <a:spcAft>
                <a:spcPts val="300"/>
              </a:spcAft>
            </a:pPr>
            <a:r>
              <a:rPr lang="nb-NO" sz="1200">
                <a:solidFill>
                  <a:srgbClr val="000000"/>
                </a:solidFill>
                <a:effectLst/>
                <a:latin typeface="ksxfont2"/>
              </a:rPr>
              <a:t>Helseforhold</a:t>
            </a:r>
          </a:p>
          <a:p>
            <a:pPr lvl="1">
              <a:lnSpc>
                <a:spcPct val="120000"/>
              </a:lnSpc>
              <a:spcBef>
                <a:spcPts val="0"/>
              </a:spcBef>
              <a:spcAft>
                <a:spcPts val="300"/>
              </a:spcAft>
            </a:pPr>
            <a:r>
              <a:rPr lang="nb-NO" sz="1200">
                <a:solidFill>
                  <a:srgbClr val="000000"/>
                </a:solidFill>
                <a:effectLst/>
                <a:latin typeface="ksxfont2"/>
              </a:rPr>
              <a:t>Disiplinære forhold</a:t>
            </a:r>
          </a:p>
          <a:p>
            <a:pPr lvl="1">
              <a:lnSpc>
                <a:spcPct val="120000"/>
              </a:lnSpc>
              <a:spcBef>
                <a:spcPts val="0"/>
              </a:spcBef>
              <a:spcAft>
                <a:spcPts val="300"/>
              </a:spcAft>
            </a:pPr>
            <a:r>
              <a:rPr lang="nb-NO" sz="1200">
                <a:solidFill>
                  <a:srgbClr val="000000"/>
                </a:solidFill>
                <a:latin typeface="ksxfont2"/>
              </a:rPr>
              <a:t>Individuelt tilrettelagte</a:t>
            </a:r>
            <a:r>
              <a:rPr lang="nb-NO" sz="1200">
                <a:solidFill>
                  <a:srgbClr val="000000"/>
                </a:solidFill>
                <a:effectLst/>
                <a:latin typeface="ksxfont2"/>
              </a:rPr>
              <a:t> tiltak </a:t>
            </a:r>
          </a:p>
          <a:p>
            <a:pPr lvl="1">
              <a:lnSpc>
                <a:spcPct val="120000"/>
              </a:lnSpc>
              <a:spcBef>
                <a:spcPts val="0"/>
              </a:spcBef>
              <a:spcAft>
                <a:spcPts val="300"/>
              </a:spcAft>
            </a:pPr>
            <a:r>
              <a:rPr lang="nb-NO" sz="1200">
                <a:solidFill>
                  <a:srgbClr val="000000"/>
                </a:solidFill>
                <a:effectLst/>
                <a:latin typeface="ksxfont2"/>
              </a:rPr>
              <a:t>Individuelle læreplaner</a:t>
            </a:r>
          </a:p>
          <a:p>
            <a:pPr lvl="1">
              <a:lnSpc>
                <a:spcPct val="120000"/>
              </a:lnSpc>
              <a:spcBef>
                <a:spcPts val="0"/>
              </a:spcBef>
              <a:spcAft>
                <a:spcPts val="300"/>
              </a:spcAft>
            </a:pPr>
            <a:r>
              <a:rPr lang="nb-NO" sz="1200">
                <a:solidFill>
                  <a:srgbClr val="000000"/>
                </a:solidFill>
                <a:effectLst/>
                <a:latin typeface="ksxfont2"/>
              </a:rPr>
              <a:t>Pedagogiske rapporter/halvårsrapporter</a:t>
            </a:r>
          </a:p>
          <a:p>
            <a:pPr lvl="1">
              <a:lnSpc>
                <a:spcPct val="120000"/>
              </a:lnSpc>
              <a:spcBef>
                <a:spcPts val="0"/>
              </a:spcBef>
              <a:spcAft>
                <a:spcPts val="300"/>
              </a:spcAft>
            </a:pPr>
            <a:r>
              <a:rPr lang="nb-NO" sz="1200">
                <a:solidFill>
                  <a:srgbClr val="000000"/>
                </a:solidFill>
                <a:effectLst/>
                <a:latin typeface="ksxfont2"/>
              </a:rPr>
              <a:t>Sakkyndig tilråding</a:t>
            </a:r>
          </a:p>
          <a:p>
            <a:pPr lvl="1">
              <a:lnSpc>
                <a:spcPct val="120000"/>
              </a:lnSpc>
              <a:spcBef>
                <a:spcPts val="0"/>
              </a:spcBef>
              <a:spcAft>
                <a:spcPts val="300"/>
              </a:spcAft>
            </a:pPr>
            <a:r>
              <a:rPr lang="nb-NO" sz="1200">
                <a:solidFill>
                  <a:srgbClr val="000000"/>
                </a:solidFill>
                <a:effectLst/>
                <a:latin typeface="ksxfont2"/>
              </a:rPr>
              <a:t>Melding til og korrespondanse med barnevernet</a:t>
            </a:r>
          </a:p>
          <a:p>
            <a:pPr lvl="1">
              <a:lnSpc>
                <a:spcPct val="120000"/>
              </a:lnSpc>
              <a:spcBef>
                <a:spcPts val="0"/>
              </a:spcBef>
              <a:spcAft>
                <a:spcPts val="300"/>
              </a:spcAft>
            </a:pPr>
            <a:r>
              <a:rPr lang="nb-NO" sz="1200">
                <a:solidFill>
                  <a:srgbClr val="000000"/>
                </a:solidFill>
                <a:effectLst/>
                <a:latin typeface="ksxfont2"/>
              </a:rPr>
              <a:t>Korrespondanse, notater, søknader og tillatelser vedrørende eleven</a:t>
            </a:r>
          </a:p>
          <a:p>
            <a:pPr lvl="1">
              <a:lnSpc>
                <a:spcPct val="120000"/>
              </a:lnSpc>
              <a:spcBef>
                <a:spcPts val="0"/>
              </a:spcBef>
              <a:spcAft>
                <a:spcPts val="300"/>
              </a:spcAft>
            </a:pPr>
            <a:r>
              <a:rPr lang="nb-NO" sz="1200">
                <a:solidFill>
                  <a:srgbClr val="000000"/>
                </a:solidFill>
                <a:effectLst/>
                <a:latin typeface="ksxfont2"/>
              </a:rPr>
              <a:t>Skademeldinger til </a:t>
            </a:r>
            <a:r>
              <a:rPr lang="nb-NO" sz="1200">
                <a:solidFill>
                  <a:srgbClr val="000000"/>
                </a:solidFill>
                <a:latin typeface="ksxfont2"/>
              </a:rPr>
              <a:t>NAV</a:t>
            </a:r>
            <a:r>
              <a:rPr lang="nb-NO" sz="1200">
                <a:solidFill>
                  <a:srgbClr val="000000"/>
                </a:solidFill>
                <a:effectLst/>
                <a:latin typeface="ksxfont2"/>
              </a:rPr>
              <a:t>/forsikringsselskap</a:t>
            </a:r>
          </a:p>
          <a:p>
            <a:pPr lvl="1">
              <a:lnSpc>
                <a:spcPct val="120000"/>
              </a:lnSpc>
              <a:spcBef>
                <a:spcPts val="0"/>
              </a:spcBef>
              <a:spcAft>
                <a:spcPts val="300"/>
              </a:spcAft>
            </a:pPr>
            <a:r>
              <a:rPr lang="nb-NO" sz="1200">
                <a:solidFill>
                  <a:srgbClr val="000000"/>
                </a:solidFill>
                <a:effectLst/>
                <a:latin typeface="ksxfont2"/>
              </a:rPr>
              <a:t>Skolemiljøsaker. dvs. møtereferater, aktivitetsplaner, saker til/ fra statsforvalter og lignende. </a:t>
            </a:r>
          </a:p>
          <a:p>
            <a:pPr marL="0" indent="0">
              <a:buNone/>
            </a:pPr>
            <a:endParaRPr lang="nb-NO" sz="1000"/>
          </a:p>
        </p:txBody>
      </p:sp>
      <p:pic>
        <p:nvPicPr>
          <p:cNvPr id="4098" name="Picture 2" descr="Kabinett, Dokument, Fil, Arkivering">
            <a:extLst>
              <a:ext uri="{FF2B5EF4-FFF2-40B4-BE49-F238E27FC236}">
                <a16:creationId xmlns:a16="http://schemas.microsoft.com/office/drawing/2014/main" id="{50DE5E68-B04A-95BE-070B-7242E4BAE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6414" y="2822389"/>
            <a:ext cx="2655906" cy="3197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07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03CA5C4-19B8-9B9F-77EA-DF4F43E079FC}"/>
              </a:ext>
            </a:extLst>
          </p:cNvPr>
          <p:cNvSpPr>
            <a:spLocks noGrp="1"/>
          </p:cNvSpPr>
          <p:nvPr>
            <p:ph type="title"/>
          </p:nvPr>
        </p:nvSpPr>
        <p:spPr/>
        <p:txBody>
          <a:bodyPr anchor="ctr">
            <a:normAutofit/>
          </a:bodyPr>
          <a:lstStyle/>
          <a:p>
            <a:r>
              <a:rPr lang="nb-NO" sz="4000">
                <a:solidFill>
                  <a:srgbClr val="0070C0"/>
                </a:solidFill>
                <a:effectLst/>
                <a:latin typeface="Avenir Next LT Pro" panose="020B0504020202020204" pitchFamily="34" charset="0"/>
              </a:rPr>
              <a:t>Kommunikasjon</a:t>
            </a:r>
            <a:endParaRPr lang="nb-NO">
              <a:ln w="22225">
                <a:solidFill>
                  <a:srgbClr val="FFFFFF"/>
                </a:solidFill>
              </a:ln>
              <a:solidFill>
                <a:srgbClr val="0070C0"/>
              </a:solidFill>
              <a:cs typeface="Arial"/>
            </a:endParaRPr>
          </a:p>
        </p:txBody>
      </p:sp>
      <p:sp>
        <p:nvSpPr>
          <p:cNvPr id="3" name="Plassholder for innhold 2">
            <a:extLst>
              <a:ext uri="{FF2B5EF4-FFF2-40B4-BE49-F238E27FC236}">
                <a16:creationId xmlns:a16="http://schemas.microsoft.com/office/drawing/2014/main" id="{278EC2DD-6D5F-85BD-FDA4-122CED52782F}"/>
              </a:ext>
            </a:extLst>
          </p:cNvPr>
          <p:cNvSpPr>
            <a:spLocks noGrp="1"/>
          </p:cNvSpPr>
          <p:nvPr>
            <p:ph idx="1"/>
          </p:nvPr>
        </p:nvSpPr>
        <p:spPr>
          <a:xfrm>
            <a:off x="213200" y="2187261"/>
            <a:ext cx="6077392" cy="3694176"/>
          </a:xfrm>
        </p:spPr>
        <p:txBody>
          <a:bodyPr vert="horz" lIns="91440" tIns="45720" rIns="91440" bIns="45720" rtlCol="0" anchor="ctr">
            <a:noAutofit/>
          </a:bodyPr>
          <a:lstStyle/>
          <a:p>
            <a:r>
              <a:rPr lang="nb-NO" sz="1600"/>
              <a:t>Elever og ansatte i grunnskolen skal ikke ha sosiale medier på kommunens digitale enheter</a:t>
            </a:r>
            <a:endParaRPr lang="en-US" sz="1600"/>
          </a:p>
          <a:p>
            <a:r>
              <a:rPr lang="nb-NO" sz="1600"/>
              <a:t>Skolene skal i utgangspunktet ikke  å lage sosiale medier-kontoer slik som Facebook, Instagram og Snapchat </a:t>
            </a:r>
            <a:endParaRPr lang="en-US" sz="1600"/>
          </a:p>
          <a:p>
            <a:r>
              <a:rPr lang="nb-NO" sz="1600"/>
              <a:t>Skole-hjem samarbeid skal foregå over kommunikasjonskanal, samhandling og læringsplattformer godkjent av kommunen (</a:t>
            </a:r>
            <a:r>
              <a:rPr lang="nb-NO" sz="1600" err="1"/>
              <a:t>f.eks</a:t>
            </a:r>
            <a:r>
              <a:rPr lang="nb-NO" sz="1600"/>
              <a:t> Visma, IST, Microsoft Teams)</a:t>
            </a:r>
            <a:endParaRPr lang="en-US" sz="1600"/>
          </a:p>
          <a:p>
            <a:r>
              <a:rPr lang="nb-NO" sz="1600"/>
              <a:t>Sikker sending – </a:t>
            </a:r>
            <a:r>
              <a:rPr lang="nb-NO" sz="1600" err="1"/>
              <a:t>f.eks</a:t>
            </a:r>
            <a:r>
              <a:rPr lang="nb-NO" sz="1600"/>
              <a:t> i </a:t>
            </a:r>
            <a:r>
              <a:rPr lang="nb-NO" sz="1600" err="1"/>
              <a:t>Websak</a:t>
            </a:r>
            <a:r>
              <a:rPr lang="nb-NO" sz="1600"/>
              <a:t> saksbehandlingssystem/arkiv (arkivverdige dokumenter med sensitive opplysninger)</a:t>
            </a:r>
            <a:endParaRPr lang="en-US" sz="1600"/>
          </a:p>
          <a:p>
            <a:r>
              <a:rPr lang="nb-NO" sz="1600"/>
              <a:t>Sensitive opplysninger skal ikke på mail, kun i sikre kommunikasjonskanaler. </a:t>
            </a:r>
            <a:endParaRPr lang="nb-NO"/>
          </a:p>
        </p:txBody>
      </p:sp>
      <p:sp>
        <p:nvSpPr>
          <p:cNvPr id="5" name="TekstSylinder 4">
            <a:extLst>
              <a:ext uri="{FF2B5EF4-FFF2-40B4-BE49-F238E27FC236}">
                <a16:creationId xmlns:a16="http://schemas.microsoft.com/office/drawing/2014/main" id="{EC6FE6D9-2485-7CD4-F176-3283A7EEA0A3}"/>
              </a:ext>
            </a:extLst>
          </p:cNvPr>
          <p:cNvSpPr txBox="1"/>
          <p:nvPr/>
        </p:nvSpPr>
        <p:spPr>
          <a:xfrm>
            <a:off x="6526052" y="2187343"/>
            <a:ext cx="5432319" cy="512448"/>
          </a:xfrm>
          <a:prstGeom prst="rect">
            <a:avLst/>
          </a:prstGeom>
          <a:noFill/>
        </p:spPr>
        <p:txBody>
          <a:bodyPr wrap="square" lIns="91440" tIns="45720" rIns="91440" bIns="45720" anchor="t">
            <a:spAutoFit/>
          </a:bodyPr>
          <a:lstStyle/>
          <a:p>
            <a:pPr marL="171450" indent="-171450">
              <a:lnSpc>
                <a:spcPct val="200000"/>
              </a:lnSpc>
              <a:buFont typeface="Arial" panose="020B0604020202020204" pitchFamily="34" charset="0"/>
              <a:buChar char="•"/>
            </a:pPr>
            <a:r>
              <a:rPr lang="nb-NO" sz="1600"/>
              <a:t>Eksempel:</a:t>
            </a:r>
          </a:p>
        </p:txBody>
      </p:sp>
    </p:spTree>
    <p:extLst>
      <p:ext uri="{BB962C8B-B14F-4D97-AF65-F5344CB8AC3E}">
        <p14:creationId xmlns:p14="http://schemas.microsoft.com/office/powerpoint/2010/main" val="1277368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3D841A5-4C73-74EC-6E0B-5C204860CAC1}"/>
              </a:ext>
            </a:extLst>
          </p:cNvPr>
          <p:cNvSpPr>
            <a:spLocks noGrp="1"/>
          </p:cNvSpPr>
          <p:nvPr>
            <p:ph type="title"/>
          </p:nvPr>
        </p:nvSpPr>
        <p:spPr/>
        <p:txBody>
          <a:bodyPr/>
          <a:lstStyle/>
          <a:p>
            <a:r>
              <a:rPr lang="nb-NO">
                <a:solidFill>
                  <a:srgbClr val="0070C0"/>
                </a:solidFill>
              </a:rPr>
              <a:t>Samtykke</a:t>
            </a:r>
          </a:p>
        </p:txBody>
      </p:sp>
      <p:sp>
        <p:nvSpPr>
          <p:cNvPr id="3" name="Plassholder for innhold 2">
            <a:extLst>
              <a:ext uri="{FF2B5EF4-FFF2-40B4-BE49-F238E27FC236}">
                <a16:creationId xmlns:a16="http://schemas.microsoft.com/office/drawing/2014/main" id="{664106B1-FBA9-48B9-1981-08D7499C2568}"/>
              </a:ext>
            </a:extLst>
          </p:cNvPr>
          <p:cNvSpPr>
            <a:spLocks noGrp="1"/>
          </p:cNvSpPr>
          <p:nvPr>
            <p:ph idx="1"/>
          </p:nvPr>
        </p:nvSpPr>
        <p:spPr>
          <a:xfrm>
            <a:off x="337065" y="1303895"/>
            <a:ext cx="10515600" cy="4351338"/>
          </a:xfrm>
        </p:spPr>
        <p:txBody>
          <a:bodyPr vert="horz" lIns="91440" tIns="45720" rIns="91440" bIns="45720" rtlCol="0" anchor="t">
            <a:normAutofit/>
          </a:bodyPr>
          <a:lstStyle/>
          <a:p>
            <a:pPr marL="0" indent="0">
              <a:buNone/>
            </a:pPr>
            <a:endParaRPr lang="nb-NO"/>
          </a:p>
          <a:p>
            <a:r>
              <a:rPr lang="nb-NO"/>
              <a:t>Ved publisering/deling/offentliggjøring av bilder der elever kan gjenkjennes o.l., skal eleven og foresatte som hovedregel samtykke. Det skal aldri publiseres bilder av elever mot elevens vilje. Samtykker skal være informert om og frivillige. </a:t>
            </a:r>
          </a:p>
          <a:p>
            <a:r>
              <a:rPr lang="nb-NO"/>
              <a:t>Gi informasjon om formål for bildet</a:t>
            </a:r>
          </a:p>
          <a:p>
            <a:r>
              <a:rPr lang="nb-NO">
                <a:hlinkClick r:id="rId3"/>
              </a:rPr>
              <a:t>Samtykke fra mindreåringe | Datatilsynet</a:t>
            </a:r>
            <a:endParaRPr lang="nb-NO"/>
          </a:p>
        </p:txBody>
      </p:sp>
    </p:spTree>
    <p:extLst>
      <p:ext uri="{BB962C8B-B14F-4D97-AF65-F5344CB8AC3E}">
        <p14:creationId xmlns:p14="http://schemas.microsoft.com/office/powerpoint/2010/main" val="2202059723"/>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E32CE3258E4C04D8A19F14DB146BD7E" ma:contentTypeVersion="19" ma:contentTypeDescription="Opprett et nytt dokument." ma:contentTypeScope="" ma:versionID="a25244b2b54aa9efdfe7f5362afa7abf">
  <xsd:schema xmlns:xsd="http://www.w3.org/2001/XMLSchema" xmlns:xs="http://www.w3.org/2001/XMLSchema" xmlns:p="http://schemas.microsoft.com/office/2006/metadata/properties" xmlns:ns2="a23fdd0c-4e46-4c3f-8268-4ae4a116ab21" xmlns:ns3="bc5caccd-adce-437b-95f0-d31e152bf525" targetNamespace="http://schemas.microsoft.com/office/2006/metadata/properties" ma:root="true" ma:fieldsID="4a0e132b1ef85ca2d6341664e91bd346" ns2:_="" ns3:_="">
    <xsd:import namespace="a23fdd0c-4e46-4c3f-8268-4ae4a116ab21"/>
    <xsd:import namespace="bc5caccd-adce-437b-95f0-d31e152bf5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fdd0c-4e46-4c3f-8268-4ae4a116ab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emerkelapper" ma:readOnly="false" ma:fieldId="{5cf76f15-5ced-4ddc-b409-7134ff3c332f}" ma:taxonomyMulti="true" ma:sspId="8b055116-5617-4268-b69c-d0095ac8b99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5caccd-adce-437b-95f0-d31e152bf525"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element name="TaxCatchAll" ma:index="21" nillable="true" ma:displayName="Taxonomy Catch All Column" ma:hidden="true" ma:list="{4efeb0fc-0357-427d-861c-9cbbc51cc106}" ma:internalName="TaxCatchAll" ma:showField="CatchAllData" ma:web="bc5caccd-adce-437b-95f0-d31e152bf5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23fdd0c-4e46-4c3f-8268-4ae4a116ab21">
      <Terms xmlns="http://schemas.microsoft.com/office/infopath/2007/PartnerControls"/>
    </lcf76f155ced4ddcb4097134ff3c332f>
    <TaxCatchAll xmlns="bc5caccd-adce-437b-95f0-d31e152bf525" xsi:nil="true"/>
    <SharedWithUsers xmlns="bc5caccd-adce-437b-95f0-d31e152bf525">
      <UserInfo>
        <DisplayName/>
        <AccountId xsi:nil="true"/>
        <AccountType/>
      </UserInfo>
    </SharedWithUsers>
  </documentManagement>
</p:properties>
</file>

<file path=customXml/itemProps1.xml><?xml version="1.0" encoding="utf-8"?>
<ds:datastoreItem xmlns:ds="http://schemas.openxmlformats.org/officeDocument/2006/customXml" ds:itemID="{0AC1D06B-CF77-4CD6-8EC6-493E5BE60636}">
  <ds:schemaRefs>
    <ds:schemaRef ds:uri="http://schemas.microsoft.com/sharepoint/v3/contenttype/forms"/>
  </ds:schemaRefs>
</ds:datastoreItem>
</file>

<file path=customXml/itemProps2.xml><?xml version="1.0" encoding="utf-8"?>
<ds:datastoreItem xmlns:ds="http://schemas.openxmlformats.org/officeDocument/2006/customXml" ds:itemID="{04C6A6B9-8556-43CD-82C9-29EEE62742A6}">
  <ds:schemaRefs>
    <ds:schemaRef ds:uri="a23fdd0c-4e46-4c3f-8268-4ae4a116ab21"/>
    <ds:schemaRef ds:uri="bc5caccd-adce-437b-95f0-d31e152bf5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E403E2-EC16-4DFF-BDD6-E89ACD36FC3C}">
  <ds:schemaRefs>
    <ds:schemaRef ds:uri="a23fdd0c-4e46-4c3f-8268-4ae4a116ab21"/>
    <ds:schemaRef ds:uri="bc5caccd-adce-437b-95f0-d31e152bf52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15</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AccentBoxVTI</vt:lpstr>
      <vt:lpstr>Informasjonsmateriell til foresatte i grunnskolen om IT-sikkerhet og personvern</vt:lpstr>
      <vt:lpstr>Innhold</vt:lpstr>
      <vt:lpstr>Hvorfor personvern?</vt:lpstr>
      <vt:lpstr>Hvorfor personvern fortsetter</vt:lpstr>
      <vt:lpstr>Opplysninger samles inn: hvorfor og hva</vt:lpstr>
      <vt:lpstr>Dine rettigheter</vt:lpstr>
      <vt:lpstr>Dokumentasjonsplikt</vt:lpstr>
      <vt:lpstr>Kommunikasjon</vt:lpstr>
      <vt:lpstr>Samtykke</vt:lpstr>
      <vt:lpstr>Mobilfri skole</vt:lpstr>
      <vt:lpstr>Målet med mobilfrie skoler  er færre forstyrrelser og et styrket skolemiljø</vt:lpstr>
      <vt:lpstr>Grunnleggende ferdigheter</vt:lpstr>
      <vt:lpstr>Grunnleggende ferdigheter</vt:lpstr>
      <vt:lpstr>Grunnleggende ferdigheter</vt:lpstr>
      <vt:lpstr>Digitale læremidler og digitale tjenester</vt:lpstr>
      <vt:lpstr>Kunstig intelligens</vt:lpstr>
      <vt:lpstr>UDIRs råd om bruk av KI I skolen: </vt:lpstr>
      <vt:lpstr>Eksempler på hvordan KI kan brukes i skolen </vt:lpstr>
      <vt:lpstr>Hvordan hindrer vi at elever har tilgang til uegnet innhold på internett? </vt:lpstr>
      <vt:lpstr>Gratisressurser med og uten pålogging</vt:lpstr>
      <vt:lpstr>Lærers håndtering av elevens passord</vt:lpstr>
      <vt:lpstr>Foresattes tilgang til elevens ressurser</vt:lpstr>
      <vt:lpstr>Digital enhet med hjem</vt:lpstr>
      <vt:lpstr>Sporing av digital enhet</vt:lpstr>
      <vt:lpstr>Hvor melder jeg inn avvik?</vt:lpstr>
      <vt:lpstr>Kontaktinformasjon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Informasjonsmateriell til foresatte i grunnskolen om IT-sikkerhet og personvern</dc:title>
  <dc:creator>Anna Bellika</dc:creator>
  <cp:revision>1</cp:revision>
  <dcterms:created xsi:type="dcterms:W3CDTF">2024-06-17T11:14:33Z</dcterms:created>
  <dcterms:modified xsi:type="dcterms:W3CDTF">2026-08-12T09:57:41Z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b250485-d222-477a-ba09-6a5d3c1730a6_ActionId">
    <vt:lpwstr>74018ccd-06e8-44f2-936d-860d9638203a</vt:lpwstr>
  </property>
  <property fmtid="{D5CDD505-2E9C-101B-9397-08002B2CF9AE}" pid="3" name="MSIP_Label_fb250485-d222-477a-ba09-6a5d3c1730a6_Name">
    <vt:lpwstr>Ubegrenset</vt:lpwstr>
  </property>
  <property fmtid="{D5CDD505-2E9C-101B-9397-08002B2CF9AE}" pid="4" name="MSIP_Label_fb250485-d222-477a-ba09-6a5d3c1730a6_SetDate">
    <vt:lpwstr>2025-11-25T02:48:39Z</vt:lpwstr>
  </property>
  <property fmtid="{D5CDD505-2E9C-101B-9397-08002B2CF9AE}" pid="5" name="MSIP_Label_fb250485-d222-477a-ba09-6a5d3c1730a6_SiteId">
    <vt:lpwstr>07ba06ff-14f4-464b-b7e8-bc3a7e21e203</vt:lpwstr>
  </property>
  <property fmtid="{D5CDD505-2E9C-101B-9397-08002B2CF9AE}" pid="6" name="MSIP_Label_fb250485-d222-477a-ba09-6a5d3c1730a6_Enabled">
    <vt:lpwstr>True</vt:lpwstr>
  </property>
  <property fmtid="{D5CDD505-2E9C-101B-9397-08002B2CF9AE}" pid="7" name="ContentTypeId">
    <vt:lpwstr>0x0101007E32CE3258E4C04D8A19F14DB146BD7E</vt:lpwstr>
  </property>
  <property fmtid="{D5CDD505-2E9C-101B-9397-08002B2CF9AE}" pid="8" name="xd_ProgID">
    <vt:lpwstr/>
  </property>
  <property fmtid="{D5CDD505-2E9C-101B-9397-08002B2CF9AE}" pid="9" name="MediaServiceImageTags">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xd_Signature">
    <vt:bool>false</vt:bool>
  </property>
  <property fmtid="{D5CDD505-2E9C-101B-9397-08002B2CF9AE}" pid="15" name="MSIP_Label_fb250485-d222-477a-ba09-6a5d3c1730a6_Removed">
    <vt:lpwstr>False</vt:lpwstr>
  </property>
  <property fmtid="{D5CDD505-2E9C-101B-9397-08002B2CF9AE}" pid="16" name="MSIP_Label_fb250485-d222-477a-ba09-6a5d3c1730a6_Extended_MSFT_Method">
    <vt:lpwstr>Standard</vt:lpwstr>
  </property>
  <property fmtid="{D5CDD505-2E9C-101B-9397-08002B2CF9AE}" pid="17" name="Sensitivity">
    <vt:lpwstr>Ubegrenset</vt:lpwstr>
  </property>
  <property fmtid="{D5CDD505-2E9C-101B-9397-08002B2CF9AE}" pid="18" name="MSIP_Label_593ecc0f-ccb9-4361-8333-eab9c279fcaa_ActionId">
    <vt:lpwstr>e921aa8e-f48b-45a2-a7f0-9dc6492877a3</vt:lpwstr>
  </property>
  <property fmtid="{D5CDD505-2E9C-101B-9397-08002B2CF9AE}" pid="19" name="MSIP_Label_593ecc0f-ccb9-4361-8333-eab9c279fcaa_ContentBits">
    <vt:lpwstr>0</vt:lpwstr>
  </property>
  <property fmtid="{D5CDD505-2E9C-101B-9397-08002B2CF9AE}" pid="20" name="MSIP_Label_593ecc0f-ccb9-4361-8333-eab9c279fcaa_SetDate">
    <vt:lpwstr>2024-06-17T11:16:04Z</vt:lpwstr>
  </property>
  <property fmtid="{D5CDD505-2E9C-101B-9397-08002B2CF9AE}" pid="21" name="MSIP_Label_593ecc0f-ccb9-4361-8333-eab9c279fcaa_SiteId">
    <vt:lpwstr>07ba06ff-14f4-464b-b7e8-bc3a7e21e203</vt:lpwstr>
  </property>
  <property fmtid="{D5CDD505-2E9C-101B-9397-08002B2CF9AE}" pid="22" name="MSIP_Label_593ecc0f-ccb9-4361-8333-eab9c279fcaa_Name">
    <vt:lpwstr>Intern</vt:lpwstr>
  </property>
  <property fmtid="{D5CDD505-2E9C-101B-9397-08002B2CF9AE}" pid="23" name="MSIP_Label_593ecc0f-ccb9-4361-8333-eab9c279fcaa_Method">
    <vt:lpwstr>Standard</vt:lpwstr>
  </property>
  <property fmtid="{D5CDD505-2E9C-101B-9397-08002B2CF9AE}" pid="24" name="MSIP_Label_593ecc0f-ccb9-4361-8333-eab9c279fcaa_Enabled">
    <vt:lpwstr>true</vt:lpwstr>
  </property>
</Properties>
</file>