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3" r:id="rId5"/>
    <p:sldId id="262" r:id="rId6"/>
    <p:sldId id="261" r:id="rId7"/>
    <p:sldId id="258" r:id="rId8"/>
    <p:sldId id="259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30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8157982-1224-D9EE-FF7F-1C7827A25E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9DB8CED-94D8-DBA7-48F4-FE94790C3A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9D00FF-681B-00AE-A586-A89C80CA8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12C1-4809-4D80-AAF7-3981A79F8BE6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08CC464-94A9-A1E0-9B4F-4776BD7F4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8AE1E0-3890-8258-02AA-C40F8FEB9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E0F5-8A87-4DD7-B03E-A40336DFB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3494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F0C492D-A60F-0EF8-2A1F-F4D398D57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F855DA2-FB44-CAEC-DE2D-2930DD9F3B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C13DAE-7C5E-A0E5-F134-FDB0140F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12C1-4809-4D80-AAF7-3981A79F8BE6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FCAE06E-33B5-76D0-5AE3-50FA55B33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3A1A19-F92D-190D-B70E-EFC31661C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E0F5-8A87-4DD7-B03E-A40336DFB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4628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182B2CC-937D-6D01-0811-8FA73E6E2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0A96009-9B76-810C-72A3-12D91C9FC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5F58A96-1D73-A095-71A8-FD09CFFF8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12C1-4809-4D80-AAF7-3981A79F8BE6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371A38B-BE6C-81A8-DDE0-CBB7EFC47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D3DCDE4-1894-EFC0-94A1-B1ECC7D02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E0F5-8A87-4DD7-B03E-A40336DFB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67476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4DD43E0-B945-596D-A690-991E50EEE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145AA66-4E1F-C728-8EC7-6B2980E966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66C26AD-BADA-231F-B8BB-99FAA91AD0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FD89CF0-6D13-F800-4CCA-F76070C35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12C1-4809-4D80-AAF7-3981A79F8BE6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A37BB1D-10BE-F6AC-6263-FBF29C221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79A2A3C-8DE1-7212-D4FA-05C8EC4D6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E0F5-8A87-4DD7-B03E-A40336DFB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829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5D53EE0-D089-6171-6F20-938EBDC71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FB4A73C-1AED-715D-8CDE-CE7FA8570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CC11849-F345-13B7-09D1-E3A0F5E1C8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BA3853B4-5E85-05D2-9FFB-E598B644B0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8A15BBFE-5ABC-B195-434F-F174BA5FA8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565F3FAB-F608-0669-6E8C-E35443F22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12C1-4809-4D80-AAF7-3981A79F8BE6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83EA100-534C-27D5-859D-9FFCD77B4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75D8A584-A508-D53B-8788-FB25E32F4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E0F5-8A87-4DD7-B03E-A40336DFB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7315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4851B02-A9AC-B04D-20E7-A9A7A9020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F16A2318-DBDA-D660-2B14-870B95D7E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12C1-4809-4D80-AAF7-3981A79F8BE6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25A573F-85A6-2C21-12CC-9301D17C0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570A580-D25C-554A-13E2-3C4DB7F9E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E0F5-8A87-4DD7-B03E-A40336DFB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9585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02F45E0-64B2-04E2-C2C7-CBB8B4656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12C1-4809-4D80-AAF7-3981A79F8BE6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14B3B78-81F9-6D99-28C2-49A1D23D0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DD84642-0CBE-A6AF-4587-E0DBCD5B1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E0F5-8A87-4DD7-B03E-A40336DFB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0811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47AA77-A2CA-D9CE-DEFE-FF349307C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3FA2C0-EEC7-B53D-D288-C9BDE5A4C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D6F0D00-FE60-F3D2-112F-BAEE54ECA7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6FC46AC-0410-CFC0-5140-5607A968E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12C1-4809-4D80-AAF7-3981A79F8BE6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62E769F-2C0A-4E82-5FBE-B1098E894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AE416CA-D980-DAD7-DA59-B5DA48A50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E0F5-8A87-4DD7-B03E-A40336DFB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765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F8A2024-8C4A-0F56-DF92-731515F4C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AA5338EB-40F2-0579-4C23-490F40FD85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B787321-9BBC-9F0C-B86C-2FA29AF36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7BC7B8-D489-536D-F695-E16ADA156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12C1-4809-4D80-AAF7-3981A79F8BE6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18BF619-E4F9-E77B-4562-533C3FE66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67A28D3-81A3-8934-C953-4554414D5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E0F5-8A87-4DD7-B03E-A40336DFB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3745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9A55CA-ED2E-F923-2267-52EFC65A8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1057DE2-92DE-7F73-8D49-FADD1C091D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6BE51EB-6F1F-54CB-6503-A91CF76EB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12C1-4809-4D80-AAF7-3981A79F8BE6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26DF489-8ABC-9E57-0551-C7CFAE2B9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1CD75F2-B1C5-73A1-B107-0B578EA06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E0F5-8A87-4DD7-B03E-A40336DFB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9386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D331C33-37DA-1097-8912-DA540D0ED6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D72CEC3-0FAF-48E0-DC95-6F90C9B4A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41BAC16-A8CF-6D9C-B24B-A2193994A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C12C1-4809-4D80-AAF7-3981A79F8BE6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680F9EB-2DC5-436E-3F3B-0EC613173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3973752-6C34-754B-DE20-A0199EC28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DE0F5-8A87-4DD7-B03E-A40336DFB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1210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317E031-AB47-CFBF-3DBF-94EC03987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6FEC7CA-EAB7-8946-B64F-C4946593D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657D0D-576C-EFE3-3A51-477DED563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AC12C1-4809-4D80-AAF7-3981A79F8BE6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99B5BA8-C073-B05A-7C7D-E870F31B6B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8E4D874-0A0E-BEAD-7C63-205FCF89F0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9DE0F5-8A87-4DD7-B03E-A40336DFBE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9066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lsedirektoratet.no/veiledere/vanedannende-legemidler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8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566928"/>
            <a:ext cx="5120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 u="none">
                <a:solidFill>
                  <a:srgbClr val="E97132"/>
                </a:solidFill>
                <a:latin typeface="Aptos"/>
              </a:rPr>
              <a:t>TILSYN • FASTLEGETJENESTEN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89888"/>
            <a:ext cx="9875520" cy="1572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000" b="1" i="0" u="none">
                <a:solidFill>
                  <a:srgbClr val="FFFFFF"/>
                </a:solidFill>
                <a:latin typeface="Aptos Display"/>
              </a:rPr>
              <a:t>Oppfølging av tilsyn med
vanedannende legemidler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3273552"/>
            <a:ext cx="1965960" cy="27431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3547872"/>
            <a:ext cx="7955279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0" i="0" u="none">
                <a:solidFill>
                  <a:srgbClr val="DCEAF0"/>
                </a:solidFill>
                <a:latin typeface="Aptos"/>
              </a:rPr>
              <a:t>Fra forventning til systematisk forbedring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108192"/>
            <a:ext cx="51206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0" i="0" u="none">
                <a:solidFill>
                  <a:srgbClr val="FFFFFF"/>
                </a:solidFill>
                <a:latin typeface="Aptos"/>
              </a:rPr>
              <a:t>ALU  •  16. august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35440" y="6108192"/>
            <a:ext cx="214884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1100" b="1" i="0" u="none">
                <a:solidFill>
                  <a:srgbClr val="DCEAF0"/>
                </a:solidFill>
                <a:latin typeface="Aptos"/>
              </a:rPr>
              <a:t>KRAGERØ KOMMUNE</a:t>
            </a:r>
          </a:p>
        </p:txBody>
      </p:sp>
    </p:spTree>
    <p:extLst>
      <p:ext uri="{BB962C8B-B14F-4D97-AF65-F5344CB8AC3E}">
        <p14:creationId xmlns:p14="http://schemas.microsoft.com/office/powerpoint/2010/main" val="1894189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56032"/>
            <a:ext cx="71323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u="none">
                <a:solidFill>
                  <a:srgbClr val="E97132"/>
                </a:solidFill>
                <a:latin typeface="Aptos"/>
              </a:rPr>
              <a:t>TILSYN • VANEDANNENDE LEGEMIDLER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21792"/>
            <a:ext cx="1088136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500" b="1" i="0" u="none">
                <a:solidFill>
                  <a:srgbClr val="0E2841"/>
                </a:solidFill>
                <a:latin typeface="Aptos Display"/>
              </a:rPr>
              <a:t>Hvorfor dette tilsynet?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6565392"/>
            <a:ext cx="10881359" cy="10972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018520" y="661111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 u="none">
                <a:solidFill>
                  <a:srgbClr val="5C6B76"/>
                </a:solidFill>
                <a:latin typeface="Aptos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27632"/>
            <a:ext cx="3246120" cy="74980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800" b="1" i="0" u="none">
                <a:solidFill>
                  <a:srgbClr val="156082"/>
                </a:solidFill>
                <a:latin typeface="Aptos Display"/>
              </a:rPr>
              <a:t>2025–26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560320"/>
            <a:ext cx="3063240" cy="9326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0" i="0" u="none">
                <a:solidFill>
                  <a:srgbClr val="1E2F3D"/>
                </a:solidFill>
                <a:latin typeface="Aptos"/>
              </a:rPr>
              <a:t>Statsforvalteren i Vestfold og Telemark gjennomfører
egenevalueringstilsyn i flere kommuner.</a:t>
            </a:r>
          </a:p>
        </p:txBody>
      </p:sp>
      <p:sp>
        <p:nvSpPr>
          <p:cNvPr id="8" name="Rectangle 7"/>
          <p:cNvSpPr/>
          <p:nvPr/>
        </p:nvSpPr>
        <p:spPr>
          <a:xfrm>
            <a:off x="4160520" y="1600200"/>
            <a:ext cx="18288" cy="4325112"/>
          </a:xfrm>
          <a:prstGeom prst="rect">
            <a:avLst/>
          </a:prstGeom>
          <a:solidFill>
            <a:srgbClr val="DC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17720" y="1636776"/>
            <a:ext cx="63093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 u="none">
                <a:solidFill>
                  <a:srgbClr val="E97132"/>
                </a:solidFill>
                <a:latin typeface="Aptos"/>
              </a:rPr>
              <a:t>KOMMUNENS SØRGE-FOR-ANSVAR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2057400"/>
            <a:ext cx="630936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u="none">
                <a:solidFill>
                  <a:srgbClr val="0E2841"/>
                </a:solidFill>
                <a:latin typeface="Aptos Display"/>
              </a:rPr>
              <a:t>Tilsynet undersøker hvordan kommunen: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2761488"/>
            <a:ext cx="438912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156082"/>
                </a:solidFill>
                <a:latin typeface="Aptos Display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30368" y="2761488"/>
            <a:ext cx="562356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>
                <a:solidFill>
                  <a:srgbClr val="0E2841"/>
                </a:solidFill>
                <a:latin typeface="Aptos"/>
              </a:rPr>
              <a:t>følger med</a:t>
            </a:r>
            <a:r>
              <a:rPr sz="1900" b="0">
                <a:solidFill>
                  <a:srgbClr val="1E2F3D"/>
                </a:solidFill>
                <a:latin typeface="Aptos"/>
              </a:rPr>
              <a:t> på fastlegenes rekvireringspraksis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17720" y="3547872"/>
            <a:ext cx="438912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156082"/>
                </a:solidFill>
                <a:latin typeface="Aptos Display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30368" y="3547872"/>
            <a:ext cx="562356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>
                <a:solidFill>
                  <a:srgbClr val="0E2841"/>
                </a:solidFill>
                <a:latin typeface="Aptos"/>
              </a:rPr>
              <a:t>identifiserer risiko</a:t>
            </a:r>
            <a:r>
              <a:rPr sz="1900" b="0">
                <a:solidFill>
                  <a:srgbClr val="1E2F3D"/>
                </a:solidFill>
                <a:latin typeface="Aptos"/>
              </a:rPr>
              <a:t> før uønskede hendelser oppstår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4334256"/>
            <a:ext cx="438912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156082"/>
                </a:solidFill>
                <a:latin typeface="Aptos Display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0368" y="4334256"/>
            <a:ext cx="5623560" cy="5303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1">
                <a:solidFill>
                  <a:srgbClr val="0E2841"/>
                </a:solidFill>
                <a:latin typeface="Aptos"/>
              </a:rPr>
              <a:t>arbeider systematisk</a:t>
            </a:r>
            <a:r>
              <a:rPr sz="1900" b="0">
                <a:solidFill>
                  <a:srgbClr val="1E2F3D"/>
                </a:solidFill>
                <a:latin typeface="Aptos"/>
              </a:rPr>
              <a:t> med kvalitet og pasientsikkerhet</a:t>
            </a:r>
          </a:p>
        </p:txBody>
      </p:sp>
    </p:spTree>
    <p:extLst>
      <p:ext uri="{BB962C8B-B14F-4D97-AF65-F5344CB8AC3E}">
        <p14:creationId xmlns:p14="http://schemas.microsoft.com/office/powerpoint/2010/main" val="1892785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56032"/>
            <a:ext cx="71323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u="none">
                <a:solidFill>
                  <a:srgbClr val="E97132"/>
                </a:solidFill>
                <a:latin typeface="Aptos"/>
              </a:rPr>
              <a:t>TILSYN • VANEDANNENDE LEGEMIDLER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21792"/>
            <a:ext cx="108813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100" b="1" i="0" u="none">
                <a:solidFill>
                  <a:srgbClr val="0E2841"/>
                </a:solidFill>
                <a:latin typeface="Aptos Display"/>
              </a:rPr>
              <a:t>Statsforvalteren forventer systematisk forbedring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6565392"/>
            <a:ext cx="10881359" cy="10972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018520" y="661111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 u="none">
                <a:solidFill>
                  <a:srgbClr val="5C6B76"/>
                </a:solidFill>
                <a:latin typeface="Aptos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44752"/>
            <a:ext cx="7955279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u="none">
                <a:solidFill>
                  <a:srgbClr val="156082"/>
                </a:solidFill>
                <a:latin typeface="Aptos"/>
              </a:rPr>
              <a:t>PKT. 5.4  •  REKVIRERING AV VANEDANNENDE LEGEMIDLER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94944" y="1847088"/>
            <a:ext cx="73152" cy="1938528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50976" y="1828800"/>
            <a:ext cx="10012680" cy="10789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0" i="1" u="none">
                <a:solidFill>
                  <a:srgbClr val="0E2841"/>
                </a:solidFill>
                <a:latin typeface="Aptos Display"/>
              </a:rPr>
              <a:t>«Rekvireringa av desse legemidla er høg i Vestfold og Telemark. Kommunane blir oppfordra til å initiere og understøtte vidare forbetringsarbeid – både overfor fastlegar og andre relevante instansar.»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3127248"/>
            <a:ext cx="9326880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1" i="0" u="none">
                <a:solidFill>
                  <a:srgbClr val="1E2F3D"/>
                </a:solidFill>
                <a:latin typeface="Aptos"/>
              </a:rPr>
              <a:t>Veilederen skal gjøres kjent og følges.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4944" y="4096512"/>
            <a:ext cx="10570464" cy="10972"/>
          </a:xfrm>
          <a:prstGeom prst="rect">
            <a:avLst/>
          </a:prstGeom>
          <a:solidFill>
            <a:srgbClr val="DC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94944" y="4407408"/>
            <a:ext cx="68580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u="none">
                <a:solidFill>
                  <a:srgbClr val="E97132"/>
                </a:solidFill>
                <a:latin typeface="Aptos Display"/>
              </a:rPr>
              <a:t>MÅ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361688"/>
            <a:ext cx="4160520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 u="none">
                <a:solidFill>
                  <a:srgbClr val="1E2F3D"/>
                </a:solidFill>
                <a:latin typeface="Aptos"/>
              </a:rPr>
              <a:t>Sørge for forsvarlige allmennlegetjenester og systematisk kvalitets- og pasientsikkerhetsarbeid i tråd med lov og forskrift.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89320" y="4352544"/>
            <a:ext cx="18288" cy="1362456"/>
          </a:xfrm>
          <a:prstGeom prst="rect">
            <a:avLst/>
          </a:prstGeom>
          <a:solidFill>
            <a:srgbClr val="DC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91072" y="4407408"/>
            <a:ext cx="841248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400" b="1" i="0" u="none">
                <a:solidFill>
                  <a:srgbClr val="156082"/>
                </a:solidFill>
                <a:latin typeface="Aptos Display"/>
              </a:rPr>
              <a:t>BØR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42048" y="4361688"/>
            <a:ext cx="4041648" cy="10515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 u="none">
                <a:solidFill>
                  <a:srgbClr val="1E2F3D"/>
                </a:solidFill>
                <a:latin typeface="Aptos"/>
              </a:rPr>
              <a:t>Legge til rette for og følge opp forbedringsarbeid i rekvireringspraksisen – hos både kommunale og næringsdrivende allmennleger.</a:t>
            </a:r>
          </a:p>
        </p:txBody>
      </p:sp>
    </p:spTree>
    <p:extLst>
      <p:ext uri="{BB962C8B-B14F-4D97-AF65-F5344CB8AC3E}">
        <p14:creationId xmlns:p14="http://schemas.microsoft.com/office/powerpoint/2010/main" val="4044037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5156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56032"/>
            <a:ext cx="71323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u="none">
                <a:solidFill>
                  <a:srgbClr val="E97132"/>
                </a:solidFill>
                <a:latin typeface="Aptos"/>
              </a:rPr>
              <a:t>TILSYN • VANEDANNENDE LEGEMIDLER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21792"/>
            <a:ext cx="1088136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500" b="1" i="0" u="none">
                <a:solidFill>
                  <a:srgbClr val="0E2841"/>
                </a:solidFill>
                <a:latin typeface="Aptos Display"/>
              </a:rPr>
              <a:t>Veilederen tydeliggjør legens ansvar</a:t>
            </a:r>
          </a:p>
        </p:txBody>
      </p:sp>
      <p:sp>
        <p:nvSpPr>
          <p:cNvPr id="4" name="Rectangle 3"/>
          <p:cNvSpPr>
            <a:spLocks/>
          </p:cNvSpPr>
          <p:nvPr/>
        </p:nvSpPr>
        <p:spPr>
          <a:xfrm>
            <a:off x="658368" y="6565392"/>
            <a:ext cx="10881359" cy="10972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11018520" y="661111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 u="none">
                <a:solidFill>
                  <a:srgbClr val="5C6B76"/>
                </a:solidFill>
                <a:latin typeface="Aptos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088" y="1572768"/>
            <a:ext cx="530352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u="none">
                <a:solidFill>
                  <a:srgbClr val="E97132"/>
                </a:solidFill>
                <a:latin typeface="Aptos Display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4752" y="1545336"/>
            <a:ext cx="2944368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u="none">
                <a:solidFill>
                  <a:srgbClr val="0E2841"/>
                </a:solidFill>
                <a:latin typeface="Aptos Display"/>
              </a:rPr>
              <a:t>Vurder før oppstart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07408" y="1563624"/>
            <a:ext cx="6629400" cy="484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E2F3D"/>
                </a:solidFill>
                <a:latin typeface="Aptos"/>
              </a:rPr>
              <a:t>Medisinsk indikasjon, alternativer og risiko for avhengighet.</a:t>
            </a:r>
          </a:p>
        </p:txBody>
      </p:sp>
      <p:sp>
        <p:nvSpPr>
          <p:cNvPr id="9" name="Rectangle 8"/>
          <p:cNvSpPr/>
          <p:nvPr/>
        </p:nvSpPr>
        <p:spPr>
          <a:xfrm>
            <a:off x="1444752" y="2240280"/>
            <a:ext cx="9619488" cy="10972"/>
          </a:xfrm>
          <a:prstGeom prst="rect">
            <a:avLst/>
          </a:prstGeom>
          <a:solidFill>
            <a:srgbClr val="DC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04088" y="2642615"/>
            <a:ext cx="530352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u="none">
                <a:solidFill>
                  <a:srgbClr val="156082"/>
                </a:solidFill>
                <a:latin typeface="Aptos Display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44752" y="2615184"/>
            <a:ext cx="2944368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u="none">
                <a:solidFill>
                  <a:srgbClr val="0E2841"/>
                </a:solidFill>
                <a:latin typeface="Aptos Display"/>
              </a:rPr>
              <a:t>Avtal behandlingen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07408" y="2633472"/>
            <a:ext cx="6629400" cy="484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E2F3D"/>
                </a:solidFill>
                <a:latin typeface="Aptos"/>
              </a:rPr>
              <a:t>Nytte og risiko, mål, varighet, oppfølging og førerkort.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44752" y="3310127"/>
            <a:ext cx="9619488" cy="10972"/>
          </a:xfrm>
          <a:prstGeom prst="rect">
            <a:avLst/>
          </a:prstGeom>
          <a:solidFill>
            <a:srgbClr val="DC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04088" y="3712463"/>
            <a:ext cx="530352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u="none">
                <a:solidFill>
                  <a:srgbClr val="156082"/>
                </a:solidFill>
                <a:latin typeface="Aptos Display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44752" y="3685031"/>
            <a:ext cx="2944368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u="none">
                <a:solidFill>
                  <a:srgbClr val="0E2841"/>
                </a:solidFill>
                <a:latin typeface="Aptos Display"/>
              </a:rPr>
              <a:t>Koordiner og dokumenter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07408" y="3703320"/>
            <a:ext cx="6629400" cy="484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E2F3D"/>
                </a:solidFill>
                <a:latin typeface="Aptos"/>
              </a:rPr>
              <a:t>Fastlegen har hovedansvaret og dokumenterer behandlingsforløpet.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444752" y="4379975"/>
            <a:ext cx="9619488" cy="10972"/>
          </a:xfrm>
          <a:prstGeom prst="rect">
            <a:avLst/>
          </a:prstGeom>
          <a:solidFill>
            <a:srgbClr val="DC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04088" y="4782312"/>
            <a:ext cx="530352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u="none">
                <a:solidFill>
                  <a:srgbClr val="156082"/>
                </a:solidFill>
                <a:latin typeface="Aptos Display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44752" y="4754879"/>
            <a:ext cx="2944368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100" b="1" i="0" u="none">
                <a:solidFill>
                  <a:srgbClr val="0E2841"/>
                </a:solidFill>
                <a:latin typeface="Aptos Display"/>
              </a:rPr>
              <a:t>Revurder og trapp ned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07408" y="4773168"/>
            <a:ext cx="6629400" cy="484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E2F3D"/>
                </a:solidFill>
                <a:latin typeface="Aptos"/>
              </a:rPr>
              <a:t>Ta jevnlig stilling til avslutning, intermitterende bruk eller gradvis nedtrapping.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088" y="5971032"/>
            <a:ext cx="7772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u="sng">
                <a:solidFill>
                  <a:srgbClr val="156082"/>
                </a:solidFill>
                <a:latin typeface="Aptos"/>
                <a:hlinkClick r:id="rId2"/>
              </a:rPr>
              <a:t>Les Helsedirektoratets veileder om vanedannende legemidler</a:t>
            </a:r>
          </a:p>
        </p:txBody>
      </p:sp>
    </p:spTree>
    <p:extLst>
      <p:ext uri="{BB962C8B-B14F-4D97-AF65-F5344CB8AC3E}">
        <p14:creationId xmlns:p14="http://schemas.microsoft.com/office/powerpoint/2010/main" val="133579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56032"/>
            <a:ext cx="71323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u="none">
                <a:solidFill>
                  <a:srgbClr val="E97132"/>
                </a:solidFill>
                <a:latin typeface="Aptos"/>
              </a:rPr>
              <a:t>FASTLEGEUNDERSØKELSE • KRAGERØ • VÅR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21792"/>
            <a:ext cx="108813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100" b="1" i="0" u="none">
                <a:solidFill>
                  <a:srgbClr val="0E2841"/>
                </a:solidFill>
                <a:latin typeface="Aptos Display"/>
              </a:rPr>
              <a:t>Pasientforventninger er den tydeligste barrieren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6565392"/>
            <a:ext cx="10881359" cy="10972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018520" y="661111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 u="none">
                <a:solidFill>
                  <a:srgbClr val="5C6B76"/>
                </a:solidFill>
                <a:latin typeface="Aptos"/>
              </a:rP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1627632"/>
            <a:ext cx="3054096" cy="8412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600" b="1" i="0" u="none">
                <a:solidFill>
                  <a:srgbClr val="E97132"/>
                </a:solidFill>
                <a:latin typeface="Aptos Display"/>
              </a:rPr>
              <a:t>73 %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2514600"/>
            <a:ext cx="260604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 u="none">
                <a:solidFill>
                  <a:srgbClr val="5C6B76"/>
                </a:solidFill>
                <a:latin typeface="Aptos"/>
              </a:rPr>
              <a:t>svarprosent
8 av 11 fastleger
Alle 8 kjenner veilederen.</a:t>
            </a:r>
          </a:p>
        </p:txBody>
      </p:sp>
      <p:sp>
        <p:nvSpPr>
          <p:cNvPr id="8" name="Rectangle 7"/>
          <p:cNvSpPr/>
          <p:nvPr/>
        </p:nvSpPr>
        <p:spPr>
          <a:xfrm>
            <a:off x="3767328" y="1627632"/>
            <a:ext cx="18287" cy="4315968"/>
          </a:xfrm>
          <a:prstGeom prst="rect">
            <a:avLst/>
          </a:prstGeom>
          <a:solidFill>
            <a:srgbClr val="DC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187952" y="1664208"/>
            <a:ext cx="1115568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u="none">
                <a:solidFill>
                  <a:srgbClr val="156082"/>
                </a:solidFill>
                <a:latin typeface="Aptos Display"/>
              </a:rPr>
              <a:t>8 av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13248" y="1664208"/>
            <a:ext cx="5715000" cy="484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 u="none">
                <a:solidFill>
                  <a:srgbClr val="1E2F3D"/>
                </a:solidFill>
                <a:latin typeface="Aptos"/>
              </a:rPr>
              <a:t>opplever pasientforventninger som en hyppig barriere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87952" y="2395728"/>
            <a:ext cx="1115568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u="none">
                <a:solidFill>
                  <a:srgbClr val="156082"/>
                </a:solidFill>
                <a:latin typeface="Aptos Display"/>
              </a:rPr>
              <a:t>6 av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3248" y="2395728"/>
            <a:ext cx="5715000" cy="4846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 u="none" dirty="0" err="1">
                <a:solidFill>
                  <a:srgbClr val="1E2F3D"/>
                </a:solidFill>
                <a:latin typeface="Aptos"/>
              </a:rPr>
              <a:t>opplever</a:t>
            </a:r>
            <a:r>
              <a:rPr sz="1700" b="0" i="0" u="none" dirty="0">
                <a:solidFill>
                  <a:srgbClr val="1E2F3D"/>
                </a:solidFill>
                <a:latin typeface="Aptos"/>
              </a:rPr>
              <a:t> Z-</a:t>
            </a:r>
            <a:r>
              <a:rPr sz="1700" b="0" i="0" u="none" dirty="0" err="1">
                <a:solidFill>
                  <a:srgbClr val="1E2F3D"/>
                </a:solidFill>
                <a:latin typeface="Aptos"/>
              </a:rPr>
              <a:t>hypnotika</a:t>
            </a:r>
            <a:r>
              <a:rPr sz="1700" b="0" i="0" u="none" dirty="0">
                <a:solidFill>
                  <a:srgbClr val="1E2F3D"/>
                </a:solidFill>
                <a:latin typeface="Aptos"/>
              </a:rPr>
              <a:t> </a:t>
            </a:r>
            <a:r>
              <a:rPr sz="1700" b="0" i="0" u="none" dirty="0" err="1">
                <a:solidFill>
                  <a:srgbClr val="1E2F3D"/>
                </a:solidFill>
                <a:latin typeface="Aptos"/>
              </a:rPr>
              <a:t>som</a:t>
            </a:r>
            <a:r>
              <a:rPr sz="1700" b="0" i="0" u="none" dirty="0">
                <a:solidFill>
                  <a:srgbClr val="1E2F3D"/>
                </a:solidFill>
                <a:latin typeface="Aptos"/>
              </a:rPr>
              <a:t> </a:t>
            </a:r>
            <a:r>
              <a:rPr sz="1700" b="0" i="0" u="none" dirty="0" err="1">
                <a:solidFill>
                  <a:srgbClr val="1E2F3D"/>
                </a:solidFill>
                <a:latin typeface="Aptos"/>
              </a:rPr>
              <a:t>mest</a:t>
            </a:r>
            <a:r>
              <a:rPr sz="1700" b="0" i="0" u="none" dirty="0">
                <a:solidFill>
                  <a:srgbClr val="1E2F3D"/>
                </a:solidFill>
                <a:latin typeface="Aptos"/>
              </a:rPr>
              <a:t> </a:t>
            </a:r>
            <a:r>
              <a:rPr sz="1700" b="0" i="0" u="none" dirty="0" err="1">
                <a:solidFill>
                  <a:srgbClr val="1E2F3D"/>
                </a:solidFill>
                <a:latin typeface="Aptos"/>
              </a:rPr>
              <a:t>krevende</a:t>
            </a:r>
            <a:endParaRPr sz="1700" b="0" i="0" u="none" dirty="0">
              <a:solidFill>
                <a:srgbClr val="1E2F3D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87952" y="3127248"/>
            <a:ext cx="1115568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u="none">
                <a:solidFill>
                  <a:srgbClr val="156082"/>
                </a:solidFill>
                <a:latin typeface="Aptos Display"/>
              </a:rPr>
              <a:t>5 av 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3248" y="3127248"/>
            <a:ext cx="5715000" cy="5232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nb-NO" sz="1700" b="0" i="0" u="none">
                <a:solidFill>
                  <a:srgbClr val="1E2F3D"/>
                </a:solidFill>
                <a:latin typeface="Aptos"/>
              </a:rPr>
              <a:t>oppgir hyppige utfordringer med </a:t>
            </a:r>
            <a:r>
              <a:rPr sz="1700" b="0" i="0" u="none">
                <a:solidFill>
                  <a:srgbClr val="1E2F3D"/>
                </a:solidFill>
                <a:latin typeface="Aptos"/>
              </a:rPr>
              <a:t>opioider, benzodiazepiner og</a:t>
            </a:r>
            <a:r>
              <a:rPr lang="nb-NO" sz="1700" b="0" i="0" u="none">
                <a:solidFill>
                  <a:srgbClr val="1E2F3D"/>
                </a:solidFill>
                <a:latin typeface="Aptos"/>
              </a:rPr>
              <a:t> vurdering av</a:t>
            </a:r>
            <a:r>
              <a:rPr sz="1700" b="0" i="0" u="none">
                <a:solidFill>
                  <a:srgbClr val="1E2F3D"/>
                </a:solidFill>
                <a:latin typeface="Aptos"/>
              </a:rPr>
              <a:t> nedtrapping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87952" y="3858768"/>
            <a:ext cx="1115568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u="none">
                <a:solidFill>
                  <a:srgbClr val="156082"/>
                </a:solidFill>
                <a:latin typeface="Aptos Display"/>
              </a:rPr>
              <a:t>4 av 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13248" y="3858768"/>
            <a:ext cx="5715000" cy="5232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 u="none" dirty="0" err="1">
                <a:solidFill>
                  <a:srgbClr val="1E2F3D"/>
                </a:solidFill>
                <a:latin typeface="Aptos"/>
              </a:rPr>
              <a:t>opplever</a:t>
            </a:r>
            <a:r>
              <a:rPr lang="nb-NO" sz="1700" b="0" i="0" u="none" dirty="0">
                <a:solidFill>
                  <a:srgbClr val="1E2F3D"/>
                </a:solidFill>
                <a:latin typeface="Aptos"/>
              </a:rPr>
              <a:t> </a:t>
            </a:r>
            <a:r>
              <a:rPr sz="1700" b="0" i="0" u="none" dirty="0" err="1">
                <a:solidFill>
                  <a:srgbClr val="1E2F3D"/>
                </a:solidFill>
                <a:latin typeface="Aptos"/>
              </a:rPr>
              <a:t>knapp</a:t>
            </a:r>
            <a:r>
              <a:rPr lang="nb-NO" sz="1700" b="0" i="0" u="none" dirty="0">
                <a:solidFill>
                  <a:srgbClr val="1E2F3D"/>
                </a:solidFill>
                <a:latin typeface="Aptos"/>
              </a:rPr>
              <a:t> </a:t>
            </a:r>
            <a:r>
              <a:rPr sz="1700" b="0" i="0" u="none" dirty="0" err="1">
                <a:solidFill>
                  <a:srgbClr val="1E2F3D"/>
                </a:solidFill>
                <a:latin typeface="Aptos"/>
              </a:rPr>
              <a:t>tid</a:t>
            </a:r>
            <a:r>
              <a:rPr lang="nb-NO" sz="1700" b="0" i="0" u="none" dirty="0">
                <a:solidFill>
                  <a:srgbClr val="1E2F3D"/>
                </a:solidFill>
                <a:latin typeface="Aptos"/>
              </a:rPr>
              <a:t> og samhandling med hjemmetjenesten som en hyppig utfordring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24528" y="4992624"/>
            <a:ext cx="7003720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endParaRPr lang="nb-NO" sz="1600" b="0" i="0" u="none" dirty="0">
              <a:solidFill>
                <a:srgbClr val="1E2F3D"/>
              </a:solidFill>
              <a:latin typeface="Aptos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dirty="0">
                <a:solidFill>
                  <a:srgbClr val="1E2F3D"/>
                </a:solidFill>
                <a:latin typeface="Aptos"/>
              </a:rPr>
              <a:t>Fritekstsvarene beskriver en krevende arv av langvarig </a:t>
            </a:r>
            <a:r>
              <a:rPr sz="1600" b="0" i="0" u="none" dirty="0">
                <a:solidFill>
                  <a:srgbClr val="1E2F3D"/>
                </a:solidFill>
                <a:latin typeface="Aptos"/>
              </a:rPr>
              <a:t>bruk</a:t>
            </a:r>
            <a:r>
              <a:rPr lang="nb-NO" sz="1600" b="0" i="0" u="none" dirty="0">
                <a:solidFill>
                  <a:srgbClr val="1E2F3D"/>
                </a:solidFill>
                <a:latin typeface="Aptos"/>
              </a:rPr>
              <a:t> og avhengighet</a:t>
            </a:r>
            <a:r>
              <a:rPr sz="1600" b="0" i="0" u="none" dirty="0">
                <a:solidFill>
                  <a:srgbClr val="1E2F3D"/>
                </a:solidFill>
                <a:latin typeface="Aptos"/>
              </a:rPr>
              <a:t>, </a:t>
            </a:r>
            <a:r>
              <a:rPr lang="nb-NO" sz="1600" b="0" i="0" u="none" dirty="0">
                <a:solidFill>
                  <a:srgbClr val="1E2F3D"/>
                </a:solidFill>
                <a:latin typeface="Aptos"/>
              </a:rPr>
              <a:t>forsterket av </a:t>
            </a:r>
            <a:r>
              <a:rPr sz="1600" b="0" i="0" u="none" dirty="0" err="1">
                <a:solidFill>
                  <a:srgbClr val="1E2F3D"/>
                </a:solidFill>
                <a:latin typeface="Aptos"/>
              </a:rPr>
              <a:t>vikarbruk</a:t>
            </a:r>
            <a:r>
              <a:rPr sz="1600" b="0" i="0" u="none" dirty="0">
                <a:solidFill>
                  <a:srgbClr val="1E2F3D"/>
                </a:solidFill>
                <a:latin typeface="Aptos"/>
              </a:rPr>
              <a:t>. </a:t>
            </a:r>
            <a:endParaRPr lang="nb-NO" sz="1600" b="0" i="0" u="none" dirty="0">
              <a:solidFill>
                <a:srgbClr val="1E2F3D"/>
              </a:solidFill>
              <a:latin typeface="Aptos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endParaRPr lang="nb-NO" sz="1600" dirty="0">
              <a:solidFill>
                <a:srgbClr val="1E2F3D"/>
              </a:solidFill>
              <a:latin typeface="Aptos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dirty="0">
                <a:solidFill>
                  <a:srgbClr val="1E2F3D"/>
                </a:solidFill>
                <a:latin typeface="Aptos"/>
              </a:rPr>
              <a:t>Legene etterlyser bedre forskrivningsdata</a:t>
            </a:r>
            <a:r>
              <a:rPr sz="1600" b="0" i="0" u="none" dirty="0">
                <a:solidFill>
                  <a:srgbClr val="1E2F3D"/>
                </a:solidFill>
                <a:latin typeface="Aptos"/>
              </a:rPr>
              <a:t>, </a:t>
            </a:r>
            <a:r>
              <a:rPr lang="nb-NO" sz="1600" b="0" i="0" u="none" dirty="0">
                <a:solidFill>
                  <a:srgbClr val="1E2F3D"/>
                </a:solidFill>
                <a:latin typeface="Aptos"/>
              </a:rPr>
              <a:t>kollegial drøfting</a:t>
            </a:r>
            <a:r>
              <a:rPr sz="1600" b="0" i="0" u="none" dirty="0">
                <a:solidFill>
                  <a:srgbClr val="1E2F3D"/>
                </a:solidFill>
                <a:latin typeface="Aptos"/>
              </a:rPr>
              <a:t> og </a:t>
            </a:r>
            <a:r>
              <a:rPr sz="1600" b="0" i="0" u="none" dirty="0" err="1">
                <a:solidFill>
                  <a:srgbClr val="1E2F3D"/>
                </a:solidFill>
                <a:latin typeface="Aptos"/>
              </a:rPr>
              <a:t>felles</a:t>
            </a:r>
            <a:r>
              <a:rPr sz="1600" b="0" i="0" u="none" dirty="0">
                <a:solidFill>
                  <a:srgbClr val="1E2F3D"/>
                </a:solidFill>
                <a:latin typeface="Aptos"/>
              </a:rPr>
              <a:t> </a:t>
            </a:r>
            <a:r>
              <a:rPr sz="1600" b="0" i="0" u="none" dirty="0" err="1">
                <a:solidFill>
                  <a:srgbClr val="1E2F3D"/>
                </a:solidFill>
                <a:latin typeface="Aptos"/>
              </a:rPr>
              <a:t>rutiner</a:t>
            </a:r>
            <a:r>
              <a:rPr sz="1600" b="0" i="0" u="none" dirty="0">
                <a:solidFill>
                  <a:srgbClr val="1E2F3D"/>
                </a:solidFill>
                <a:latin typeface="Aptos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87952" y="4590288"/>
            <a:ext cx="111556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nb-NO" sz="2000" b="1" dirty="0">
                <a:solidFill>
                  <a:srgbClr val="156082"/>
                </a:solidFill>
                <a:latin typeface="Aptos Display"/>
              </a:rPr>
              <a:t>3</a:t>
            </a:r>
            <a:r>
              <a:rPr sz="2000" b="1" i="0" u="none" dirty="0">
                <a:solidFill>
                  <a:srgbClr val="156082"/>
                </a:solidFill>
                <a:latin typeface="Aptos Display"/>
              </a:rPr>
              <a:t> av 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13248" y="4590288"/>
            <a:ext cx="5715000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00" b="0" i="0" u="none" dirty="0" err="1">
                <a:solidFill>
                  <a:srgbClr val="1E2F3D"/>
                </a:solidFill>
                <a:latin typeface="Aptos"/>
              </a:rPr>
              <a:t>peker</a:t>
            </a:r>
            <a:r>
              <a:rPr sz="1700" b="0" i="0" u="none" dirty="0">
                <a:solidFill>
                  <a:srgbClr val="1E2F3D"/>
                </a:solidFill>
                <a:latin typeface="Aptos"/>
              </a:rPr>
              <a:t> </a:t>
            </a:r>
            <a:r>
              <a:rPr sz="1700" b="0" i="0" u="none" dirty="0" err="1">
                <a:solidFill>
                  <a:srgbClr val="1E2F3D"/>
                </a:solidFill>
                <a:latin typeface="Aptos"/>
              </a:rPr>
              <a:t>på</a:t>
            </a:r>
            <a:r>
              <a:rPr sz="1700" b="0" i="0" u="none" dirty="0">
                <a:solidFill>
                  <a:srgbClr val="1E2F3D"/>
                </a:solidFill>
                <a:latin typeface="Aptos"/>
              </a:rPr>
              <a:t> </a:t>
            </a:r>
            <a:r>
              <a:rPr lang="nb-NO" sz="1700" b="0" i="0" u="none" dirty="0">
                <a:solidFill>
                  <a:srgbClr val="1E2F3D"/>
                </a:solidFill>
                <a:latin typeface="Aptos"/>
              </a:rPr>
              <a:t>samarbeid med </a:t>
            </a:r>
            <a:r>
              <a:rPr sz="1700" b="0" i="0" u="none" dirty="0" err="1">
                <a:solidFill>
                  <a:srgbClr val="1E2F3D"/>
                </a:solidFill>
                <a:latin typeface="Aptos"/>
              </a:rPr>
              <a:t>smertepoliklinikken</a:t>
            </a:r>
            <a:r>
              <a:rPr lang="nb-NO" sz="1700" b="0" i="0" u="none" dirty="0">
                <a:solidFill>
                  <a:srgbClr val="1E2F3D"/>
                </a:solidFill>
                <a:latin typeface="Aptos"/>
              </a:rPr>
              <a:t> som utfordring</a:t>
            </a:r>
            <a:endParaRPr sz="1700" b="0" i="0" u="none" dirty="0">
              <a:solidFill>
                <a:srgbClr val="1E2F3D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15954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56032"/>
            <a:ext cx="71323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u="none">
                <a:solidFill>
                  <a:srgbClr val="E97132"/>
                </a:solidFill>
                <a:latin typeface="Aptos"/>
              </a:rPr>
              <a:t>KOMMUNENS EGENEVALUERING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21792"/>
            <a:ext cx="10881360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 u="none">
                <a:solidFill>
                  <a:srgbClr val="0E2841"/>
                </a:solidFill>
                <a:latin typeface="Aptos Display"/>
              </a:rPr>
              <a:t>Stabil ordning – men oppfølgingen må bli mer systematisk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6565392"/>
            <a:ext cx="10881359" cy="10972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018520" y="661111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 u="none">
                <a:solidFill>
                  <a:srgbClr val="5C6B76"/>
                </a:solidFill>
                <a:latin typeface="Aptos"/>
              </a:rP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1627632"/>
            <a:ext cx="448056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 u="none">
                <a:solidFill>
                  <a:srgbClr val="196B24"/>
                </a:solidFill>
                <a:latin typeface="Aptos"/>
              </a:rPr>
              <a:t>DET SOM FUNGERER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1993392"/>
            <a:ext cx="438912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u="none">
                <a:solidFill>
                  <a:srgbClr val="0E2841"/>
                </a:solidFill>
                <a:latin typeface="Aptos Display"/>
              </a:rPr>
              <a:t>Stabil fastlegeordning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450592"/>
            <a:ext cx="448056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0" i="0" u="none">
                <a:solidFill>
                  <a:srgbClr val="1E2F3D"/>
                </a:solidFill>
                <a:latin typeface="Aptos"/>
              </a:rPr>
              <a:t>Etablerte arenaer for dialog og medisinskfaglig støtte.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0" y="1627632"/>
            <a:ext cx="18287" cy="3785615"/>
          </a:xfrm>
          <a:prstGeom prst="rect">
            <a:avLst/>
          </a:prstGeom>
          <a:solidFill>
            <a:srgbClr val="DCEA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62472" y="1627632"/>
            <a:ext cx="47548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 i="0" u="none">
                <a:solidFill>
                  <a:srgbClr val="E97132"/>
                </a:solidFill>
                <a:latin typeface="Aptos"/>
              </a:rPr>
              <a:t>VIKTIGSTE GAP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62472" y="1993392"/>
            <a:ext cx="38404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 u="none">
                <a:solidFill>
                  <a:srgbClr val="156082"/>
                </a:solidFill>
                <a:latin typeface="Aptos Display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01968" y="1975104"/>
            <a:ext cx="4617720" cy="5577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 u="none">
                <a:solidFill>
                  <a:srgbClr val="1E2F3D"/>
                </a:solidFill>
                <a:latin typeface="Aptos"/>
              </a:rPr>
              <a:t>Oppfølgingen er i hovedsak hendelses- og dialogbasert.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62472" y="2706624"/>
            <a:ext cx="38404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 u="none">
                <a:solidFill>
                  <a:srgbClr val="156082"/>
                </a:solidFill>
                <a:latin typeface="Aptos Display"/>
              </a:rPr>
              <a:t>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01968" y="2688336"/>
            <a:ext cx="4617720" cy="5577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 u="none">
                <a:solidFill>
                  <a:srgbClr val="1E2F3D"/>
                </a:solidFill>
                <a:latin typeface="Aptos"/>
              </a:rPr>
              <a:t>Risikovurdering, styringsdata og forbedringssløyfer må systematiseres.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62472" y="3419856"/>
            <a:ext cx="38404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 u="none">
                <a:solidFill>
                  <a:srgbClr val="156082"/>
                </a:solidFill>
                <a:latin typeface="Aptos Display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01968" y="3401568"/>
            <a:ext cx="4617720" cy="5577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 u="none">
                <a:solidFill>
                  <a:srgbClr val="1E2F3D"/>
                </a:solidFill>
                <a:latin typeface="Aptos"/>
              </a:rPr>
              <a:t>Avvik, klager, tilsyn og bekymringsmeldinger må brukes mer aktivt til læring.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62472" y="4133087"/>
            <a:ext cx="38404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1" i="0" u="none">
                <a:solidFill>
                  <a:srgbClr val="156082"/>
                </a:solidFill>
                <a:latin typeface="Aptos Display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01968" y="4114800"/>
            <a:ext cx="4617720" cy="5577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 u="none">
                <a:solidFill>
                  <a:srgbClr val="1E2F3D"/>
                </a:solidFill>
                <a:latin typeface="Aptos"/>
              </a:rPr>
              <a:t>Samhandling med hjemmetjenesten og psykisk helse/rus må standardiseres.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94944" y="5230368"/>
            <a:ext cx="10543032" cy="658368"/>
          </a:xfrm>
          <a:prstGeom prst="rect">
            <a:avLst/>
          </a:prstGeom>
          <a:solidFill>
            <a:srgbClr val="0E28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32688" y="5404104"/>
            <a:ext cx="10058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u="none">
                <a:solidFill>
                  <a:srgbClr val="FFFFFF"/>
                </a:solidFill>
                <a:latin typeface="Aptos Display"/>
              </a:rPr>
              <a:t>Målbildet: mer enhetlig praksis og bedre pasientsikkerhet.</a:t>
            </a:r>
          </a:p>
        </p:txBody>
      </p:sp>
    </p:spTree>
    <p:extLst>
      <p:ext uri="{BB962C8B-B14F-4D97-AF65-F5344CB8AC3E}">
        <p14:creationId xmlns:p14="http://schemas.microsoft.com/office/powerpoint/2010/main" val="2990666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256032"/>
            <a:ext cx="713232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 u="none">
                <a:solidFill>
                  <a:srgbClr val="E97132"/>
                </a:solidFill>
                <a:latin typeface="Aptos"/>
              </a:rPr>
              <a:t>INNSENDT FORBEDRINGSPLAN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58368" y="621792"/>
            <a:ext cx="1088136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100" b="1" i="0" u="none">
                <a:solidFill>
                  <a:srgbClr val="0E2841"/>
                </a:solidFill>
                <a:latin typeface="Aptos Display"/>
              </a:rPr>
              <a:t>Fra dialogbasert oppfølging til systematisk styring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6565392"/>
            <a:ext cx="10881359" cy="10972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018520" y="6611112"/>
            <a:ext cx="5029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00" b="0" i="0" u="none">
                <a:solidFill>
                  <a:srgbClr val="5C6B76"/>
                </a:solidFill>
                <a:latin typeface="Aptos"/>
              </a:rPr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4088" y="1755648"/>
            <a:ext cx="512064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u="none">
                <a:solidFill>
                  <a:srgbClr val="E97132"/>
                </a:solidFill>
                <a:latin typeface="Aptos Display"/>
              </a:rPr>
              <a:t>01</a:t>
            </a:r>
          </a:p>
        </p:txBody>
      </p:sp>
      <p:sp>
        <p:nvSpPr>
          <p:cNvPr id="7" name="Rectangle 6"/>
          <p:cNvSpPr/>
          <p:nvPr/>
        </p:nvSpPr>
        <p:spPr>
          <a:xfrm>
            <a:off x="704088" y="2258568"/>
            <a:ext cx="2148840" cy="10972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04088" y="2487168"/>
            <a:ext cx="224028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u="none">
                <a:solidFill>
                  <a:srgbClr val="0E2841"/>
                </a:solidFill>
                <a:latin typeface="Aptos Display"/>
              </a:rPr>
              <a:t>Forankre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088" y="2944368"/>
            <a:ext cx="2212848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 u="none">
                <a:solidFill>
                  <a:srgbClr val="1E2F3D"/>
                </a:solidFill>
                <a:latin typeface="Aptos"/>
              </a:rPr>
              <a:t>Roller, ansvar og årshjul i ALU/LSU.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93008" y="1755648"/>
            <a:ext cx="512064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u="none">
                <a:solidFill>
                  <a:srgbClr val="156082"/>
                </a:solidFill>
                <a:latin typeface="Aptos Display"/>
              </a:rPr>
              <a:t>02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93008" y="2258568"/>
            <a:ext cx="2148840" cy="10972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493008" y="2487168"/>
            <a:ext cx="224028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u="none">
                <a:solidFill>
                  <a:srgbClr val="0E2841"/>
                </a:solidFill>
                <a:latin typeface="Aptos Display"/>
              </a:rPr>
              <a:t>Måle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93008" y="2944368"/>
            <a:ext cx="2212848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 u="none">
                <a:solidFill>
                  <a:srgbClr val="1E2F3D"/>
                </a:solidFill>
                <a:latin typeface="Aptos"/>
              </a:rPr>
              <a:t>Årlige risikovurderinger og relevante styringsdata.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81927" y="1755648"/>
            <a:ext cx="512064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u="none">
                <a:solidFill>
                  <a:srgbClr val="156082"/>
                </a:solidFill>
                <a:latin typeface="Aptos Display"/>
              </a:rPr>
              <a:t>03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81927" y="2258568"/>
            <a:ext cx="2148839" cy="10972"/>
          </a:xfrm>
          <a:prstGeom prst="rect">
            <a:avLst/>
          </a:prstGeom>
          <a:solidFill>
            <a:srgbClr val="1560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81927" y="2487168"/>
            <a:ext cx="224028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u="none">
                <a:solidFill>
                  <a:srgbClr val="0E2841"/>
                </a:solidFill>
                <a:latin typeface="Aptos Display"/>
              </a:rPr>
              <a:t>Lære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81927" y="2944368"/>
            <a:ext cx="2212848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 u="none">
                <a:solidFill>
                  <a:srgbClr val="1E2F3D"/>
                </a:solidFill>
                <a:latin typeface="Aptos"/>
              </a:rPr>
              <a:t>Kombinere data med klager, avvik og tilsyn.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70847" y="1755648"/>
            <a:ext cx="512064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800" b="1" i="0" u="none">
                <a:solidFill>
                  <a:srgbClr val="156082"/>
                </a:solidFill>
                <a:latin typeface="Aptos Display"/>
              </a:rPr>
              <a:t>04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070847" y="2258568"/>
            <a:ext cx="2148839" cy="10972"/>
          </a:xfrm>
          <a:prstGeom prst="rect">
            <a:avLst/>
          </a:prstGeom>
          <a:solidFill>
            <a:srgbClr val="E971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070847" y="2487168"/>
            <a:ext cx="2240280" cy="3474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200" b="1" i="0" u="none">
                <a:solidFill>
                  <a:srgbClr val="0E2841"/>
                </a:solidFill>
                <a:latin typeface="Aptos Display"/>
              </a:rPr>
              <a:t>Standardisere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70847" y="2944368"/>
            <a:ext cx="2212848" cy="11155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00" b="0" i="0" u="none">
                <a:solidFill>
                  <a:srgbClr val="1E2F3D"/>
                </a:solidFill>
                <a:latin typeface="Aptos"/>
              </a:rPr>
              <a:t>Felles forventninger, avviksrutiner og informasjonsflyt.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4944" y="4800600"/>
            <a:ext cx="224028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4400" b="1" i="0" u="none">
                <a:solidFill>
                  <a:srgbClr val="156082"/>
                </a:solidFill>
                <a:latin typeface="Aptos Display"/>
              </a:rPr>
              <a:t>2027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971800" y="4901184"/>
            <a:ext cx="8001000" cy="6583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 u="none">
                <a:solidFill>
                  <a:srgbClr val="0E2841"/>
                </a:solidFill>
                <a:latin typeface="Aptos Display"/>
              </a:rPr>
              <a:t>Systematisk, dokumentert og forutsigbar oppfølging – med sluttrapportering i desember.</a:t>
            </a:r>
          </a:p>
        </p:txBody>
      </p:sp>
    </p:spTree>
    <p:extLst>
      <p:ext uri="{BB962C8B-B14F-4D97-AF65-F5344CB8AC3E}">
        <p14:creationId xmlns:p14="http://schemas.microsoft.com/office/powerpoint/2010/main" val="926896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485</Words>
  <Application>Microsoft Office PowerPoint</Application>
  <PresentationFormat>Widescreen</PresentationFormat>
  <Paragraphs>96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Office-tema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Brynhild Braut</dc:creator>
  <cp:lastModifiedBy>Brynhild Braut</cp:lastModifiedBy>
  <cp:revision>2</cp:revision>
  <dcterms:created xsi:type="dcterms:W3CDTF">2026-09-11T12:01:45Z</dcterms:created>
  <dcterms:modified xsi:type="dcterms:W3CDTF">2026-09-21T07:12:54Z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33ea0a7-ae3f-4834-a94d-cc027c5ca4eb_Enabled">
    <vt:lpwstr>true</vt:lpwstr>
  </property>
  <property fmtid="{D5CDD505-2E9C-101B-9397-08002B2CF9AE}" pid="3" name="MSIP_Label_033ea0a7-ae3f-4834-a94d-cc027c5ca4eb_SetDate">
    <vt:lpwstr>2026-09-11T12:13:02Z</vt:lpwstr>
  </property>
  <property fmtid="{D5CDD505-2E9C-101B-9397-08002B2CF9AE}" pid="4" name="MSIP_Label_033ea0a7-ae3f-4834-a94d-cc027c5ca4eb_Method">
    <vt:lpwstr>Standard</vt:lpwstr>
  </property>
  <property fmtid="{D5CDD505-2E9C-101B-9397-08002B2CF9AE}" pid="5" name="MSIP_Label_033ea0a7-ae3f-4834-a94d-cc027c5ca4eb_Name">
    <vt:lpwstr>Intern</vt:lpwstr>
  </property>
  <property fmtid="{D5CDD505-2E9C-101B-9397-08002B2CF9AE}" pid="6" name="MSIP_Label_033ea0a7-ae3f-4834-a94d-cc027c5ca4eb_SiteId">
    <vt:lpwstr>11da1125-a196-40df-90ab-a63d87723b59</vt:lpwstr>
  </property>
  <property fmtid="{D5CDD505-2E9C-101B-9397-08002B2CF9AE}" pid="7" name="MSIP_Label_033ea0a7-ae3f-4834-a94d-cc027c5ca4eb_ActionId">
    <vt:lpwstr>1b7f346e-f505-416e-bcfa-7692a4130fd6</vt:lpwstr>
  </property>
  <property fmtid="{D5CDD505-2E9C-101B-9397-08002B2CF9AE}" pid="8" name="MSIP_Label_033ea0a7-ae3f-4834-a94d-cc027c5ca4eb_ContentBits">
    <vt:lpwstr>0</vt:lpwstr>
  </property>
  <property fmtid="{D5CDD505-2E9C-101B-9397-08002B2CF9AE}" pid="9" name="MSIP_Label_033ea0a7-ae3f-4834-a94d-cc027c5ca4eb_Tag">
    <vt:lpwstr>10, 1, 2, 1</vt:lpwstr>
  </property>
</Properties>
</file>