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1396" r:id="rId5"/>
    <p:sldId id="257" r:id="rId6"/>
    <p:sldId id="1279" r:id="rId7"/>
    <p:sldId id="1395" r:id="rId8"/>
    <p:sldId id="1533" r:id="rId9"/>
    <p:sldId id="1598" r:id="rId10"/>
    <p:sldId id="1611" r:id="rId11"/>
    <p:sldId id="1612" r:id="rId12"/>
    <p:sldId id="1613" r:id="rId13"/>
    <p:sldId id="1614" r:id="rId14"/>
    <p:sldId id="1616" r:id="rId15"/>
    <p:sldId id="1620" r:id="rId16"/>
    <p:sldId id="1618" r:id="rId17"/>
    <p:sldId id="1609" r:id="rId18"/>
    <p:sldId id="1610" r:id="rId19"/>
    <p:sldId id="1621" r:id="rId20"/>
    <p:sldId id="1603" r:id="rId21"/>
    <p:sldId id="1619" r:id="rId22"/>
    <p:sldId id="1524" r:id="rId23"/>
  </p:sldIdLst>
  <p:sldSz cx="12192000" cy="6858000"/>
  <p:notesSz cx="7099300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a Brunsell Harsvik" initials="RBH" lastIdx="1" clrIdx="0">
    <p:extLst>
      <p:ext uri="{19B8F6BF-5375-455C-9EA6-DF929625EA0E}">
        <p15:presenceInfo xmlns:p15="http://schemas.microsoft.com/office/powerpoint/2012/main" userId="S::RBHA@COWI.com::6e4e097c-c211-4cf9-a316-7d9a791b1e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AEB"/>
    <a:srgbClr val="E7F0F1"/>
    <a:srgbClr val="E9EBF5"/>
    <a:srgbClr val="579199"/>
    <a:srgbClr val="F64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99" autoAdjust="0"/>
    <p:restoredTop sz="94660"/>
  </p:normalViewPr>
  <p:slideViewPr>
    <p:cSldViewPr snapToGrid="0">
      <p:cViewPr varScale="1">
        <p:scale>
          <a:sx n="65" d="100"/>
          <a:sy n="65" d="100"/>
        </p:scale>
        <p:origin x="5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A83442-46AC-4CEE-8DA8-41A31FBD6E0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17FB01D8-3BC9-4B2A-A01F-7FB1CF9E7C9D}">
      <dgm:prSet phldrT="[Text]" custT="1"/>
      <dgm:spPr/>
      <dgm:t>
        <a:bodyPr/>
        <a:lstStyle/>
        <a:p>
          <a:r>
            <a:rPr lang="da-DK" sz="1200" err="1"/>
            <a:t>Oppstartsvarsel</a:t>
          </a:r>
          <a:endParaRPr lang="da-DK" sz="1200"/>
        </a:p>
        <a:p>
          <a:r>
            <a:rPr lang="da-DK" sz="1200"/>
            <a:t>Høring av planprogram  </a:t>
          </a:r>
        </a:p>
        <a:p>
          <a:r>
            <a:rPr lang="da-DK" sz="1200"/>
            <a:t>August-Oktober 2020</a:t>
          </a:r>
        </a:p>
      </dgm:t>
    </dgm:pt>
    <dgm:pt modelId="{0F7DAAC3-BD2B-4FF0-A784-5A8E84964AFF}" type="parTrans" cxnId="{42BBD282-064D-4E77-A1F2-DC289BFDF650}">
      <dgm:prSet/>
      <dgm:spPr/>
      <dgm:t>
        <a:bodyPr/>
        <a:lstStyle/>
        <a:p>
          <a:endParaRPr lang="da-DK"/>
        </a:p>
      </dgm:t>
    </dgm:pt>
    <dgm:pt modelId="{E14798FD-24C2-4442-8ABA-75B3E85A2DD6}" type="sibTrans" cxnId="{42BBD282-064D-4E77-A1F2-DC289BFDF650}">
      <dgm:prSet/>
      <dgm:spPr/>
      <dgm:t>
        <a:bodyPr/>
        <a:lstStyle/>
        <a:p>
          <a:endParaRPr lang="da-DK"/>
        </a:p>
      </dgm:t>
    </dgm:pt>
    <dgm:pt modelId="{6133EC42-EB21-4921-AB43-5C674B286D68}">
      <dgm:prSet phldrT="[Text]" custT="1"/>
      <dgm:spPr/>
      <dgm:t>
        <a:bodyPr/>
        <a:lstStyle/>
        <a:p>
          <a:r>
            <a:rPr lang="da-DK" sz="1200" err="1"/>
            <a:t>Fastsetting</a:t>
          </a:r>
          <a:r>
            <a:rPr lang="da-DK" sz="1200"/>
            <a:t> av planprogram IKP</a:t>
          </a:r>
        </a:p>
        <a:p>
          <a:r>
            <a:rPr lang="da-DK" sz="1200"/>
            <a:t>November 2020</a:t>
          </a:r>
        </a:p>
        <a:p>
          <a:endParaRPr lang="da-DK" sz="1200"/>
        </a:p>
      </dgm:t>
    </dgm:pt>
    <dgm:pt modelId="{B0348C9E-76C0-49A2-83F5-4EFB2020C75D}" type="parTrans" cxnId="{6DE03CDB-E799-4968-B545-8D4AB47E0ED2}">
      <dgm:prSet/>
      <dgm:spPr/>
      <dgm:t>
        <a:bodyPr/>
        <a:lstStyle/>
        <a:p>
          <a:endParaRPr lang="da-DK"/>
        </a:p>
      </dgm:t>
    </dgm:pt>
    <dgm:pt modelId="{BC863F5D-E54E-41ED-9305-591C7F8816A9}" type="sibTrans" cxnId="{6DE03CDB-E799-4968-B545-8D4AB47E0ED2}">
      <dgm:prSet/>
      <dgm:spPr/>
      <dgm:t>
        <a:bodyPr/>
        <a:lstStyle/>
        <a:p>
          <a:endParaRPr lang="da-DK"/>
        </a:p>
      </dgm:t>
    </dgm:pt>
    <dgm:pt modelId="{890790B6-D7B9-4968-8F60-22154F368B58}">
      <dgm:prSet phldrT="[Text]" custT="1"/>
      <dgm:spPr/>
      <dgm:t>
        <a:bodyPr/>
        <a:lstStyle/>
        <a:p>
          <a:r>
            <a:rPr lang="da-DK" sz="1200"/>
            <a:t>Høring av planforslag</a:t>
          </a:r>
        </a:p>
        <a:p>
          <a:r>
            <a:rPr lang="da-DK" sz="1200"/>
            <a:t>Juni -September 2021 </a:t>
          </a:r>
        </a:p>
        <a:p>
          <a:endParaRPr lang="da-DK" sz="1100"/>
        </a:p>
      </dgm:t>
    </dgm:pt>
    <dgm:pt modelId="{BD6917DB-6C07-4535-9FE6-F4ED86A04097}" type="parTrans" cxnId="{6C5D2A80-70B4-4BC3-A5D3-BCF3DB6EA453}">
      <dgm:prSet/>
      <dgm:spPr/>
      <dgm:t>
        <a:bodyPr/>
        <a:lstStyle/>
        <a:p>
          <a:endParaRPr lang="da-DK"/>
        </a:p>
      </dgm:t>
    </dgm:pt>
    <dgm:pt modelId="{D18CD591-E9EA-429D-9B34-59017802DE34}" type="sibTrans" cxnId="{6C5D2A80-70B4-4BC3-A5D3-BCF3DB6EA453}">
      <dgm:prSet/>
      <dgm:spPr/>
      <dgm:t>
        <a:bodyPr/>
        <a:lstStyle/>
        <a:p>
          <a:endParaRPr lang="da-DK"/>
        </a:p>
      </dgm:t>
    </dgm:pt>
    <dgm:pt modelId="{5719AE1D-D5E6-43B6-8AAD-8DE3505F8DBC}">
      <dgm:prSet phldrT="[Text]" custT="1"/>
      <dgm:spPr/>
      <dgm:t>
        <a:bodyPr/>
        <a:lstStyle/>
        <a:p>
          <a:r>
            <a:rPr lang="da-DK" sz="1200" err="1"/>
            <a:t>Innstilling</a:t>
          </a:r>
          <a:r>
            <a:rPr lang="da-DK" sz="1200"/>
            <a:t> til </a:t>
          </a:r>
          <a:r>
            <a:rPr lang="da-DK" sz="1200" err="1"/>
            <a:t>sluttbehandling</a:t>
          </a:r>
          <a:r>
            <a:rPr lang="da-DK" sz="1200"/>
            <a:t> IKP</a:t>
          </a:r>
        </a:p>
        <a:p>
          <a:r>
            <a:rPr lang="da-DK" sz="1200"/>
            <a:t>Oktober 2021</a:t>
          </a:r>
        </a:p>
      </dgm:t>
    </dgm:pt>
    <dgm:pt modelId="{4161BCFF-5739-4CED-9EB6-261D8ADDEDA3}" type="parTrans" cxnId="{48F4D354-244C-49D0-B450-0D1C659C4FA1}">
      <dgm:prSet/>
      <dgm:spPr/>
      <dgm:t>
        <a:bodyPr/>
        <a:lstStyle/>
        <a:p>
          <a:endParaRPr lang="da-DK"/>
        </a:p>
      </dgm:t>
    </dgm:pt>
    <dgm:pt modelId="{5A6832BD-3769-4BAD-841C-6AC5130BEA27}" type="sibTrans" cxnId="{48F4D354-244C-49D0-B450-0D1C659C4FA1}">
      <dgm:prSet/>
      <dgm:spPr/>
      <dgm:t>
        <a:bodyPr/>
        <a:lstStyle/>
        <a:p>
          <a:endParaRPr lang="da-DK"/>
        </a:p>
      </dgm:t>
    </dgm:pt>
    <dgm:pt modelId="{F5155B1C-1806-4766-A198-A3EC2B22809C}">
      <dgm:prSet phldrT="[Text]" custT="1"/>
      <dgm:spPr/>
      <dgm:t>
        <a:bodyPr/>
        <a:lstStyle/>
        <a:p>
          <a:r>
            <a:rPr lang="da-DK" sz="1200" err="1"/>
            <a:t>Planvedtak</a:t>
          </a:r>
          <a:r>
            <a:rPr lang="da-DK" sz="1200"/>
            <a:t>  i </a:t>
          </a:r>
          <a:r>
            <a:rPr lang="da-DK" sz="1200" err="1"/>
            <a:t>kommunene</a:t>
          </a:r>
          <a:endParaRPr lang="da-DK" sz="1200"/>
        </a:p>
        <a:p>
          <a:r>
            <a:rPr lang="da-DK" sz="1200"/>
            <a:t>November 2021</a:t>
          </a:r>
        </a:p>
        <a:p>
          <a:r>
            <a:rPr lang="da-DK" sz="1200"/>
            <a:t>   </a:t>
          </a:r>
        </a:p>
      </dgm:t>
    </dgm:pt>
    <dgm:pt modelId="{BFD42108-0F1A-4556-A669-356BDC92E371}" type="parTrans" cxnId="{11808908-4F62-4E33-B32A-42507B4901F0}">
      <dgm:prSet/>
      <dgm:spPr/>
      <dgm:t>
        <a:bodyPr/>
        <a:lstStyle/>
        <a:p>
          <a:endParaRPr lang="da-DK"/>
        </a:p>
      </dgm:t>
    </dgm:pt>
    <dgm:pt modelId="{10360F56-8BD9-4B64-9416-F93A8BC83F40}" type="sibTrans" cxnId="{11808908-4F62-4E33-B32A-42507B4901F0}">
      <dgm:prSet/>
      <dgm:spPr/>
      <dgm:t>
        <a:bodyPr/>
        <a:lstStyle/>
        <a:p>
          <a:endParaRPr lang="da-DK"/>
        </a:p>
      </dgm:t>
    </dgm:pt>
    <dgm:pt modelId="{28949FB6-E876-4F57-AFDA-3FF2A1E201D2}">
      <dgm:prSet phldrT="[Text]" custT="1"/>
      <dgm:spPr>
        <a:ln w="28575">
          <a:noFill/>
        </a:ln>
      </dgm:spPr>
      <dgm:t>
        <a:bodyPr/>
        <a:lstStyle/>
        <a:p>
          <a:r>
            <a:rPr lang="da-DK" sz="1200" err="1"/>
            <a:t>Utarbeide</a:t>
          </a:r>
          <a:r>
            <a:rPr lang="da-DK" sz="1200"/>
            <a:t> planforslag</a:t>
          </a:r>
        </a:p>
        <a:p>
          <a:r>
            <a:rPr lang="da-DK" sz="1200"/>
            <a:t>November 2020</a:t>
          </a:r>
        </a:p>
        <a:p>
          <a:r>
            <a:rPr lang="da-DK" sz="1200"/>
            <a:t> - Juni 2021</a:t>
          </a:r>
        </a:p>
        <a:p>
          <a:endParaRPr lang="da-DK" sz="1100"/>
        </a:p>
      </dgm:t>
    </dgm:pt>
    <dgm:pt modelId="{932F69B8-27C2-4C97-A896-6F1C1EBACEFE}" type="parTrans" cxnId="{D4272699-99ED-481E-AF21-5D7B03D2F6B7}">
      <dgm:prSet/>
      <dgm:spPr/>
      <dgm:t>
        <a:bodyPr/>
        <a:lstStyle/>
        <a:p>
          <a:endParaRPr lang="nb-NO"/>
        </a:p>
      </dgm:t>
    </dgm:pt>
    <dgm:pt modelId="{C422D17D-3C9C-42BE-888F-D6A0B031D300}" type="sibTrans" cxnId="{D4272699-99ED-481E-AF21-5D7B03D2F6B7}">
      <dgm:prSet/>
      <dgm:spPr/>
      <dgm:t>
        <a:bodyPr/>
        <a:lstStyle/>
        <a:p>
          <a:endParaRPr lang="nb-NO"/>
        </a:p>
      </dgm:t>
    </dgm:pt>
    <dgm:pt modelId="{09703F64-BB80-4ECD-8692-8786207DDB9E}" type="pres">
      <dgm:prSet presAssocID="{00A83442-46AC-4CEE-8DA8-41A31FBD6E0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C62FBE1C-003E-48D2-9A28-0233BE8B13E9}" type="pres">
      <dgm:prSet presAssocID="{00A83442-46AC-4CEE-8DA8-41A31FBD6E07}" presName="arrow" presStyleLbl="bgShp" presStyleIdx="0" presStyleCnt="1" custScaleX="104370" custScaleY="91202" custLinFactNeighborX="-4381" custLinFactNeighborY="-997"/>
      <dgm:spPr/>
    </dgm:pt>
    <dgm:pt modelId="{53FEE59F-2DBB-4A78-9E4F-EBBA2BF3CD55}" type="pres">
      <dgm:prSet presAssocID="{00A83442-46AC-4CEE-8DA8-41A31FBD6E07}" presName="linearProcess" presStyleCnt="0"/>
      <dgm:spPr/>
    </dgm:pt>
    <dgm:pt modelId="{9FA033CE-AF51-4D1D-A978-4391DFC10F0D}" type="pres">
      <dgm:prSet presAssocID="{17FB01D8-3BC9-4B2A-A01F-7FB1CF9E7C9D}" presName="textNode" presStyleLbl="node1" presStyleIdx="0" presStyleCnt="6" custScaleY="127718" custLinFactNeighborX="-36216" custLinFactNeighborY="-549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FE4812F7-086F-4D0C-AAB5-E9A1B52D6D45}" type="pres">
      <dgm:prSet presAssocID="{E14798FD-24C2-4442-8ABA-75B3E85A2DD6}" presName="sibTrans" presStyleCnt="0"/>
      <dgm:spPr/>
    </dgm:pt>
    <dgm:pt modelId="{40845D0C-127E-4214-8136-47729334738F}" type="pres">
      <dgm:prSet presAssocID="{6133EC42-EB21-4921-AB43-5C674B286D68}" presName="textNode" presStyleLbl="node1" presStyleIdx="1" presStyleCnt="6" custScaleX="96988" custScaleY="132024" custLinFactX="-1441" custLinFactNeighborX="-100000" custLinFactNeighborY="-283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3D8C908-098B-4BDB-BA70-EFF720E585C0}" type="pres">
      <dgm:prSet presAssocID="{BC863F5D-E54E-41ED-9305-591C7F8816A9}" presName="sibTrans" presStyleCnt="0"/>
      <dgm:spPr/>
    </dgm:pt>
    <dgm:pt modelId="{212CBD0D-2604-41A5-89F4-145472A0CB74}" type="pres">
      <dgm:prSet presAssocID="{890790B6-D7B9-4968-8F60-22154F368B58}" presName="textNode" presStyleLbl="node1" presStyleIdx="2" presStyleCnt="6" custScaleX="89394" custScaleY="132382" custLinFactX="54191" custLinFactNeighborX="100000" custLinFactNeighborY="-478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105FF43-691D-44F1-AA16-F844EFD80998}" type="pres">
      <dgm:prSet presAssocID="{D18CD591-E9EA-429D-9B34-59017802DE34}" presName="sibTrans" presStyleCnt="0"/>
      <dgm:spPr/>
    </dgm:pt>
    <dgm:pt modelId="{E8294B25-544D-42B5-8C6E-70777954F8A6}" type="pres">
      <dgm:prSet presAssocID="{5719AE1D-D5E6-43B6-8AAD-8DE3505F8DBC}" presName="textNode" presStyleLbl="node1" presStyleIdx="3" presStyleCnt="6" custScaleX="96650" custScaleY="132359" custLinFactX="45094" custLinFactNeighborX="100000" custLinFactNeighborY="-481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6209E9B-66F1-48D1-814C-B60B18452C66}" type="pres">
      <dgm:prSet presAssocID="{5A6832BD-3769-4BAD-841C-6AC5130BEA27}" presName="sibTrans" presStyleCnt="0"/>
      <dgm:spPr/>
    </dgm:pt>
    <dgm:pt modelId="{7EDCA2A8-10E1-464D-8D96-4149AB415491}" type="pres">
      <dgm:prSet presAssocID="{F5155B1C-1806-4766-A198-A3EC2B22809C}" presName="textNode" presStyleLbl="node1" presStyleIdx="4" presStyleCnt="6" custScaleX="77462" custScaleY="131295" custLinFactX="34285" custLinFactNeighborX="100000" custLinFactNeighborY="-468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57A6FD7-7677-49D7-A6CD-D9963416FF64}" type="pres">
      <dgm:prSet presAssocID="{10360F56-8BD9-4B64-9416-F93A8BC83F40}" presName="sibTrans" presStyleCnt="0"/>
      <dgm:spPr/>
    </dgm:pt>
    <dgm:pt modelId="{6A75D1F7-D61C-40AC-A9DE-EE3964547C0C}" type="pres">
      <dgm:prSet presAssocID="{28949FB6-E876-4F57-AFDA-3FF2A1E201D2}" presName="textNode" presStyleLbl="node1" presStyleIdx="5" presStyleCnt="6" custScaleX="93716" custScaleY="132394" custLinFactX="-292536" custLinFactNeighborX="-300000" custLinFactNeighborY="-355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998CFD0B-4176-47D5-983F-B8A2AF77AA94}" type="presOf" srcId="{17FB01D8-3BC9-4B2A-A01F-7FB1CF9E7C9D}" destId="{9FA033CE-AF51-4D1D-A978-4391DFC10F0D}" srcOrd="0" destOrd="0" presId="urn:microsoft.com/office/officeart/2005/8/layout/hProcess9"/>
    <dgm:cxn modelId="{3BCD63C5-4C2B-4B2F-B3C5-30A068DA0DC9}" type="presOf" srcId="{5719AE1D-D5E6-43B6-8AAD-8DE3505F8DBC}" destId="{E8294B25-544D-42B5-8C6E-70777954F8A6}" srcOrd="0" destOrd="0" presId="urn:microsoft.com/office/officeart/2005/8/layout/hProcess9"/>
    <dgm:cxn modelId="{C0B22F69-9B69-4628-9820-0D109C34FF5F}" type="presOf" srcId="{00A83442-46AC-4CEE-8DA8-41A31FBD6E07}" destId="{09703F64-BB80-4ECD-8692-8786207DDB9E}" srcOrd="0" destOrd="0" presId="urn:microsoft.com/office/officeart/2005/8/layout/hProcess9"/>
    <dgm:cxn modelId="{500FAA42-2A4F-46EA-A9B7-00D4D8A8D087}" type="presOf" srcId="{F5155B1C-1806-4766-A198-A3EC2B22809C}" destId="{7EDCA2A8-10E1-464D-8D96-4149AB415491}" srcOrd="0" destOrd="0" presId="urn:microsoft.com/office/officeart/2005/8/layout/hProcess9"/>
    <dgm:cxn modelId="{B8A49A8E-AC2E-449B-8614-E239C917E375}" type="presOf" srcId="{6133EC42-EB21-4921-AB43-5C674B286D68}" destId="{40845D0C-127E-4214-8136-47729334738F}" srcOrd="0" destOrd="0" presId="urn:microsoft.com/office/officeart/2005/8/layout/hProcess9"/>
    <dgm:cxn modelId="{42BBD282-064D-4E77-A1F2-DC289BFDF650}" srcId="{00A83442-46AC-4CEE-8DA8-41A31FBD6E07}" destId="{17FB01D8-3BC9-4B2A-A01F-7FB1CF9E7C9D}" srcOrd="0" destOrd="0" parTransId="{0F7DAAC3-BD2B-4FF0-A784-5A8E84964AFF}" sibTransId="{E14798FD-24C2-4442-8ABA-75B3E85A2DD6}"/>
    <dgm:cxn modelId="{9D4F387C-D79B-4266-B71B-587F0F05B929}" type="presOf" srcId="{890790B6-D7B9-4968-8F60-22154F368B58}" destId="{212CBD0D-2604-41A5-89F4-145472A0CB74}" srcOrd="0" destOrd="0" presId="urn:microsoft.com/office/officeart/2005/8/layout/hProcess9"/>
    <dgm:cxn modelId="{48F4D354-244C-49D0-B450-0D1C659C4FA1}" srcId="{00A83442-46AC-4CEE-8DA8-41A31FBD6E07}" destId="{5719AE1D-D5E6-43B6-8AAD-8DE3505F8DBC}" srcOrd="3" destOrd="0" parTransId="{4161BCFF-5739-4CED-9EB6-261D8ADDEDA3}" sibTransId="{5A6832BD-3769-4BAD-841C-6AC5130BEA27}"/>
    <dgm:cxn modelId="{11808908-4F62-4E33-B32A-42507B4901F0}" srcId="{00A83442-46AC-4CEE-8DA8-41A31FBD6E07}" destId="{F5155B1C-1806-4766-A198-A3EC2B22809C}" srcOrd="4" destOrd="0" parTransId="{BFD42108-0F1A-4556-A669-356BDC92E371}" sibTransId="{10360F56-8BD9-4B64-9416-F93A8BC83F40}"/>
    <dgm:cxn modelId="{6C5D2A80-70B4-4BC3-A5D3-BCF3DB6EA453}" srcId="{00A83442-46AC-4CEE-8DA8-41A31FBD6E07}" destId="{890790B6-D7B9-4968-8F60-22154F368B58}" srcOrd="2" destOrd="0" parTransId="{BD6917DB-6C07-4535-9FE6-F4ED86A04097}" sibTransId="{D18CD591-E9EA-429D-9B34-59017802DE34}"/>
    <dgm:cxn modelId="{6DE03CDB-E799-4968-B545-8D4AB47E0ED2}" srcId="{00A83442-46AC-4CEE-8DA8-41A31FBD6E07}" destId="{6133EC42-EB21-4921-AB43-5C674B286D68}" srcOrd="1" destOrd="0" parTransId="{B0348C9E-76C0-49A2-83F5-4EFB2020C75D}" sibTransId="{BC863F5D-E54E-41ED-9305-591C7F8816A9}"/>
    <dgm:cxn modelId="{31750A71-78C9-4BFE-8C83-A2974D908FE3}" type="presOf" srcId="{28949FB6-E876-4F57-AFDA-3FF2A1E201D2}" destId="{6A75D1F7-D61C-40AC-A9DE-EE3964547C0C}" srcOrd="0" destOrd="0" presId="urn:microsoft.com/office/officeart/2005/8/layout/hProcess9"/>
    <dgm:cxn modelId="{D4272699-99ED-481E-AF21-5D7B03D2F6B7}" srcId="{00A83442-46AC-4CEE-8DA8-41A31FBD6E07}" destId="{28949FB6-E876-4F57-AFDA-3FF2A1E201D2}" srcOrd="5" destOrd="0" parTransId="{932F69B8-27C2-4C97-A896-6F1C1EBACEFE}" sibTransId="{C422D17D-3C9C-42BE-888F-D6A0B031D300}"/>
    <dgm:cxn modelId="{3B06701D-D0C1-4AD1-AACC-8FF688401A3C}" type="presParOf" srcId="{09703F64-BB80-4ECD-8692-8786207DDB9E}" destId="{C62FBE1C-003E-48D2-9A28-0233BE8B13E9}" srcOrd="0" destOrd="0" presId="urn:microsoft.com/office/officeart/2005/8/layout/hProcess9"/>
    <dgm:cxn modelId="{F97E2B25-1522-4218-930E-76EC40A9ECF0}" type="presParOf" srcId="{09703F64-BB80-4ECD-8692-8786207DDB9E}" destId="{53FEE59F-2DBB-4A78-9E4F-EBBA2BF3CD55}" srcOrd="1" destOrd="0" presId="urn:microsoft.com/office/officeart/2005/8/layout/hProcess9"/>
    <dgm:cxn modelId="{F89E3FD2-3646-4009-9D5A-7325FA01A543}" type="presParOf" srcId="{53FEE59F-2DBB-4A78-9E4F-EBBA2BF3CD55}" destId="{9FA033CE-AF51-4D1D-A978-4391DFC10F0D}" srcOrd="0" destOrd="0" presId="urn:microsoft.com/office/officeart/2005/8/layout/hProcess9"/>
    <dgm:cxn modelId="{695CE273-269A-449A-971B-C4F4B9052057}" type="presParOf" srcId="{53FEE59F-2DBB-4A78-9E4F-EBBA2BF3CD55}" destId="{FE4812F7-086F-4D0C-AAB5-E9A1B52D6D45}" srcOrd="1" destOrd="0" presId="urn:microsoft.com/office/officeart/2005/8/layout/hProcess9"/>
    <dgm:cxn modelId="{489669EC-877E-4FA2-8C4B-A721E9EC8866}" type="presParOf" srcId="{53FEE59F-2DBB-4A78-9E4F-EBBA2BF3CD55}" destId="{40845D0C-127E-4214-8136-47729334738F}" srcOrd="2" destOrd="0" presId="urn:microsoft.com/office/officeart/2005/8/layout/hProcess9"/>
    <dgm:cxn modelId="{78798C49-7397-4FA4-A077-E1B43C5A2A4A}" type="presParOf" srcId="{53FEE59F-2DBB-4A78-9E4F-EBBA2BF3CD55}" destId="{23D8C908-098B-4BDB-BA70-EFF720E585C0}" srcOrd="3" destOrd="0" presId="urn:microsoft.com/office/officeart/2005/8/layout/hProcess9"/>
    <dgm:cxn modelId="{FDB025CE-9193-46D4-B729-9488B080389A}" type="presParOf" srcId="{53FEE59F-2DBB-4A78-9E4F-EBBA2BF3CD55}" destId="{212CBD0D-2604-41A5-89F4-145472A0CB74}" srcOrd="4" destOrd="0" presId="urn:microsoft.com/office/officeart/2005/8/layout/hProcess9"/>
    <dgm:cxn modelId="{AFA12D9E-D272-4078-9EA5-42484847B804}" type="presParOf" srcId="{53FEE59F-2DBB-4A78-9E4F-EBBA2BF3CD55}" destId="{E105FF43-691D-44F1-AA16-F844EFD80998}" srcOrd="5" destOrd="0" presId="urn:microsoft.com/office/officeart/2005/8/layout/hProcess9"/>
    <dgm:cxn modelId="{3C2285B7-B3DA-4F12-BE99-AE1086013187}" type="presParOf" srcId="{53FEE59F-2DBB-4A78-9E4F-EBBA2BF3CD55}" destId="{E8294B25-544D-42B5-8C6E-70777954F8A6}" srcOrd="6" destOrd="0" presId="urn:microsoft.com/office/officeart/2005/8/layout/hProcess9"/>
    <dgm:cxn modelId="{C9BBC26A-9F83-4B85-91D3-FB5452CA3736}" type="presParOf" srcId="{53FEE59F-2DBB-4A78-9E4F-EBBA2BF3CD55}" destId="{56209E9B-66F1-48D1-814C-B60B18452C66}" srcOrd="7" destOrd="0" presId="urn:microsoft.com/office/officeart/2005/8/layout/hProcess9"/>
    <dgm:cxn modelId="{B00C9A69-6513-4CAC-B606-B58CFD21D64D}" type="presParOf" srcId="{53FEE59F-2DBB-4A78-9E4F-EBBA2BF3CD55}" destId="{7EDCA2A8-10E1-464D-8D96-4149AB415491}" srcOrd="8" destOrd="0" presId="urn:microsoft.com/office/officeart/2005/8/layout/hProcess9"/>
    <dgm:cxn modelId="{074D0FBE-1DAB-4BCB-8899-DCC9F48E528E}" type="presParOf" srcId="{53FEE59F-2DBB-4A78-9E4F-EBBA2BF3CD55}" destId="{557A6FD7-7677-49D7-A6CD-D9963416FF64}" srcOrd="9" destOrd="0" presId="urn:microsoft.com/office/officeart/2005/8/layout/hProcess9"/>
    <dgm:cxn modelId="{ED333F41-894D-4ABC-9E84-649355B61B7E}" type="presParOf" srcId="{53FEE59F-2DBB-4A78-9E4F-EBBA2BF3CD55}" destId="{6A75D1F7-D61C-40AC-A9DE-EE3964547C0C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FBE1C-003E-48D2-9A28-0233BE8B13E9}">
      <dsp:nvSpPr>
        <dsp:cNvPr id="0" name=""/>
        <dsp:cNvSpPr/>
      </dsp:nvSpPr>
      <dsp:spPr>
        <a:xfrm>
          <a:off x="251924" y="215336"/>
          <a:ext cx="11646951" cy="238763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033CE-AF51-4D1D-A978-4391DFC10F0D}">
      <dsp:nvSpPr>
        <dsp:cNvPr id="0" name=""/>
        <dsp:cNvSpPr/>
      </dsp:nvSpPr>
      <dsp:spPr>
        <a:xfrm>
          <a:off x="324398" y="765215"/>
          <a:ext cx="1921103" cy="14664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err="1"/>
            <a:t>Oppstartsvarsel</a:t>
          </a:r>
          <a:endParaRPr lang="da-DK" sz="1200" kern="120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/>
            <a:t>Høring av planprogram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/>
            <a:t>August-Oktober 2020</a:t>
          </a:r>
        </a:p>
      </dsp:txBody>
      <dsp:txXfrm>
        <a:off x="395985" y="836802"/>
        <a:ext cx="1777929" cy="1323289"/>
      </dsp:txXfrm>
    </dsp:sp>
    <dsp:sp modelId="{40845D0C-127E-4214-8136-47729334738F}">
      <dsp:nvSpPr>
        <dsp:cNvPr id="0" name=""/>
        <dsp:cNvSpPr/>
      </dsp:nvSpPr>
      <dsp:spPr>
        <a:xfrm>
          <a:off x="2333776" y="771059"/>
          <a:ext cx="1863239" cy="1515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err="1"/>
            <a:t>Fastsetting</a:t>
          </a:r>
          <a:r>
            <a:rPr lang="da-DK" sz="1200" kern="1200"/>
            <a:t> av planprogram IKP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/>
            <a:t>November 2020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kern="1200"/>
        </a:p>
      </dsp:txBody>
      <dsp:txXfrm>
        <a:off x="2407776" y="845059"/>
        <a:ext cx="1715239" cy="1367905"/>
      </dsp:txXfrm>
    </dsp:sp>
    <dsp:sp modelId="{212CBD0D-2604-41A5-89F4-145472A0CB74}">
      <dsp:nvSpPr>
        <dsp:cNvPr id="0" name=""/>
        <dsp:cNvSpPr/>
      </dsp:nvSpPr>
      <dsp:spPr>
        <a:xfrm>
          <a:off x="6226315" y="746614"/>
          <a:ext cx="1717350" cy="1520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/>
            <a:t>Høring av planforslag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/>
            <a:t>Juni -September 2021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100" kern="1200"/>
        </a:p>
      </dsp:txBody>
      <dsp:txXfrm>
        <a:off x="6300516" y="820815"/>
        <a:ext cx="1568948" cy="1371613"/>
      </dsp:txXfrm>
    </dsp:sp>
    <dsp:sp modelId="{E8294B25-544D-42B5-8C6E-70777954F8A6}">
      <dsp:nvSpPr>
        <dsp:cNvPr id="0" name=""/>
        <dsp:cNvSpPr/>
      </dsp:nvSpPr>
      <dsp:spPr>
        <a:xfrm>
          <a:off x="8089087" y="746424"/>
          <a:ext cx="1856746" cy="15197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err="1"/>
            <a:t>Innstilling</a:t>
          </a:r>
          <a:r>
            <a:rPr lang="da-DK" sz="1200" kern="1200"/>
            <a:t> til </a:t>
          </a:r>
          <a:r>
            <a:rPr lang="da-DK" sz="1200" kern="1200" err="1"/>
            <a:t>sluttbehandling</a:t>
          </a:r>
          <a:r>
            <a:rPr lang="da-DK" sz="1200" kern="1200"/>
            <a:t> IKP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/>
            <a:t>Oktober 2021</a:t>
          </a:r>
        </a:p>
      </dsp:txBody>
      <dsp:txXfrm>
        <a:off x="8163275" y="820612"/>
        <a:ext cx="1708370" cy="1371375"/>
      </dsp:txXfrm>
    </dsp:sp>
    <dsp:sp modelId="{7EDCA2A8-10E1-464D-8D96-4149AB415491}">
      <dsp:nvSpPr>
        <dsp:cNvPr id="0" name=""/>
        <dsp:cNvSpPr/>
      </dsp:nvSpPr>
      <dsp:spPr>
        <a:xfrm>
          <a:off x="10058365" y="754014"/>
          <a:ext cx="1488124" cy="1507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err="1"/>
            <a:t>Planvedtak</a:t>
          </a:r>
          <a:r>
            <a:rPr lang="da-DK" sz="1200" kern="1200"/>
            <a:t>  i </a:t>
          </a:r>
          <a:r>
            <a:rPr lang="da-DK" sz="1200" kern="1200" err="1"/>
            <a:t>kommunene</a:t>
          </a:r>
          <a:endParaRPr lang="da-DK" sz="1200" kern="120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/>
            <a:t>November 2021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/>
            <a:t>   </a:t>
          </a:r>
        </a:p>
      </dsp:txBody>
      <dsp:txXfrm>
        <a:off x="10131009" y="826658"/>
        <a:ext cx="1342836" cy="1362246"/>
      </dsp:txXfrm>
    </dsp:sp>
    <dsp:sp modelId="{6A75D1F7-D61C-40AC-A9DE-EE3964547C0C}">
      <dsp:nvSpPr>
        <dsp:cNvPr id="0" name=""/>
        <dsp:cNvSpPr/>
      </dsp:nvSpPr>
      <dsp:spPr>
        <a:xfrm>
          <a:off x="4307370" y="760587"/>
          <a:ext cx="1800380" cy="1520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err="1"/>
            <a:t>Utarbeide</a:t>
          </a:r>
          <a:r>
            <a:rPr lang="da-DK" sz="1200" kern="1200"/>
            <a:t> planforslag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/>
            <a:t>November 2020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/>
            <a:t> - Juni 2021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100" kern="1200"/>
        </a:p>
      </dsp:txBody>
      <dsp:txXfrm>
        <a:off x="4381578" y="834795"/>
        <a:ext cx="1651964" cy="1371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E3FC217-0BC1-44F9-A436-8F138E7B69BF}" type="datetimeFigureOut">
              <a:rPr lang="nb-NO" smtClean="0"/>
              <a:t>25.06.2021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B9129AE-A52B-45AE-B317-F9828FE290D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5978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Muntlig orientere om støyskjerming, inntil 3 meter over veibanen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129AE-A52B-45AE-B317-F9828FE290D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8794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129AE-A52B-45AE-B317-F9828FE290D4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7891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tro Logo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9AD798-EBC0-894A-BFDC-1220F586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25.06.2021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5B6B0-FC8C-B341-B734-D8E862C18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2322F-FB2F-8A4B-88CE-F8A7F94F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A77BE3-9862-BB4A-91D8-E45C0F512B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8100" y="2616200"/>
            <a:ext cx="44958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2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C5986-2891-9B4C-9F4F-C3262AFE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C0559-EA22-4F48-8BAE-AEF731EC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25.06.2021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CDFBB-BF0F-FE46-823A-398DD136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CB294-3BB6-0C4D-91C6-CC6EB09C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C70B3A-F59E-4A40-9A2D-1212DBFA9C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7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9AD798-EBC0-894A-BFDC-1220F586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25.06.2021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5B6B0-FC8C-B341-B734-D8E862C18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2322F-FB2F-8A4B-88CE-F8A7F94F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040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6675D-6731-7743-AD58-147ED12C7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000" y="1419030"/>
            <a:ext cx="10980000" cy="1655762"/>
          </a:xfrm>
        </p:spPr>
        <p:txBody>
          <a:bodyPr anchor="b">
            <a:normAutofit/>
          </a:bodyPr>
          <a:lstStyle>
            <a:lvl1pPr algn="l">
              <a:defRPr sz="4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6C9FF9-1638-B842-AFDD-D00B8E8A3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6000" y="3435172"/>
            <a:ext cx="1098000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0CA53-3886-204B-9972-747D4D46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25.06.2021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4E33B-E518-ED4C-9973-1D4C11102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9CD8A-A4FA-AF40-88D8-1DE93435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D2D439-7CA4-294F-9A4D-66921B1A8F98}"/>
              </a:ext>
            </a:extLst>
          </p:cNvPr>
          <p:cNvCxnSpPr/>
          <p:nvPr userDrawn="1"/>
        </p:nvCxnSpPr>
        <p:spPr>
          <a:xfrm>
            <a:off x="637750" y="3209411"/>
            <a:ext cx="936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E22750E-E9B6-E940-B662-1C2F1C2928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5068" y="365125"/>
            <a:ext cx="1263317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10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03226-7DD1-E343-9E72-60BB899C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11996-350F-BD44-B73F-1FE7C2DC0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E938-5585-4742-BE5D-E3FDF1FC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25.06.2021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DB9A-3759-214C-AD4C-E259C7BD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2F9E-D0AF-354F-8122-5AF55A43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A752E5-ECC0-DE41-88A4-1A2A051D77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7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40EA6-0740-DF46-A1B1-C61056387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19CAD-E04E-CC46-91F0-45C923C29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000" y="1369452"/>
            <a:ext cx="5400000" cy="504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EBA9A-0B14-5349-87F1-5A1D5C021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6000" y="1369452"/>
            <a:ext cx="5400000" cy="504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90B7C-9D94-1D4E-A6DC-95C7C337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25.06.2021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7FC76-4EEE-BF42-920B-D803D485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D38B3-B480-8842-995D-98A84863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FD8A4C-78BF-484E-971B-F59A9A87E4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Pictures with 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E7CDA-97A4-E14A-A274-7DDF41B0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365125"/>
            <a:ext cx="10983600" cy="792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971D4F-609C-D243-9461-C6A93055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000" y="5149452"/>
            <a:ext cx="5400000" cy="126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60762-E400-2947-BF0F-BB662017D1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6000" y="5149452"/>
            <a:ext cx="5400000" cy="126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D2B2F3-A61D-194C-BF52-5391A1D0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000" y="6415802"/>
            <a:ext cx="1800000" cy="246221"/>
          </a:xfrm>
        </p:spPr>
        <p:txBody>
          <a:bodyPr/>
          <a:lstStyle/>
          <a:p>
            <a:fld id="{89D934B1-DD6A-CD43-98B4-84FC6694843F}" type="datetimeFigureOut">
              <a:rPr lang="nb-NO" smtClean="0"/>
              <a:t>25.06.2021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A2CFB5-A988-834C-92E8-36409BDDC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AFCD9F-C9F6-6E4B-8106-CB996A358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31B7EBE-4AB1-B549-B04B-7D5DEB247B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6000" y="1369452"/>
            <a:ext cx="5400000" cy="3600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97035B1-0185-F74E-A69D-7134F38683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86000" y="1369452"/>
            <a:ext cx="5400000" cy="3600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6D6EB0-5DF2-D646-BF5A-F9B815EFE5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6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03226-7DD1-E343-9E72-60BB899C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11996-350F-BD44-B73F-1FE7C2DC0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00" y="1367999"/>
            <a:ext cx="3240000" cy="504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E938-5585-4742-BE5D-E3FDF1FC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25.06.2021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DB9A-3759-214C-AD4C-E259C7BD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2F9E-D0AF-354F-8122-5AF55A43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19749F-F00F-3A41-BD06-A5287E48E4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26000" y="1367999"/>
            <a:ext cx="7560000" cy="5040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A6DD8C-0394-7241-83EC-F749C6BBAD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1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 and Large Pictur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11996-350F-BD44-B73F-1FE7C2DC0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00" y="549000"/>
            <a:ext cx="2160000" cy="576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E938-5585-4742-BE5D-E3FDF1FC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34B1-DD6A-CD43-98B4-84FC6694843F}" type="datetimeFigureOut">
              <a:rPr lang="nb-NO" smtClean="0"/>
              <a:t>25.06.2021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DB9A-3759-214C-AD4C-E259C7BD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2F9E-D0AF-354F-8122-5AF55A43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19749F-F00F-3A41-BD06-A5287E48E4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46000" y="549000"/>
            <a:ext cx="8640000" cy="5760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4B24B6-9A66-5145-B0BB-7CF32D1CD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32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19749F-F00F-3A41-BD06-A5287E48E4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2500" y="0"/>
            <a:ext cx="10287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E938-5585-4742-BE5D-E3FDF1FC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000" y="6415802"/>
            <a:ext cx="1800000" cy="246221"/>
          </a:xfrm>
        </p:spPr>
        <p:txBody>
          <a:bodyPr/>
          <a:lstStyle/>
          <a:p>
            <a:fld id="{89D934B1-DD6A-CD43-98B4-84FC6694843F}" type="datetimeFigureOut">
              <a:rPr lang="nb-NO" smtClean="0"/>
              <a:t>25.06.2021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DB9A-3759-214C-AD4C-E259C7BD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2F9E-D0AF-354F-8122-5AF55A43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8334BB-2647-0B4F-8618-96E8F87A12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72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e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19749F-F00F-3A41-BD06-A5287E48E4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977"/>
            <a:ext cx="12192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E938-5585-4742-BE5D-E3FDF1FC0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000" y="6415802"/>
            <a:ext cx="1800000" cy="246221"/>
          </a:xfrm>
        </p:spPr>
        <p:txBody>
          <a:bodyPr/>
          <a:lstStyle/>
          <a:p>
            <a:fld id="{89D934B1-DD6A-CD43-98B4-84FC6694843F}" type="datetimeFigureOut">
              <a:rPr lang="nb-NO" smtClean="0"/>
              <a:t>25.06.2021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DB9A-3759-214C-AD4C-E259C7BD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2F9E-D0AF-354F-8122-5AF55A43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6000" y="6415802"/>
            <a:ext cx="1800000" cy="246221"/>
          </a:xfrm>
        </p:spPr>
        <p:txBody>
          <a:bodyPr/>
          <a:lstStyle/>
          <a:p>
            <a:fld id="{6C10ECD5-64D1-0845-9040-480B2A52F722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plassholder_">
            <a:extLst>
              <a:ext uri="{FF2B5EF4-FFF2-40B4-BE49-F238E27FC236}">
                <a16:creationId xmlns:a16="http://schemas.microsoft.com/office/drawing/2014/main" id="{EA760E89-C881-3B48-A228-2E14D4F18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77510" y="365125"/>
            <a:ext cx="249809" cy="273600"/>
          </a:xfrm>
          <a:prstGeom prst="rect">
            <a:avLst/>
          </a:prstGeom>
        </p:spPr>
      </p:pic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EE35CFE-C335-4559-BA33-515485791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77511" y="365125"/>
            <a:ext cx="249809" cy="2736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3481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311157-A7CE-B84C-9729-A138FAC2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365125"/>
            <a:ext cx="10983600" cy="792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C8886-4338-C64E-A21A-B872842C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000" y="1367999"/>
            <a:ext cx="10980000" cy="504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F5522-9EA8-2640-91C8-389CA859D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6000" y="6415802"/>
            <a:ext cx="1800000" cy="24622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9D934B1-DD6A-CD43-98B4-84FC6694843F}" type="datetimeFigureOut">
              <a:rPr lang="nb-NO" smtClean="0"/>
              <a:pPr/>
              <a:t>25.06.2021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27965-9243-2649-9C8C-57E449495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6000" y="6415802"/>
            <a:ext cx="7200000" cy="24622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0166B-6CDB-5B41-86FA-2C1511DF9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86000" y="6415802"/>
            <a:ext cx="1800000" cy="24622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C10ECD5-64D1-0845-9040-480B2A52F72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033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445A96-F6FD-421C-AE31-5F8604A2A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465" y="1395234"/>
            <a:ext cx="4573070" cy="2033766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C90F753D-1BDE-4855-812D-5AA548ECE1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2" y="5230187"/>
            <a:ext cx="666892" cy="833616"/>
          </a:xfrm>
          <a:prstGeom prst="rect">
            <a:avLst/>
          </a:prstGeom>
        </p:spPr>
      </p:pic>
      <p:pic>
        <p:nvPicPr>
          <p:cNvPr id="5" name="Picture 4" descr="A picture containing knife&#10;&#10;Description automatically generated">
            <a:extLst>
              <a:ext uri="{FF2B5EF4-FFF2-40B4-BE49-F238E27FC236}">
                <a16:creationId xmlns:a16="http://schemas.microsoft.com/office/drawing/2014/main" id="{E29EAC21-AE8C-4FB1-BA94-EAF63F6A56A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265" y="5230187"/>
            <a:ext cx="666892" cy="833616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B54AFA5-565C-4BEA-9377-8C74EC3B9B2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849" y="5079157"/>
            <a:ext cx="682220" cy="984646"/>
          </a:xfrm>
          <a:prstGeom prst="rect">
            <a:avLst/>
          </a:prstGeom>
        </p:spPr>
      </p:pic>
      <p:pic>
        <p:nvPicPr>
          <p:cNvPr id="8" name="Picture 7" descr="A picture containing ax, graphics, drawing&#10;&#10;Description automatically generated">
            <a:extLst>
              <a:ext uri="{FF2B5EF4-FFF2-40B4-BE49-F238E27FC236}">
                <a16:creationId xmlns:a16="http://schemas.microsoft.com/office/drawing/2014/main" id="{514E64CF-243F-4110-9B0D-133828F5686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591" y="5230187"/>
            <a:ext cx="666892" cy="833616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B0B32F5-8395-4BE3-B37A-F0501734887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69" y="5230187"/>
            <a:ext cx="666892" cy="833616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8460C55B-8B07-43CC-9288-FBCC9F636B6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87" y="5024063"/>
            <a:ext cx="682220" cy="1052268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13CE6B-3121-457C-A9AF-1CB0FD89AF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713" y="5038541"/>
            <a:ext cx="682220" cy="1061231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F0394EC5-10CF-4101-A545-E1ED991E381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35" y="4962106"/>
            <a:ext cx="839768" cy="117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86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E24E4-89FB-4DFC-9972-CDD152D53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365125"/>
            <a:ext cx="10983600" cy="792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700"/>
              <a:t>Langkjerr/Byttingsmyra, Tvedestrand:</a:t>
            </a:r>
            <a:br>
              <a:rPr lang="nb-NO" sz="2700"/>
            </a:br>
            <a:endParaRPr lang="nb-NO" sz="2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EE494-4334-4BD2-9212-A7D19BE53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00" y="1367999"/>
            <a:ext cx="4081410" cy="5040000"/>
          </a:xfrm>
        </p:spPr>
        <p:txBody>
          <a:bodyPr>
            <a:normAutofit/>
          </a:bodyPr>
          <a:lstStyle/>
          <a:p>
            <a:r>
              <a:rPr lang="nb-NO" dirty="0"/>
              <a:t>Det laveste punktet mellom Langkjerr og Byttingsmyra får en maksimumshøyde ved utforming av veilinja. Veien vil ikke legges høyere enn maksimumshøyden, men kan legges lavere.</a:t>
            </a:r>
          </a:p>
          <a:p>
            <a:r>
              <a:rPr lang="nb-NO" dirty="0"/>
              <a:t>Forslag til reguleringsbestemmelse:</a:t>
            </a:r>
          </a:p>
          <a:p>
            <a:pPr lvl="1"/>
            <a:r>
              <a:rPr lang="nb-NO" dirty="0"/>
              <a:t>Mellom Langkjerr og Byttingsmyra skal det ligge et lavpunkt, der senterlinja skal ligge på maksimalt </a:t>
            </a:r>
            <a:r>
              <a:rPr lang="nb-NO" dirty="0" err="1"/>
              <a:t>kote</a:t>
            </a:r>
            <a:r>
              <a:rPr lang="nb-NO" dirty="0"/>
              <a:t> 163 moh. </a:t>
            </a:r>
          </a:p>
          <a:p>
            <a:endParaRPr lang="nb-NO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D442CD0-99A4-430C-A45A-E7EED7B83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74" b="-1"/>
          <a:stretch/>
        </p:blipFill>
        <p:spPr bwMode="auto">
          <a:xfrm>
            <a:off x="5890485" y="1367999"/>
            <a:ext cx="5911272" cy="394084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948820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ACF9C-754C-4C5E-9785-DEC9A2632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365125"/>
            <a:ext cx="10983600" cy="792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700" err="1"/>
              <a:t>Djupmyr</a:t>
            </a:r>
            <a:r>
              <a:rPr lang="nb-NO" sz="2700"/>
              <a:t>, Vegårshei</a:t>
            </a:r>
            <a:br>
              <a:rPr lang="nb-NO" sz="2700"/>
            </a:br>
            <a:endParaRPr lang="nb-NO" sz="270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CFFC1B9-049A-4886-B273-4260E92C6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000" y="1369452"/>
            <a:ext cx="5400000" cy="42659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764FE-2B9B-4B6F-A2CE-6F8C0F800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6000" y="1369452"/>
            <a:ext cx="5400000" cy="5040000"/>
          </a:xfrm>
        </p:spPr>
        <p:txBody>
          <a:bodyPr>
            <a:normAutofit/>
          </a:bodyPr>
          <a:lstStyle/>
          <a:p>
            <a:r>
              <a:rPr lang="nb-NO" dirty="0"/>
              <a:t>Det laveste punktet ved </a:t>
            </a:r>
            <a:r>
              <a:rPr lang="nb-NO" dirty="0" err="1"/>
              <a:t>Eksjø</a:t>
            </a:r>
            <a:r>
              <a:rPr lang="nb-NO" dirty="0"/>
              <a:t> får en maksimumshøyde ved utforming av veilinja. Veien vil ikke legges høyere enn maksimumshøyden, men kan legges lavere. </a:t>
            </a:r>
          </a:p>
          <a:p>
            <a:r>
              <a:rPr lang="nb-NO" dirty="0"/>
              <a:t>Forslag til reguleringsbestemmelse:</a:t>
            </a:r>
          </a:p>
          <a:p>
            <a:pPr lvl="1"/>
            <a:r>
              <a:rPr lang="nb-NO" dirty="0"/>
              <a:t>Ved det laveste punktet over </a:t>
            </a:r>
            <a:r>
              <a:rPr lang="nb-NO" dirty="0" err="1"/>
              <a:t>Djupmyr</a:t>
            </a:r>
            <a:r>
              <a:rPr lang="nb-NO" dirty="0"/>
              <a:t>, øst for </a:t>
            </a:r>
            <a:r>
              <a:rPr lang="nb-NO" dirty="0" err="1"/>
              <a:t>Eksjø</a:t>
            </a:r>
            <a:r>
              <a:rPr lang="nb-NO" dirty="0"/>
              <a:t>, skal senterlinja ligge på maksimalt </a:t>
            </a:r>
            <a:r>
              <a:rPr lang="nb-NO" dirty="0" err="1"/>
              <a:t>kote</a:t>
            </a:r>
            <a:r>
              <a:rPr lang="nb-NO" dirty="0"/>
              <a:t> 152.5 moh.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6482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69D14-E413-42EB-8087-800174176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365125"/>
            <a:ext cx="10983600" cy="792000"/>
          </a:xfrm>
        </p:spPr>
        <p:txBody>
          <a:bodyPr anchor="t">
            <a:normAutofit/>
          </a:bodyPr>
          <a:lstStyle/>
          <a:p>
            <a:r>
              <a:rPr lang="nb-NO"/>
              <a:t>Brokelandsheia, Gjerstad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DAFD2-823A-4838-8561-C40B2B3B6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99" y="1367999"/>
            <a:ext cx="4099165" cy="5040000"/>
          </a:xfrm>
        </p:spPr>
        <p:txBody>
          <a:bodyPr>
            <a:normAutofit/>
          </a:bodyPr>
          <a:lstStyle/>
          <a:p>
            <a:r>
              <a:rPr lang="nb-NO" dirty="0"/>
              <a:t>I krysset E18 og </a:t>
            </a:r>
            <a:r>
              <a:rPr lang="nb-NO" dirty="0" err="1"/>
              <a:t>Gjerstadveien</a:t>
            </a:r>
            <a:r>
              <a:rPr lang="nb-NO" dirty="0"/>
              <a:t> ved Brokelandsheia gis det en maksimumshøyde ved utforming av veilinja. Veien vil ikke legges høyere enn maksimumshøyden, men kan  legges lavere. </a:t>
            </a:r>
          </a:p>
          <a:p>
            <a:r>
              <a:rPr lang="nb-NO" dirty="0"/>
              <a:t>Forslag til reguleringsbestemmelse: </a:t>
            </a:r>
          </a:p>
          <a:p>
            <a:pPr lvl="1"/>
            <a:r>
              <a:rPr lang="nb-NO" dirty="0"/>
              <a:t>I krysset ved Brokelandsheia skal senterlinja ligge på maksimalt </a:t>
            </a:r>
            <a:r>
              <a:rPr lang="nb-NO" dirty="0" err="1"/>
              <a:t>kote</a:t>
            </a:r>
            <a:r>
              <a:rPr lang="nb-NO" dirty="0"/>
              <a:t> 94 moh. </a:t>
            </a:r>
          </a:p>
          <a:p>
            <a:endParaRPr lang="nb-NO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EC03F263-E7D8-4F67-A7F1-CB5813B68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5189" y="1481016"/>
            <a:ext cx="6553003" cy="273587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858013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ED26E-FD35-4DE3-9433-5999FA9B4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365125"/>
            <a:ext cx="10983600" cy="792000"/>
          </a:xfrm>
        </p:spPr>
        <p:txBody>
          <a:bodyPr anchor="t">
            <a:normAutofit/>
          </a:bodyPr>
          <a:lstStyle/>
          <a:p>
            <a:r>
              <a:rPr lang="nb-NO"/>
              <a:t>Blautmyr, Kragerø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1179C-23A5-4A87-A522-C85066949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99" y="1367999"/>
            <a:ext cx="4090287" cy="5040000"/>
          </a:xfrm>
        </p:spPr>
        <p:txBody>
          <a:bodyPr>
            <a:normAutofit/>
          </a:bodyPr>
          <a:lstStyle/>
          <a:p>
            <a:r>
              <a:rPr lang="nb-NO" dirty="0"/>
              <a:t>Mellom Blautmyr kulvert og Svarttjern gis det en maksimumshøyde ved utforming av veilinja. Veien vil ikke legges høyere enn maksimumshøyden, men kan legges lavere. </a:t>
            </a:r>
          </a:p>
          <a:p>
            <a:r>
              <a:rPr lang="nb-NO" dirty="0"/>
              <a:t>Forslag til reguleringsbestemmelse:</a:t>
            </a:r>
          </a:p>
          <a:p>
            <a:pPr lvl="1"/>
            <a:r>
              <a:rPr lang="nb-NO" dirty="0"/>
              <a:t>Mellom Blautmyra kulvert og Svarttjern skal det ligge et lavpunkt, der senterlinja skal ligge på maksimalt </a:t>
            </a:r>
            <a:r>
              <a:rPr lang="nb-NO" dirty="0" err="1"/>
              <a:t>kote</a:t>
            </a:r>
            <a:r>
              <a:rPr lang="nb-NO" dirty="0"/>
              <a:t> 130 </a:t>
            </a:r>
            <a:r>
              <a:rPr lang="nb-NO" dirty="0" err="1"/>
              <a:t>moh</a:t>
            </a:r>
            <a:endParaRPr lang="nb-NO" dirty="0"/>
          </a:p>
          <a:p>
            <a:pPr lvl="1"/>
            <a:endParaRPr lang="nb-NO" dirty="0"/>
          </a:p>
          <a:p>
            <a:endParaRPr lang="nb-NO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E863DCF9-3AC2-474C-9A0E-82421E739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7353" y="1368000"/>
            <a:ext cx="6757420" cy="349696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72354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17F90-A55A-4100-96F8-595481D4D1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Vedlegg som beskriver alternativer</a:t>
            </a:r>
          </a:p>
        </p:txBody>
      </p:sp>
    </p:spTree>
    <p:extLst>
      <p:ext uri="{BB962C8B-B14F-4D97-AF65-F5344CB8AC3E}">
        <p14:creationId xmlns:p14="http://schemas.microsoft.com/office/powerpoint/2010/main" val="915043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3B720-CF1F-4B83-9CF1-0CABF8DB9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Hvor finner vi beskrivelser av alternativer?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96084-3ECB-4638-B2A3-A8F5D0328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00" y="1367999"/>
            <a:ext cx="4637804" cy="5206972"/>
          </a:xfrm>
        </p:spPr>
        <p:txBody>
          <a:bodyPr/>
          <a:lstStyle/>
          <a:p>
            <a:r>
              <a:rPr lang="nb-NO" dirty="0"/>
              <a:t>Planbeskrivelsens kapittel 6.2</a:t>
            </a:r>
          </a:p>
          <a:p>
            <a:r>
              <a:rPr lang="nb-NO" dirty="0"/>
              <a:t>Vedlegg 36: Fagrapport </a:t>
            </a:r>
            <a:r>
              <a:rPr lang="nb-NO" dirty="0" err="1"/>
              <a:t>alternativsvurdering</a:t>
            </a:r>
            <a:r>
              <a:rPr lang="nb-NO" dirty="0"/>
              <a:t> veigeometri</a:t>
            </a:r>
          </a:p>
          <a:p>
            <a:pPr lvl="1"/>
            <a:r>
              <a:rPr lang="nb-NO" dirty="0"/>
              <a:t>Beskrivelse av alternativer fra Bamble til Skorstøl</a:t>
            </a:r>
          </a:p>
          <a:p>
            <a:r>
              <a:rPr lang="nb-NO" dirty="0"/>
              <a:t>Vedlegg 37: Utredning av bru- og tunnelløsninger som skadereduserende tiltak</a:t>
            </a:r>
          </a:p>
          <a:p>
            <a:pPr lvl="1"/>
            <a:r>
              <a:rPr lang="nb-NO" dirty="0"/>
              <a:t>Beskrivelse og utredning av alternativer fra Skorstøl til Tvedestrand</a:t>
            </a:r>
          </a:p>
          <a:p>
            <a:pPr lvl="1"/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421D12-7386-4E5C-AC2E-9B8EBD3F2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504" y="1367999"/>
            <a:ext cx="3327101" cy="42143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636609-BF25-4C93-8820-1D0392D5A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485" y="1367999"/>
            <a:ext cx="3087690" cy="421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11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D16FA-8BC3-4D6E-B6D5-6CD1A4EB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Oversikt over et utvalg av beskrevne alternativer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8C213D6-E075-41E8-A4AA-34EFDEA1B4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466683"/>
              </p:ext>
            </p:extLst>
          </p:nvPr>
        </p:nvGraphicFramePr>
        <p:xfrm>
          <a:off x="602400" y="1590068"/>
          <a:ext cx="11170500" cy="3460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568">
                  <a:extLst>
                    <a:ext uri="{9D8B030D-6E8A-4147-A177-3AD203B41FA5}">
                      <a16:colId xmlns:a16="http://schemas.microsoft.com/office/drawing/2014/main" val="1373543391"/>
                    </a:ext>
                  </a:extLst>
                </a:gridCol>
                <a:gridCol w="3739345">
                  <a:extLst>
                    <a:ext uri="{9D8B030D-6E8A-4147-A177-3AD203B41FA5}">
                      <a16:colId xmlns:a16="http://schemas.microsoft.com/office/drawing/2014/main" val="2106429246"/>
                    </a:ext>
                  </a:extLst>
                </a:gridCol>
                <a:gridCol w="3612587">
                  <a:extLst>
                    <a:ext uri="{9D8B030D-6E8A-4147-A177-3AD203B41FA5}">
                      <a16:colId xmlns:a16="http://schemas.microsoft.com/office/drawing/2014/main" val="2059939202"/>
                    </a:ext>
                  </a:extLst>
                </a:gridCol>
              </a:tblGrid>
              <a:tr h="367865">
                <a:tc>
                  <a:txBody>
                    <a:bodyPr/>
                    <a:lstStyle/>
                    <a:p>
                      <a:r>
                        <a:rPr lang="lt-LT" sz="1800" b="1">
                          <a:effectLst/>
                          <a:latin typeface="Calibri"/>
                          <a:ea typeface="Calibri" panose="020F0502020204030204" pitchFamily="34" charset="0"/>
                        </a:rPr>
                        <a:t>Punkter fra IKP</a:t>
                      </a:r>
                      <a:endParaRPr lang="lt-LT" sz="180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66387" marR="66387" marT="0" marB="0"/>
                </a:tc>
                <a:tc>
                  <a:txBody>
                    <a:bodyPr/>
                    <a:lstStyle/>
                    <a:p>
                      <a:r>
                        <a:rPr lang="lt-LT" sz="1800" b="1">
                          <a:effectLst/>
                          <a:latin typeface="Calibri"/>
                          <a:ea typeface="Calibri" panose="020F0502020204030204" pitchFamily="34" charset="0"/>
                        </a:rPr>
                        <a:t>Dokument</a:t>
                      </a:r>
                      <a:endParaRPr lang="lt-LT" sz="1800" err="1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66387" marR="66387" marT="0" marB="0"/>
                </a:tc>
                <a:tc>
                  <a:txBody>
                    <a:bodyPr/>
                    <a:lstStyle/>
                    <a:p>
                      <a:r>
                        <a:rPr lang="lt-LT" sz="1800" b="1">
                          <a:effectLst/>
                          <a:latin typeface="Calibri"/>
                          <a:ea typeface="Calibri" panose="020F0502020204030204" pitchFamily="34" charset="0"/>
                        </a:rPr>
                        <a:t>Henvisning</a:t>
                      </a:r>
                      <a:endParaRPr lang="lt-LT" sz="1400" err="1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66387" marR="66387" marT="0" marB="0"/>
                </a:tc>
                <a:extLst>
                  <a:ext uri="{0D108BD9-81ED-4DB2-BD59-A6C34878D82A}">
                    <a16:rowId xmlns:a16="http://schemas.microsoft.com/office/drawing/2014/main" val="2283327304"/>
                  </a:ext>
                </a:extLst>
              </a:tr>
              <a:tr h="707957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400" b="1">
                          <a:effectLst/>
                          <a:latin typeface="Calibri"/>
                          <a:ea typeface="Calibri" panose="020F0502020204030204" pitchFamily="34" charset="0"/>
                        </a:rPr>
                        <a:t>a. </a:t>
                      </a:r>
                      <a:r>
                        <a:rPr lang="lt-LT" sz="1400">
                          <a:effectLst/>
                          <a:latin typeface="Calibri"/>
                          <a:ea typeface="Calibri" panose="020F0502020204030204" pitchFamily="34" charset="0"/>
                        </a:rPr>
                        <a:t>Alle alternativer som har vært til utredning over Hallandsheia 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8516" marR="88516" marT="44258" marB="4425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>
                          <a:effectLst/>
                          <a:latin typeface="Calibri"/>
                          <a:ea typeface="Calibri" panose="020F0502020204030204" pitchFamily="34" charset="0"/>
                        </a:rPr>
                        <a:t>"Utredning av bru- og  tunnelløsninger som skadereduserende tiltak"</a:t>
                      </a:r>
                      <a:endParaRPr lang="lt-LT" sz="1700"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88516" marR="88516" marT="44258" marB="44258"/>
                </a:tc>
                <a:tc>
                  <a:txBody>
                    <a:bodyPr/>
                    <a:lstStyle/>
                    <a:p>
                      <a:r>
                        <a:rPr lang="lt-LT" sz="1400" dirty="0">
                          <a:effectLst/>
                          <a:latin typeface="Calibri"/>
                          <a:ea typeface="Calibri" panose="020F0502020204030204" pitchFamily="34" charset="0"/>
                        </a:rPr>
                        <a:t>Se utredning og anbefaling for delstrekning 3 (s. 156). </a:t>
                      </a:r>
                      <a:r>
                        <a:rPr lang="nb-NO" sz="1400" dirty="0">
                          <a:effectLst/>
                          <a:latin typeface="Calibri"/>
                          <a:ea typeface="Calibri" panose="020F0502020204030204" pitchFamily="34" charset="0"/>
                        </a:rPr>
                        <a:t>Tre</a:t>
                      </a:r>
                      <a:r>
                        <a:rPr lang="lt-LT" sz="1400" dirty="0">
                          <a:effectLst/>
                          <a:latin typeface="Calibri"/>
                          <a:ea typeface="Calibri" panose="020F0502020204030204" pitchFamily="34" charset="0"/>
                        </a:rPr>
                        <a:t> alternativer er utredet. 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8516" marR="88516" marT="44258" marB="44258"/>
                </a:tc>
                <a:extLst>
                  <a:ext uri="{0D108BD9-81ED-4DB2-BD59-A6C34878D82A}">
                    <a16:rowId xmlns:a16="http://schemas.microsoft.com/office/drawing/2014/main" val="3328865877"/>
                  </a:ext>
                </a:extLst>
              </a:tr>
              <a:tr h="834653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</a:pPr>
                      <a:r>
                        <a:rPr lang="nb-NO" sz="1400" b="1">
                          <a:effectLst/>
                          <a:latin typeface="Calibri"/>
                          <a:ea typeface="Calibri" panose="020F0502020204030204" pitchFamily="34" charset="0"/>
                        </a:rPr>
                        <a:t>b. </a:t>
                      </a:r>
                      <a:r>
                        <a:rPr lang="lt-LT" sz="1400">
                          <a:effectLst/>
                          <a:latin typeface="Calibri"/>
                          <a:ea typeface="Calibri" panose="020F0502020204030204" pitchFamily="34" charset="0"/>
                        </a:rPr>
                        <a:t>Alternativer med vei vest for høyspentlinje mellom Skjerkholt og Djupmyr </a:t>
                      </a:r>
                      <a:endParaRPr lang="lt-L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8516" marR="88516" marT="44258" marB="4425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>
                          <a:effectLst/>
                          <a:latin typeface="Calibri"/>
                          <a:ea typeface="Calibri" panose="020F0502020204030204" pitchFamily="34" charset="0"/>
                        </a:rPr>
                        <a:t>"Utredning av bru- og  tunnelløsninger som skadereduserende tiltak"</a:t>
                      </a:r>
                    </a:p>
                  </a:txBody>
                  <a:tcPr marL="88516" marR="88516" marT="44258" marB="44258"/>
                </a:tc>
                <a:tc>
                  <a:txBody>
                    <a:bodyPr/>
                    <a:lstStyle/>
                    <a:p>
                      <a:r>
                        <a:rPr lang="lt-LT" sz="1400" dirty="0">
                          <a:effectLst/>
                          <a:latin typeface="Calibri"/>
                          <a:ea typeface="Calibri" panose="020F0502020204030204" pitchFamily="34" charset="0"/>
                        </a:rPr>
                        <a:t>Se utredning og anbefaling for delstrekning 3 (s. 156). </a:t>
                      </a:r>
                      <a:r>
                        <a:rPr lang="nb-NO" sz="1400" dirty="0">
                          <a:effectLst/>
                          <a:latin typeface="Calibri"/>
                          <a:ea typeface="Calibri" panose="020F0502020204030204" pitchFamily="34" charset="0"/>
                        </a:rPr>
                        <a:t>To</a:t>
                      </a:r>
                      <a:r>
                        <a:rPr lang="lt-LT" sz="1400" dirty="0">
                          <a:effectLst/>
                          <a:latin typeface="Calibri"/>
                          <a:ea typeface="Calibri" panose="020F0502020204030204" pitchFamily="34" charset="0"/>
                        </a:rPr>
                        <a:t> alternativer vest for </a:t>
                      </a:r>
                      <a:r>
                        <a:rPr lang="nb-NO" sz="1400" dirty="0">
                          <a:effectLst/>
                          <a:latin typeface="Calibri"/>
                          <a:ea typeface="Calibri" panose="020F0502020204030204" pitchFamily="34" charset="0"/>
                        </a:rPr>
                        <a:t>høyspent</a:t>
                      </a:r>
                      <a:r>
                        <a:rPr lang="lt-LT" sz="1400" dirty="0">
                          <a:effectLst/>
                          <a:latin typeface="Calibri"/>
                          <a:ea typeface="Calibri" panose="020F0502020204030204" pitchFamily="34" charset="0"/>
                        </a:rPr>
                        <a:t>ledning er utredet.</a:t>
                      </a:r>
                    </a:p>
                  </a:txBody>
                  <a:tcPr marL="88516" marR="88516" marT="44258" marB="44258"/>
                </a:tc>
                <a:extLst>
                  <a:ext uri="{0D108BD9-81ED-4DB2-BD59-A6C34878D82A}">
                    <a16:rowId xmlns:a16="http://schemas.microsoft.com/office/drawing/2014/main" val="1678907136"/>
                  </a:ext>
                </a:extLst>
              </a:tr>
              <a:tr h="634945">
                <a:tc>
                  <a:txBody>
                    <a:bodyPr/>
                    <a:lstStyle/>
                    <a:p>
                      <a:r>
                        <a:rPr lang="lt-LT" sz="1400" b="1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+mn-cs"/>
                        </a:rPr>
                        <a:t>c. </a:t>
                      </a:r>
                      <a:r>
                        <a:rPr lang="nb-NO" sz="1400" b="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+mn-cs"/>
                        </a:rPr>
                        <a:t>T</a:t>
                      </a:r>
                      <a:r>
                        <a:rPr lang="lt-LT" sz="14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+mn-cs"/>
                        </a:rPr>
                        <a:t>unnelalternativ ved Eksjø </a:t>
                      </a:r>
                      <a:endParaRPr lang="lt-LT" sz="1400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6387" marR="66387" marT="0" marB="0"/>
                </a:tc>
                <a:tc>
                  <a:txBody>
                    <a:bodyPr/>
                    <a:lstStyle/>
                    <a:p>
                      <a:r>
                        <a:rPr lang="lt-LT" sz="1400">
                          <a:effectLst/>
                          <a:latin typeface="Calibri"/>
                          <a:ea typeface="Calibri" panose="020F0502020204030204" pitchFamily="34" charset="0"/>
                        </a:rPr>
                        <a:t>"</a:t>
                      </a:r>
                      <a:r>
                        <a:rPr lang="lt-LT" sz="14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+mn-cs"/>
                        </a:rPr>
                        <a:t>Utredning av bru- og  tunnelløsninger som skadereduserende tiltak</a:t>
                      </a:r>
                      <a:r>
                        <a:rPr lang="lt-LT" sz="1400">
                          <a:effectLst/>
                          <a:latin typeface="Calibri"/>
                          <a:ea typeface="Calibri" panose="020F0502020204030204" pitchFamily="34" charset="0"/>
                        </a:rPr>
                        <a:t>"</a:t>
                      </a:r>
                      <a:endParaRPr lang="nb-NO" sz="1400" kern="1200">
                        <a:solidFill>
                          <a:schemeClr val="dk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6387" marR="66387" marT="0" marB="0"/>
                </a:tc>
                <a:tc>
                  <a:txBody>
                    <a:bodyPr/>
                    <a:lstStyle/>
                    <a:p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+mn-cs"/>
                        </a:rPr>
                        <a:t>Se utredning og anbefaling for delstrekning 5 </a:t>
                      </a:r>
                      <a:r>
                        <a:rPr lang="nb-NO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+mn-cs"/>
                        </a:rPr>
                        <a:t>(s. 213).</a:t>
                      </a:r>
                      <a:r>
                        <a:rPr lang="nb-NO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lt-LT" sz="140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+mn-cs"/>
                        </a:rPr>
                        <a:t>650 m tunnel er utredet</a:t>
                      </a:r>
                    </a:p>
                  </a:txBody>
                  <a:tcPr marL="66387" marR="66387" marT="0" marB="0"/>
                </a:tc>
                <a:extLst>
                  <a:ext uri="{0D108BD9-81ED-4DB2-BD59-A6C34878D82A}">
                    <a16:rowId xmlns:a16="http://schemas.microsoft.com/office/drawing/2014/main" val="3689195322"/>
                  </a:ext>
                </a:extLst>
              </a:tr>
              <a:tr h="9152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+mn-cs"/>
                        </a:rPr>
                        <a:t>d</a:t>
                      </a:r>
                      <a:r>
                        <a:rPr lang="lt-LT" sz="1400" b="1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+mn-cs"/>
                        </a:rPr>
                        <a:t>. </a:t>
                      </a:r>
                      <a:r>
                        <a:rPr lang="lt-LT" sz="1400" kern="120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+mn-cs"/>
                        </a:rPr>
                        <a:t>Bruløsninger over Knutebekken</a:t>
                      </a:r>
                      <a:endParaRPr lang="nb-NO" sz="1400" err="1">
                        <a:latin typeface="Calibri"/>
                      </a:endParaRPr>
                    </a:p>
                  </a:txBody>
                  <a:tcPr marL="88516" marR="88516" marT="44258" marB="44258"/>
                </a:tc>
                <a:tc>
                  <a:txBody>
                    <a:bodyPr/>
                    <a:lstStyle/>
                    <a:p>
                      <a:r>
                        <a:rPr lang="lt-LT" sz="1400">
                          <a:effectLst/>
                          <a:latin typeface="Calibri"/>
                          <a:ea typeface="Calibri" panose="020F0502020204030204" pitchFamily="34" charset="0"/>
                        </a:rPr>
                        <a:t>"Utredning av bru- og  tunnelløsninger som skadereduserende tiltak"</a:t>
                      </a:r>
                    </a:p>
                  </a:txBody>
                  <a:tcPr marL="88516" marR="88516" marT="44258" marB="44258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lt-LT" sz="1400" dirty="0">
                          <a:effectLst/>
                          <a:latin typeface="Calibri"/>
                          <a:ea typeface="Calibri" panose="020F0502020204030204" pitchFamily="34" charset="0"/>
                        </a:rPr>
                        <a:t>Se utredning og anbefaling delstrekning 4 </a:t>
                      </a:r>
                      <a:r>
                        <a:rPr lang="nb-NO" sz="1400" dirty="0">
                          <a:effectLst/>
                          <a:latin typeface="Calibri"/>
                          <a:ea typeface="Calibri" panose="020F0502020204030204" pitchFamily="34" charset="0"/>
                        </a:rPr>
                        <a:t>       </a:t>
                      </a:r>
                      <a:r>
                        <a:rPr lang="lt-LT" sz="1400" dirty="0">
                          <a:effectLst/>
                          <a:latin typeface="Calibri"/>
                          <a:ea typeface="Calibri" panose="020F0502020204030204" pitchFamily="34" charset="0"/>
                        </a:rPr>
                        <a:t>(s. 193), for </a:t>
                      </a:r>
                      <a:r>
                        <a:rPr lang="nb-NO" sz="1400" dirty="0">
                          <a:effectLst/>
                          <a:latin typeface="Calibri"/>
                          <a:ea typeface="Calibri" panose="020F0502020204030204" pitchFamily="34" charset="0"/>
                        </a:rPr>
                        <a:t>K</a:t>
                      </a:r>
                      <a:r>
                        <a:rPr lang="lt-LT" sz="1400" dirty="0">
                          <a:effectLst/>
                          <a:latin typeface="Calibri"/>
                          <a:ea typeface="Calibri" panose="020F0502020204030204" pitchFamily="34" charset="0"/>
                        </a:rPr>
                        <a:t>nutebekken med/uten bru. </a:t>
                      </a:r>
                    </a:p>
                  </a:txBody>
                  <a:tcPr marL="88516" marR="88516" marT="44258" marB="44258"/>
                </a:tc>
                <a:extLst>
                  <a:ext uri="{0D108BD9-81ED-4DB2-BD59-A6C34878D82A}">
                    <a16:rowId xmlns:a16="http://schemas.microsoft.com/office/drawing/2014/main" val="1585921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8361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7E825-5EB5-4530-913F-86CA8542A1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Vedtak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5AB961-ECAB-477A-9F49-B33E8DA474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Per Kristian Lunden, styreleder interkommunalt plansamarbeid </a:t>
            </a:r>
          </a:p>
          <a:p>
            <a:r>
              <a:rPr lang="nb-NO" dirty="0"/>
              <a:t>E18 Dørdal - Grimstad</a:t>
            </a:r>
          </a:p>
        </p:txBody>
      </p:sp>
    </p:spTree>
    <p:extLst>
      <p:ext uri="{BB962C8B-B14F-4D97-AF65-F5344CB8AC3E}">
        <p14:creationId xmlns:p14="http://schemas.microsoft.com/office/powerpoint/2010/main" val="2406340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39A6D-9005-4442-A93B-8697D5AF9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Forslag til vedtak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16E1A-24E7-47AC-863C-6F750EC08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00" y="1367999"/>
            <a:ext cx="10980000" cy="5294058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+mj-lt"/>
              <a:buAutoNum type="arabicParenR"/>
            </a:pPr>
            <a:r>
              <a:rPr lang="nb-NO" dirty="0">
                <a:latin typeface="+mn-lt"/>
                <a:ea typeface="Calibri" panose="020F0502020204030204" pitchFamily="34" charset="0"/>
              </a:rPr>
              <a:t>Reguleringsplan for E18 Tvedestrand – Bamble </a:t>
            </a:r>
            <a:r>
              <a:rPr lang="nb-NO" dirty="0">
                <a:latin typeface="+mn-lt"/>
                <a:ea typeface="Calibri" panose="020F0502020204030204" pitchFamily="34" charset="0"/>
              </a:rPr>
              <a:t>sendes på høring og legges ut på offentlig ettersyn</a:t>
            </a:r>
            <a:r>
              <a:rPr lang="nb-NO" dirty="0">
                <a:latin typeface="+mn-lt"/>
                <a:ea typeface="Calibri" panose="020F0502020204030204" pitchFamily="34" charset="0"/>
              </a:rPr>
              <a:t> i 11 uker i henhold til plan- og bygningslovens § 12-10 fra 30. juni 2021. Høringsfristen settes til 15. september 2021.</a:t>
            </a:r>
            <a:endParaRPr lang="lt-LT" sz="2000" dirty="0">
              <a:latin typeface="+mn-lt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nb-NO" dirty="0">
                <a:latin typeface="+mn-lt"/>
                <a:ea typeface="Calibri" panose="020F0502020204030204" pitchFamily="34" charset="0"/>
              </a:rPr>
              <a:t>Høringspartene bes spesielt merke seg følgende: </a:t>
            </a:r>
            <a:endParaRPr lang="lt-LT" sz="2000" dirty="0">
              <a:latin typeface="+mn-lt"/>
              <a:ea typeface="Calibri" panose="020F050202020403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nb-NO" dirty="0">
                <a:latin typeface="+mn-lt"/>
                <a:ea typeface="Calibri" panose="020F0502020204030204" pitchFamily="34" charset="0"/>
              </a:rPr>
              <a:t>Reguleringsplankart, planbestemmelser og planbeskrivelse</a:t>
            </a:r>
            <a:endParaRPr lang="lt-LT" sz="2000" dirty="0">
              <a:latin typeface="+mn-lt"/>
              <a:ea typeface="Calibri" panose="020F050202020403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nb-NO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Høyder på vei, som er beskrevet med maksimums- og minimumshøyder på noen utvalgte punkter</a:t>
            </a:r>
            <a:endParaRPr lang="lt-LT" sz="2000" dirty="0">
              <a:latin typeface="+mn-lt"/>
              <a:ea typeface="Calibri" panose="020F050202020403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nb-NO" dirty="0">
                <a:latin typeface="+mn-lt"/>
                <a:ea typeface="Calibri" panose="020F0502020204030204" pitchFamily="34" charset="0"/>
              </a:rPr>
              <a:t>Vurdering og siling som er gjort av alternative traseer kan finnes i de to tekniske fagtemarapportene «Utredning av bru- og tunnelløsninger som skadereduserende tiltak» og «Fagrapport alternativ-vurdering veigeometri». </a:t>
            </a:r>
            <a:endParaRPr lang="lt-LT" sz="2000" dirty="0">
              <a:latin typeface="+mn-lt"/>
              <a:ea typeface="Calibri" panose="020F050202020403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nb-NO" dirty="0">
                <a:latin typeface="+mn-lt"/>
                <a:ea typeface="Calibri" panose="020F0502020204030204" pitchFamily="34" charset="0"/>
              </a:rPr>
              <a:t>Støyskjermingstiltak er beskrevet i plankart og i planbeskrivelse kap. 7.6 med bakgrunn i «Fagrapport støy» og støysonekart (x-tegninger). Nyeste utgave av støyretningslinje T-1442 gjøres gjeldende for planen.</a:t>
            </a:r>
            <a:endParaRPr lang="lt-LT" sz="2000" dirty="0">
              <a:latin typeface="+mn-lt"/>
              <a:ea typeface="Calibri" panose="020F050202020403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nb-NO" dirty="0">
                <a:latin typeface="+mn-lt"/>
                <a:ea typeface="Calibri" panose="020F0502020204030204" pitchFamily="34" charset="0"/>
              </a:rPr>
              <a:t>Massedeponier er beskrevet i plankart i og planbeskrivelse kap. 6.6 med bakgrunn i «Fagrapport masseforvaltningsplan» og «Masselagring, konsekvensutredning samlerapport».</a:t>
            </a:r>
            <a:endParaRPr lang="lt-LT" sz="2000" dirty="0">
              <a:latin typeface="+mn-lt"/>
              <a:ea typeface="Calibri" panose="020F0502020204030204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nb-NO" dirty="0">
                <a:latin typeface="+mn-lt"/>
                <a:ea typeface="Calibri" panose="020F0502020204030204" pitchFamily="34" charset="0"/>
              </a:rPr>
              <a:t>Vilttiltak generelt og særlig gjennom Gjerstad kommune.</a:t>
            </a:r>
            <a:endParaRPr lang="lt-LT" sz="200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15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5B97A-8D4D-4369-9CBF-2B1239BE8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Fremdriftsplan</a:t>
            </a:r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9454E915-1B92-496A-A59E-45FB2E5409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940026"/>
              </p:ext>
            </p:extLst>
          </p:nvPr>
        </p:nvGraphicFramePr>
        <p:xfrm>
          <a:off x="161537" y="2167003"/>
          <a:ext cx="13128577" cy="2870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F28071-208B-4D05-97D2-18150FE97283}"/>
              </a:ext>
            </a:extLst>
          </p:cNvPr>
          <p:cNvCxnSpPr>
            <a:cxnSpLocks/>
          </p:cNvCxnSpPr>
          <p:nvPr/>
        </p:nvCxnSpPr>
        <p:spPr>
          <a:xfrm>
            <a:off x="6339155" y="1726058"/>
            <a:ext cx="0" cy="364732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763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DFA5-065C-48E3-BCFB-21386A562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000" y="1419030"/>
            <a:ext cx="11586000" cy="1655762"/>
          </a:xfrm>
        </p:spPr>
        <p:txBody>
          <a:bodyPr>
            <a:normAutofit fontScale="90000"/>
          </a:bodyPr>
          <a:lstStyle/>
          <a:p>
            <a:pPr algn="l"/>
            <a:r>
              <a:rPr lang="nb-NO" sz="4800" dirty="0">
                <a:solidFill>
                  <a:srgbClr val="579199"/>
                </a:solidFill>
              </a:rPr>
              <a:t>Interkommunalt plansamarbeid</a:t>
            </a:r>
            <a:br>
              <a:rPr lang="nb-NO" sz="4800" dirty="0">
                <a:solidFill>
                  <a:srgbClr val="579199"/>
                </a:solidFill>
              </a:rPr>
            </a:br>
            <a:r>
              <a:rPr lang="nb-NO" sz="4800" dirty="0">
                <a:solidFill>
                  <a:srgbClr val="579199"/>
                </a:solidFill>
              </a:rPr>
              <a:t>E18 Dørdal-Grimstad</a:t>
            </a:r>
            <a:br>
              <a:rPr lang="nb-NO" sz="4800" dirty="0">
                <a:solidFill>
                  <a:srgbClr val="579199"/>
                </a:solidFill>
              </a:rPr>
            </a:br>
            <a:r>
              <a:rPr lang="nb-NO" sz="4800" dirty="0">
                <a:solidFill>
                  <a:srgbClr val="579199"/>
                </a:solidFill>
              </a:rPr>
              <a:t>Styremøte </a:t>
            </a:r>
            <a:endParaRPr lang="nb-NO" sz="4400" dirty="0">
              <a:solidFill>
                <a:srgbClr val="579199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760189-543A-4021-B0FA-34351F39CD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nb-NO"/>
              <a:t>25. juni 2021</a:t>
            </a:r>
          </a:p>
        </p:txBody>
      </p:sp>
    </p:spTree>
    <p:extLst>
      <p:ext uri="{BB962C8B-B14F-4D97-AF65-F5344CB8AC3E}">
        <p14:creationId xmlns:p14="http://schemas.microsoft.com/office/powerpoint/2010/main" val="344240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2B116417-14EF-4DD6-9990-3DA5F30E7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476520"/>
            <a:ext cx="10983600" cy="792000"/>
          </a:xfrm>
        </p:spPr>
        <p:txBody>
          <a:bodyPr/>
          <a:lstStyle/>
          <a:p>
            <a:r>
              <a:rPr lang="nb-NO" sz="3200">
                <a:solidFill>
                  <a:srgbClr val="579199"/>
                </a:solidFill>
              </a:rPr>
              <a:t>Saksliste og hensikt med møtet</a:t>
            </a:r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54A49EC-A88E-4671-8ED7-A8843B666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000" y="1462924"/>
            <a:ext cx="4923263" cy="50400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nb-NO" sz="2800" dirty="0"/>
              <a:t>Saksliste</a:t>
            </a:r>
            <a:endParaRPr lang="nb-NO" dirty="0"/>
          </a:p>
          <a:p>
            <a:pPr algn="l"/>
            <a:endParaRPr lang="nb-NO" sz="700" dirty="0"/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Godkjenning av innkalling og protokoll fra forrige styremøte</a:t>
            </a:r>
          </a:p>
          <a:p>
            <a:pPr marL="342900" indent="-342900">
              <a:buFont typeface="+mj-lt"/>
              <a:buAutoNum type="arabicPeriod"/>
            </a:pPr>
            <a:endParaRPr lang="nb-NO" dirty="0"/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Utleggelse av reguleringsplan for E18 Tvedestrand – Bamble til offentlig ettersyn</a:t>
            </a:r>
          </a:p>
          <a:p>
            <a:pPr marL="342900" indent="-342900">
              <a:buFont typeface="+mj-lt"/>
              <a:buAutoNum type="arabicPeriod"/>
            </a:pPr>
            <a:endParaRPr lang="nb-NO" dirty="0"/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Vedtak </a:t>
            </a:r>
          </a:p>
          <a:p>
            <a:pPr marL="342900" indent="-342900">
              <a:buFont typeface="+mj-lt"/>
              <a:buAutoNum type="arabicPeriod"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2A387249-7E29-4FD5-96D8-AEC50D70D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9028" y="1462924"/>
            <a:ext cx="5516972" cy="507730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nb-NO" sz="2800" dirty="0"/>
              <a:t>Hensikt med møtet</a:t>
            </a:r>
          </a:p>
          <a:p>
            <a:pPr algn="l"/>
            <a:endParaRPr lang="nb-NO" sz="800" dirty="0"/>
          </a:p>
          <a:p>
            <a:pPr>
              <a:buClr>
                <a:srgbClr val="F6433A"/>
              </a:buClr>
            </a:pPr>
            <a:r>
              <a:rPr lang="nb-NO" dirty="0"/>
              <a:t>Vedta utleggelse av reguleringsplan for E18 Tvedestrand – Bamble til offentlig ettersyn</a:t>
            </a:r>
          </a:p>
          <a:p>
            <a:pPr>
              <a:buClr>
                <a:srgbClr val="F6433A"/>
              </a:buClr>
            </a:pPr>
            <a:endParaRPr lang="nb-NO" dirty="0"/>
          </a:p>
          <a:p>
            <a:pPr marL="0" indent="0">
              <a:buClr>
                <a:srgbClr val="F6433A"/>
              </a:buClr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8003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695F9D5-0ADD-4083-AFB8-3600883E6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955979"/>
              </p:ext>
            </p:extLst>
          </p:nvPr>
        </p:nvGraphicFramePr>
        <p:xfrm>
          <a:off x="604200" y="1219562"/>
          <a:ext cx="10448818" cy="4152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05346">
                  <a:extLst>
                    <a:ext uri="{9D8B030D-6E8A-4147-A177-3AD203B41FA5}">
                      <a16:colId xmlns:a16="http://schemas.microsoft.com/office/drawing/2014/main" val="3973565509"/>
                    </a:ext>
                  </a:extLst>
                </a:gridCol>
                <a:gridCol w="4543472">
                  <a:extLst>
                    <a:ext uri="{9D8B030D-6E8A-4147-A177-3AD203B41FA5}">
                      <a16:colId xmlns:a16="http://schemas.microsoft.com/office/drawing/2014/main" val="3821771751"/>
                    </a:ext>
                  </a:extLst>
                </a:gridCol>
              </a:tblGrid>
              <a:tr h="768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Tema</a:t>
                      </a:r>
                    </a:p>
                  </a:txBody>
                  <a:tcPr marL="66019" marR="66019" marT="888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Ansvar</a:t>
                      </a:r>
                    </a:p>
                  </a:txBody>
                  <a:tcPr marL="66019" marR="66019" marT="8887" marB="0"/>
                </a:tc>
                <a:extLst>
                  <a:ext uri="{0D108BD9-81ED-4DB2-BD59-A6C34878D82A}">
                    <a16:rowId xmlns:a16="http://schemas.microsoft.com/office/drawing/2014/main" val="3574210"/>
                  </a:ext>
                </a:extLst>
              </a:tr>
              <a:tr h="675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9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Godkjenning av innkalling og protokoll fra forrige styremøte</a:t>
                      </a:r>
                    </a:p>
                  </a:txBody>
                  <a:tcPr marL="66019" marR="66019" marT="8887" marB="0">
                    <a:solidFill>
                      <a:srgbClr val="DC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Styreleder interkommunalt plansamarbeid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19" marR="66019" marT="8887" marB="0">
                    <a:solidFill>
                      <a:srgbClr val="DC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915145"/>
                  </a:ext>
                </a:extLst>
              </a:tr>
              <a:tr h="646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9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Velkommen og innledning</a:t>
                      </a:r>
                    </a:p>
                  </a:txBody>
                  <a:tcPr marL="66019" marR="66019" marT="8887" marB="0">
                    <a:solidFill>
                      <a:srgbClr val="DC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Styreleder interkommunalt plansamarbeid</a:t>
                      </a:r>
                    </a:p>
                  </a:txBody>
                  <a:tcPr marL="66019" marR="66019" marT="8887" marB="0">
                    <a:solidFill>
                      <a:srgbClr val="DC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997091"/>
                  </a:ext>
                </a:extLst>
              </a:tr>
              <a:tr h="598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Høydebestemmelser og beskrivelse av alternativer</a:t>
                      </a:r>
                    </a:p>
                  </a:txBody>
                  <a:tcPr marL="66019" marR="66019" marT="8887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Nye Veier</a:t>
                      </a:r>
                    </a:p>
                  </a:txBody>
                  <a:tcPr marL="66019" marR="66019" marT="8887" marB="0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55471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Vedtak </a:t>
                      </a:r>
                    </a:p>
                  </a:txBody>
                  <a:tcPr marL="66019" marR="66019" marT="8887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Styreleder interkommunalt plansamarbeid</a:t>
                      </a:r>
                    </a:p>
                  </a:txBody>
                  <a:tcPr marL="66019" marR="66019" marT="8887" marB="0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600489"/>
                  </a:ext>
                </a:extLst>
              </a:tr>
              <a:tr h="501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Avslutning</a:t>
                      </a:r>
                    </a:p>
                  </a:txBody>
                  <a:tcPr marL="66019" marR="66019" marT="8887" marB="0">
                    <a:solidFill>
                      <a:srgbClr val="DCEA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19" marR="66019" marT="8887" marB="0">
                    <a:solidFill>
                      <a:srgbClr val="DC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291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012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D19BA-F217-4329-AC68-2C031658D0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Velkommen og innledning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F36A1-1B1F-441F-A9A5-9DCDF58AB2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Per Kristian Lunden, styreleder interkommunalt plansamarbeid </a:t>
            </a:r>
          </a:p>
          <a:p>
            <a:r>
              <a:rPr lang="nb-NO" dirty="0"/>
              <a:t>E18 Dørdal - Grimstad</a:t>
            </a:r>
          </a:p>
        </p:txBody>
      </p:sp>
    </p:spTree>
    <p:extLst>
      <p:ext uri="{BB962C8B-B14F-4D97-AF65-F5344CB8AC3E}">
        <p14:creationId xmlns:p14="http://schemas.microsoft.com/office/powerpoint/2010/main" val="2063943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E7346-2CE9-42EE-9517-3F14EAFE78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Hvor er vi nå?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E04EC1-5F6C-4BDB-AF38-3EC4E45C94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Johan Arnt Vatnan, utbyggingsdirektør, Nye Veier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181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86ED-58BD-454B-B662-472FC56DC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000" y="994775"/>
            <a:ext cx="10980000" cy="1655762"/>
          </a:xfrm>
        </p:spPr>
        <p:txBody>
          <a:bodyPr/>
          <a:lstStyle/>
          <a:p>
            <a:r>
              <a:rPr lang="nb-NO" dirty="0"/>
              <a:t>Høydebestemmelser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9C86C8-9589-40BB-873F-319D78485A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9831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AE878-B051-46AD-B450-957CA3644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Oversikt over områder med høydebestemmelser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E0520-FAC3-42D7-B15F-50503A2C9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/>
              <a:t>Greinmyra, Tvedestrand</a:t>
            </a:r>
          </a:p>
          <a:p>
            <a:r>
              <a:rPr lang="nb-NO" sz="2400"/>
              <a:t>Langkjerr/Byttingsmyra, Tvedestrand</a:t>
            </a:r>
          </a:p>
          <a:p>
            <a:r>
              <a:rPr lang="nb-NO" sz="2400" err="1"/>
              <a:t>Djupmyr</a:t>
            </a:r>
            <a:r>
              <a:rPr lang="nb-NO" sz="2400"/>
              <a:t>, Vegårshei</a:t>
            </a:r>
          </a:p>
          <a:p>
            <a:r>
              <a:rPr lang="nb-NO" sz="2400"/>
              <a:t>Brokelandsheia, Gjerstad</a:t>
            </a:r>
          </a:p>
          <a:p>
            <a:r>
              <a:rPr lang="nb-NO" sz="2400"/>
              <a:t>Blautmyr/Svarttjern, Kragerø</a:t>
            </a:r>
            <a:endParaRPr lang="nb-NO"/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9378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757B-121B-49C6-91EA-938A1A534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365125"/>
            <a:ext cx="10983600" cy="792000"/>
          </a:xfrm>
        </p:spPr>
        <p:txBody>
          <a:bodyPr anchor="t">
            <a:normAutofit/>
          </a:bodyPr>
          <a:lstStyle/>
          <a:p>
            <a:r>
              <a:rPr lang="nb-NO"/>
              <a:t>Greinmyra, Tvedestrand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D36C7-C1E0-4828-891F-8751D3D0D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00" y="1367999"/>
            <a:ext cx="4125798" cy="5040000"/>
          </a:xfrm>
        </p:spPr>
        <p:txBody>
          <a:bodyPr>
            <a:normAutofit/>
          </a:bodyPr>
          <a:lstStyle/>
          <a:p>
            <a:r>
              <a:rPr lang="nb-NO" dirty="0"/>
              <a:t>Toppunktet ved Hallandsheia får en maksimumshøyde ved utforming av veilinja. Veien vil ikke legges høyere enn maksimumshøyden, men kan legges lavere.</a:t>
            </a:r>
          </a:p>
          <a:p>
            <a:r>
              <a:rPr lang="nb-NO" dirty="0"/>
              <a:t>Forslag til reguleringsbestemmelse:</a:t>
            </a:r>
          </a:p>
          <a:p>
            <a:pPr lvl="1"/>
            <a:r>
              <a:rPr lang="nb-NO" dirty="0"/>
              <a:t>Ved passering av Greinmyra skal senterlinja ligge på maksimalt </a:t>
            </a:r>
            <a:r>
              <a:rPr lang="nb-NO" dirty="0" err="1"/>
              <a:t>kote</a:t>
            </a:r>
            <a:r>
              <a:rPr lang="nb-NO" dirty="0"/>
              <a:t> 210 moh. </a:t>
            </a:r>
          </a:p>
          <a:p>
            <a:endParaRPr lang="nb-N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065232-EBA0-4F19-9CD5-D7D08808A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2064" y="1368000"/>
            <a:ext cx="6772983" cy="348808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76020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ye Vei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89199"/>
      </a:accent1>
      <a:accent2>
        <a:srgbClr val="F6433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e_Veier-Presentasjonsmal-v3[1].pptx" id="{D8F129AA-1D17-434F-96CE-FEF00C9BCE86}" vid="{9A75B62D-BE54-4875-8A66-6205F54A689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D16CF0F63C2C4885325221B1AFFBCC" ma:contentTypeVersion="12" ma:contentTypeDescription="Create a new document." ma:contentTypeScope="" ma:versionID="7820a622360b1ba758c3c2b3886780fe">
  <xsd:schema xmlns:xsd="http://www.w3.org/2001/XMLSchema" xmlns:xs="http://www.w3.org/2001/XMLSchema" xmlns:p="http://schemas.microsoft.com/office/2006/metadata/properties" xmlns:ns3="f656ef0e-ecdc-4b0d-963c-cb9b529feb45" xmlns:ns4="fb579cf7-1551-4075-ba5c-5c90cec10c2a" targetNamespace="http://schemas.microsoft.com/office/2006/metadata/properties" ma:root="true" ma:fieldsID="1e13ecfc6b794d1265085f8348e32486" ns3:_="" ns4:_="">
    <xsd:import namespace="f656ef0e-ecdc-4b0d-963c-cb9b529feb45"/>
    <xsd:import namespace="fb579cf7-1551-4075-ba5c-5c90cec10c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6ef0e-ecdc-4b0d-963c-cb9b529feb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579cf7-1551-4075-ba5c-5c90cec10c2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A1E844-2CCE-426D-90F8-9792EB53E0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D4782B-5CD7-434B-9197-31094E56B243}">
  <ds:schemaRefs>
    <ds:schemaRef ds:uri="http://purl.org/dc/terms/"/>
    <ds:schemaRef ds:uri="fb579cf7-1551-4075-ba5c-5c90cec10c2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656ef0e-ecdc-4b0d-963c-cb9b529feb45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8E9D00A-B203-4EA0-BC29-3DF9DBD7B0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56ef0e-ecdc-4b0d-963c-cb9b529feb45"/>
    <ds:schemaRef ds:uri="fb579cf7-1551-4075-ba5c-5c90cec10c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846</Words>
  <Application>Microsoft Office PowerPoint</Application>
  <PresentationFormat>Widescreen</PresentationFormat>
  <Paragraphs>110</Paragraphs>
  <Slides>19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3" baseType="lpstr">
      <vt:lpstr>Arial</vt:lpstr>
      <vt:lpstr>Calibri</vt:lpstr>
      <vt:lpstr>Open Sans</vt:lpstr>
      <vt:lpstr>Office-tema</vt:lpstr>
      <vt:lpstr>PowerPoint-presentasjon</vt:lpstr>
      <vt:lpstr>Interkommunalt plansamarbeid E18 Dørdal-Grimstad Styremøte </vt:lpstr>
      <vt:lpstr>Saksliste og hensikt med møtet</vt:lpstr>
      <vt:lpstr>PowerPoint-presentasjon</vt:lpstr>
      <vt:lpstr>Velkommen og innledning</vt:lpstr>
      <vt:lpstr>Hvor er vi nå?</vt:lpstr>
      <vt:lpstr>Høydebestemmelser</vt:lpstr>
      <vt:lpstr>Oversikt over områder med høydebestemmelser</vt:lpstr>
      <vt:lpstr>Greinmyra, Tvedestrand</vt:lpstr>
      <vt:lpstr>Langkjerr/Byttingsmyra, Tvedestrand: </vt:lpstr>
      <vt:lpstr>Djupmyr, Vegårshei </vt:lpstr>
      <vt:lpstr>Brokelandsheia, Gjerstad</vt:lpstr>
      <vt:lpstr>Blautmyr, Kragerø</vt:lpstr>
      <vt:lpstr>Vedlegg som beskriver alternativer</vt:lpstr>
      <vt:lpstr>Hvor finner vi beskrivelser av alternativer?</vt:lpstr>
      <vt:lpstr>Oversikt over et utvalg av beskrevne alternativer</vt:lpstr>
      <vt:lpstr>Vedtak</vt:lpstr>
      <vt:lpstr>Forslag til vedtak</vt:lpstr>
      <vt:lpstr>Fremdriftsplan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Stian Blindheim</dc:creator>
  <cp:lastModifiedBy>Håversen, Håkon</cp:lastModifiedBy>
  <cp:revision>9</cp:revision>
  <cp:lastPrinted>2020-09-07T16:54:24Z</cp:lastPrinted>
  <dcterms:created xsi:type="dcterms:W3CDTF">2020-08-18T08:39:30Z</dcterms:created>
  <dcterms:modified xsi:type="dcterms:W3CDTF">2021-06-25T07:02:20Z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0x01010055D16CF0F63C2C4885325221B1AFFBCC</vt:lpwstr>
  </property>
</Properties>
</file>