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6"/>
  </p:notesMasterIdLst>
  <p:sldIdLst>
    <p:sldId id="258" r:id="rId6"/>
    <p:sldId id="314" r:id="rId7"/>
    <p:sldId id="313" r:id="rId8"/>
    <p:sldId id="326" r:id="rId9"/>
    <p:sldId id="322" r:id="rId10"/>
    <p:sldId id="325" r:id="rId11"/>
    <p:sldId id="290" r:id="rId12"/>
    <p:sldId id="295" r:id="rId13"/>
    <p:sldId id="293" r:id="rId14"/>
    <p:sldId id="291" r:id="rId15"/>
    <p:sldId id="296" r:id="rId16"/>
    <p:sldId id="297" r:id="rId17"/>
    <p:sldId id="328" r:id="rId18"/>
    <p:sldId id="294" r:id="rId19"/>
    <p:sldId id="317" r:id="rId20"/>
    <p:sldId id="318" r:id="rId21"/>
    <p:sldId id="300" r:id="rId22"/>
    <p:sldId id="319" r:id="rId23"/>
    <p:sldId id="329" r:id="rId24"/>
    <p:sldId id="264" r:id="rId25"/>
  </p:sldIdLst>
  <p:sldSz cx="12192000" cy="6858000"/>
  <p:notesSz cx="6669088"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E8F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F5D9C-6AEE-4586-90B6-485C2149069C}" v="59" dt="2023-06-05T16:21:24.421"/>
    <p1510:client id="{74C4238D-9FC1-4028-9F57-37AC5003A26E}" v="34" dt="2023-06-05T16:01:54.555"/>
    <p1510:client id="{D7FF5347-28A2-4055-82D5-65881738B422}" v="231" dt="2023-06-05T17:36:44.522"/>
    <p1510:client id="{E61B46C2-9781-4CB0-8861-DE367006E14A}" v="81" dt="2023-06-05T16:30:46.464"/>
    <p1510:client id="{EDC8206E-411F-495E-9B0D-493262A74DEA}" v="56" dt="2023-06-05T15:28:01.461"/>
    <p1510:client id="{F4B477A4-F315-464A-A319-762640D15E46}" v="26" dt="2023-06-07T16:23:46.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snapToGrid="0">
      <p:cViewPr varScale="1">
        <p:scale>
          <a:sx n="108" d="100"/>
          <a:sy n="108" d="100"/>
        </p:scale>
        <p:origin x="7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3399D52-C545-4DE7-A981-673E28AACFE0}"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03E1BE8B-1101-4151-9D5A-967D0E8F32B9}">
      <dgm:prSet/>
      <dgm:spPr/>
      <dgm:t>
        <a:bodyPr/>
        <a:lstStyle/>
        <a:p>
          <a:r>
            <a:rPr lang="nb-NO" b="0" i="0"/>
            <a:t>Med «tilsvarende bolig særskilt tilrettelagt for heldøgns tjenester» menes boliger som er tilpasset for å kunne yte tjenester som dekker beboerens behandlings-, omsorgs- og assistansebehov døgnet rundt. </a:t>
          </a:r>
          <a:endParaRPr lang="en-US"/>
        </a:p>
      </dgm:t>
    </dgm:pt>
    <dgm:pt modelId="{3F3FC53E-8284-4A7E-AE05-4E8E4364B0AD}" type="parTrans" cxnId="{BCDF375C-40E9-4F6C-B852-281BF9527082}">
      <dgm:prSet/>
      <dgm:spPr/>
      <dgm:t>
        <a:bodyPr/>
        <a:lstStyle/>
        <a:p>
          <a:endParaRPr lang="en-US"/>
        </a:p>
      </dgm:t>
    </dgm:pt>
    <dgm:pt modelId="{FD5EE44F-90F3-463F-B758-4F30A0D37C7A}" type="sibTrans" cxnId="{BCDF375C-40E9-4F6C-B852-281BF9527082}">
      <dgm:prSet/>
      <dgm:spPr/>
      <dgm:t>
        <a:bodyPr/>
        <a:lstStyle/>
        <a:p>
          <a:endParaRPr lang="en-US"/>
        </a:p>
      </dgm:t>
    </dgm:pt>
    <dgm:pt modelId="{5CC55DC6-D793-4019-8AAE-45F493EAB3E3}">
      <dgm:prSet/>
      <dgm:spPr/>
      <dgm:t>
        <a:bodyPr/>
        <a:lstStyle/>
        <a:p>
          <a:r>
            <a:rPr lang="nb-NO" b="0" i="0"/>
            <a:t>Beboeren må ved hjelp av tilkallingsmuligheter, som for eksempel velferdsteknologiske innretninger, trygghetsalarm, snoralarm eller lignende, kunne få kontakt og bistand fra egnet personell, med tilsvarende responstid som vedkommende ville fått på sykehjem. </a:t>
          </a:r>
          <a:endParaRPr lang="en-US"/>
        </a:p>
      </dgm:t>
    </dgm:pt>
    <dgm:pt modelId="{B031974B-EFCE-4F12-BE1C-90E874B31FCD}" type="parTrans" cxnId="{48BBBFDB-2B88-438E-80BD-3BBBB3656745}">
      <dgm:prSet/>
      <dgm:spPr/>
      <dgm:t>
        <a:bodyPr/>
        <a:lstStyle/>
        <a:p>
          <a:endParaRPr lang="en-US"/>
        </a:p>
      </dgm:t>
    </dgm:pt>
    <dgm:pt modelId="{3D52E4AD-6EF3-4D7C-8E32-F9CFFD097AC9}" type="sibTrans" cxnId="{48BBBFDB-2B88-438E-80BD-3BBBB3656745}">
      <dgm:prSet/>
      <dgm:spPr/>
      <dgm:t>
        <a:bodyPr/>
        <a:lstStyle/>
        <a:p>
          <a:endParaRPr lang="en-US"/>
        </a:p>
      </dgm:t>
    </dgm:pt>
    <dgm:pt modelId="{423D7962-A183-4781-8662-2883FDD45661}">
      <dgm:prSet/>
      <dgm:spPr/>
      <dgm:t>
        <a:bodyPr/>
        <a:lstStyle/>
        <a:p>
          <a:r>
            <a:rPr lang="nb-NO" b="0" i="0"/>
            <a:t>Tilsyn med pasienten eller brukeren må tilsvare det tilsynet som ville blitt gitt dersom vedkommende hadde vært innlagt på institusjon.</a:t>
          </a:r>
          <a:endParaRPr lang="en-US"/>
        </a:p>
      </dgm:t>
    </dgm:pt>
    <dgm:pt modelId="{88054E32-20A1-4CE9-9DB4-850D791DDDBB}" type="parTrans" cxnId="{025B2956-FE8A-4B72-87ED-65830C8ED67C}">
      <dgm:prSet/>
      <dgm:spPr/>
      <dgm:t>
        <a:bodyPr/>
        <a:lstStyle/>
        <a:p>
          <a:endParaRPr lang="en-US"/>
        </a:p>
      </dgm:t>
    </dgm:pt>
    <dgm:pt modelId="{F9ACD670-277B-495E-B2A6-1FE66F6F0933}" type="sibTrans" cxnId="{025B2956-FE8A-4B72-87ED-65830C8ED67C}">
      <dgm:prSet/>
      <dgm:spPr/>
      <dgm:t>
        <a:bodyPr/>
        <a:lstStyle/>
        <a:p>
          <a:endParaRPr lang="en-US"/>
        </a:p>
      </dgm:t>
    </dgm:pt>
    <dgm:pt modelId="{CB38FD29-E80D-4E86-A011-EECD87868233}" type="pres">
      <dgm:prSet presAssocID="{33399D52-C545-4DE7-A981-673E28AACFE0}" presName="root" presStyleCnt="0">
        <dgm:presLayoutVars>
          <dgm:dir/>
          <dgm:resizeHandles val="exact"/>
        </dgm:presLayoutVars>
      </dgm:prSet>
      <dgm:spPr/>
    </dgm:pt>
    <dgm:pt modelId="{9E44C85F-2DAB-4A0D-A2E2-A3E4491807B5}" type="pres">
      <dgm:prSet presAssocID="{03E1BE8B-1101-4151-9D5A-967D0E8F32B9}" presName="compNode" presStyleCnt="0"/>
      <dgm:spPr/>
    </dgm:pt>
    <dgm:pt modelId="{B1E46FCE-98E9-4C81-AACC-3F610E8C6035}" type="pres">
      <dgm:prSet presAssocID="{03E1BE8B-1101-4151-9D5A-967D0E8F32B9}" presName="bgRect" presStyleLbl="bgShp" presStyleIdx="0" presStyleCnt="3"/>
      <dgm:spPr/>
    </dgm:pt>
    <dgm:pt modelId="{D91349C5-1DBB-480E-A99B-0DC7D2685895}" type="pres">
      <dgm:prSet presAssocID="{03E1BE8B-1101-4151-9D5A-967D0E8F32B9}" presName="iconRect" presStyleLbl="node1" presStyleIdx="0" presStyleCnt="3" custScaleX="183594" custScaleY="139999"/>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a:noFill/>
        </a:ln>
      </dgm:spPr>
    </dgm:pt>
    <dgm:pt modelId="{A4625EDC-9E73-4CD7-81CD-0E016D80046B}" type="pres">
      <dgm:prSet presAssocID="{03E1BE8B-1101-4151-9D5A-967D0E8F32B9}" presName="spaceRect" presStyleCnt="0"/>
      <dgm:spPr/>
    </dgm:pt>
    <dgm:pt modelId="{7C785E28-F76D-4DC5-ACB2-E12539843DA0}" type="pres">
      <dgm:prSet presAssocID="{03E1BE8B-1101-4151-9D5A-967D0E8F32B9}" presName="parTx" presStyleLbl="revTx" presStyleIdx="0" presStyleCnt="3">
        <dgm:presLayoutVars>
          <dgm:chMax val="0"/>
          <dgm:chPref val="0"/>
        </dgm:presLayoutVars>
      </dgm:prSet>
      <dgm:spPr/>
    </dgm:pt>
    <dgm:pt modelId="{8015D1DB-DD9E-4585-90F1-AA9B6BE3A437}" type="pres">
      <dgm:prSet presAssocID="{FD5EE44F-90F3-463F-B758-4F30A0D37C7A}" presName="sibTrans" presStyleCnt="0"/>
      <dgm:spPr/>
    </dgm:pt>
    <dgm:pt modelId="{E2F34611-B665-4DD3-B6C3-2B7C76AB9677}" type="pres">
      <dgm:prSet presAssocID="{5CC55DC6-D793-4019-8AAE-45F493EAB3E3}" presName="compNode" presStyleCnt="0"/>
      <dgm:spPr/>
    </dgm:pt>
    <dgm:pt modelId="{1BA88F1E-C0F5-44A1-93B8-7A49A85BCA23}" type="pres">
      <dgm:prSet presAssocID="{5CC55DC6-D793-4019-8AAE-45F493EAB3E3}" presName="bgRect" presStyleLbl="bgShp" presStyleIdx="1" presStyleCnt="3"/>
      <dgm:spPr/>
    </dgm:pt>
    <dgm:pt modelId="{E6CA3C7E-912A-4CB7-9DBA-287C00F0E98C}" type="pres">
      <dgm:prSet presAssocID="{5CC55DC6-D793-4019-8AAE-45F493EAB3E3}" presName="iconRect" presStyleLbl="node1" presStyleIdx="1" presStyleCnt="3" custScaleX="196060" custScaleY="168765"/>
      <dgm:spPr>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a:ln>
          <a:noFill/>
        </a:ln>
      </dgm:spPr>
    </dgm:pt>
    <dgm:pt modelId="{C0A20397-DD5D-481A-837D-E7955F737385}" type="pres">
      <dgm:prSet presAssocID="{5CC55DC6-D793-4019-8AAE-45F493EAB3E3}" presName="spaceRect" presStyleCnt="0"/>
      <dgm:spPr/>
    </dgm:pt>
    <dgm:pt modelId="{31DC775F-E1C1-4D74-8B88-8FC60A2A818F}" type="pres">
      <dgm:prSet presAssocID="{5CC55DC6-D793-4019-8AAE-45F493EAB3E3}" presName="parTx" presStyleLbl="revTx" presStyleIdx="1" presStyleCnt="3">
        <dgm:presLayoutVars>
          <dgm:chMax val="0"/>
          <dgm:chPref val="0"/>
        </dgm:presLayoutVars>
      </dgm:prSet>
      <dgm:spPr/>
    </dgm:pt>
    <dgm:pt modelId="{97C5BAC0-56A0-441E-808B-EEF51A8EDDEC}" type="pres">
      <dgm:prSet presAssocID="{3D52E4AD-6EF3-4D7C-8E32-F9CFFD097AC9}" presName="sibTrans" presStyleCnt="0"/>
      <dgm:spPr/>
    </dgm:pt>
    <dgm:pt modelId="{2722098C-0ABA-43BC-A7E0-97C4D2297BAB}" type="pres">
      <dgm:prSet presAssocID="{423D7962-A183-4781-8662-2883FDD45661}" presName="compNode" presStyleCnt="0"/>
      <dgm:spPr/>
    </dgm:pt>
    <dgm:pt modelId="{51D919AD-240B-4D8B-8F39-3A39D7AC416C}" type="pres">
      <dgm:prSet presAssocID="{423D7962-A183-4781-8662-2883FDD45661}" presName="bgRect" presStyleLbl="bgShp" presStyleIdx="2" presStyleCnt="3"/>
      <dgm:spPr/>
    </dgm:pt>
    <dgm:pt modelId="{2D61EED3-E405-491D-815E-61E5A4DCB2A9}" type="pres">
      <dgm:prSet presAssocID="{423D7962-A183-4781-8662-2883FDD45661}" presName="iconRect" presStyleLbl="node1" presStyleIdx="2" presStyleCnt="3" custScaleX="211838" custScaleY="165045"/>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a:noFill/>
        </a:ln>
      </dgm:spPr>
    </dgm:pt>
    <dgm:pt modelId="{9F98CD34-D063-48F7-81DF-8597A9A5A3AB}" type="pres">
      <dgm:prSet presAssocID="{423D7962-A183-4781-8662-2883FDD45661}" presName="spaceRect" presStyleCnt="0"/>
      <dgm:spPr/>
    </dgm:pt>
    <dgm:pt modelId="{2431E119-2D9E-4B71-99E2-8C9DD9F1D235}" type="pres">
      <dgm:prSet presAssocID="{423D7962-A183-4781-8662-2883FDD45661}" presName="parTx" presStyleLbl="revTx" presStyleIdx="2" presStyleCnt="3">
        <dgm:presLayoutVars>
          <dgm:chMax val="0"/>
          <dgm:chPref val="0"/>
        </dgm:presLayoutVars>
      </dgm:prSet>
      <dgm:spPr/>
    </dgm:pt>
  </dgm:ptLst>
  <dgm:cxnLst>
    <dgm:cxn modelId="{2172BE1D-3DFC-4312-ACA8-3D61BFE37D50}" type="presOf" srcId="{5CC55DC6-D793-4019-8AAE-45F493EAB3E3}" destId="{31DC775F-E1C1-4D74-8B88-8FC60A2A818F}" srcOrd="0" destOrd="0" presId="urn:microsoft.com/office/officeart/2018/2/layout/IconVerticalSolidList"/>
    <dgm:cxn modelId="{BCDF375C-40E9-4F6C-B852-281BF9527082}" srcId="{33399D52-C545-4DE7-A981-673E28AACFE0}" destId="{03E1BE8B-1101-4151-9D5A-967D0E8F32B9}" srcOrd="0" destOrd="0" parTransId="{3F3FC53E-8284-4A7E-AE05-4E8E4364B0AD}" sibTransId="{FD5EE44F-90F3-463F-B758-4F30A0D37C7A}"/>
    <dgm:cxn modelId="{EA63FD63-6769-4D4A-B54D-4688657F817D}" type="presOf" srcId="{33399D52-C545-4DE7-A981-673E28AACFE0}" destId="{CB38FD29-E80D-4E86-A011-EECD87868233}" srcOrd="0" destOrd="0" presId="urn:microsoft.com/office/officeart/2018/2/layout/IconVerticalSolidList"/>
    <dgm:cxn modelId="{025B2956-FE8A-4B72-87ED-65830C8ED67C}" srcId="{33399D52-C545-4DE7-A981-673E28AACFE0}" destId="{423D7962-A183-4781-8662-2883FDD45661}" srcOrd="2" destOrd="0" parTransId="{88054E32-20A1-4CE9-9DB4-850D791DDDBB}" sibTransId="{F9ACD670-277B-495E-B2A6-1FE66F6F0933}"/>
    <dgm:cxn modelId="{6E6346CF-D201-4DED-B4F5-06900206DB48}" type="presOf" srcId="{03E1BE8B-1101-4151-9D5A-967D0E8F32B9}" destId="{7C785E28-F76D-4DC5-ACB2-E12539843DA0}" srcOrd="0" destOrd="0" presId="urn:microsoft.com/office/officeart/2018/2/layout/IconVerticalSolidList"/>
    <dgm:cxn modelId="{14E889D4-CA67-4E9D-B2F7-0DD8625A8EC8}" type="presOf" srcId="{423D7962-A183-4781-8662-2883FDD45661}" destId="{2431E119-2D9E-4B71-99E2-8C9DD9F1D235}" srcOrd="0" destOrd="0" presId="urn:microsoft.com/office/officeart/2018/2/layout/IconVerticalSolidList"/>
    <dgm:cxn modelId="{48BBBFDB-2B88-438E-80BD-3BBBB3656745}" srcId="{33399D52-C545-4DE7-A981-673E28AACFE0}" destId="{5CC55DC6-D793-4019-8AAE-45F493EAB3E3}" srcOrd="1" destOrd="0" parTransId="{B031974B-EFCE-4F12-BE1C-90E874B31FCD}" sibTransId="{3D52E4AD-6EF3-4D7C-8E32-F9CFFD097AC9}"/>
    <dgm:cxn modelId="{410FA82C-91B1-417A-BDFF-3FCE6A58FA21}" type="presParOf" srcId="{CB38FD29-E80D-4E86-A011-EECD87868233}" destId="{9E44C85F-2DAB-4A0D-A2E2-A3E4491807B5}" srcOrd="0" destOrd="0" presId="urn:microsoft.com/office/officeart/2018/2/layout/IconVerticalSolidList"/>
    <dgm:cxn modelId="{39039BE7-2D72-4005-AE4F-A763236B47B2}" type="presParOf" srcId="{9E44C85F-2DAB-4A0D-A2E2-A3E4491807B5}" destId="{B1E46FCE-98E9-4C81-AACC-3F610E8C6035}" srcOrd="0" destOrd="0" presId="urn:microsoft.com/office/officeart/2018/2/layout/IconVerticalSolidList"/>
    <dgm:cxn modelId="{7F3FFF1E-5DF8-4C78-862C-46A20F543192}" type="presParOf" srcId="{9E44C85F-2DAB-4A0D-A2E2-A3E4491807B5}" destId="{D91349C5-1DBB-480E-A99B-0DC7D2685895}" srcOrd="1" destOrd="0" presId="urn:microsoft.com/office/officeart/2018/2/layout/IconVerticalSolidList"/>
    <dgm:cxn modelId="{BB0D1724-0B02-41BC-919C-E73B3A211367}" type="presParOf" srcId="{9E44C85F-2DAB-4A0D-A2E2-A3E4491807B5}" destId="{A4625EDC-9E73-4CD7-81CD-0E016D80046B}" srcOrd="2" destOrd="0" presId="urn:microsoft.com/office/officeart/2018/2/layout/IconVerticalSolidList"/>
    <dgm:cxn modelId="{010D4199-265A-4AC0-9A50-7CD42B1025D7}" type="presParOf" srcId="{9E44C85F-2DAB-4A0D-A2E2-A3E4491807B5}" destId="{7C785E28-F76D-4DC5-ACB2-E12539843DA0}" srcOrd="3" destOrd="0" presId="urn:microsoft.com/office/officeart/2018/2/layout/IconVerticalSolidList"/>
    <dgm:cxn modelId="{18CC8579-BDCD-44B6-B1FF-58D78A8C93F4}" type="presParOf" srcId="{CB38FD29-E80D-4E86-A011-EECD87868233}" destId="{8015D1DB-DD9E-4585-90F1-AA9B6BE3A437}" srcOrd="1" destOrd="0" presId="urn:microsoft.com/office/officeart/2018/2/layout/IconVerticalSolidList"/>
    <dgm:cxn modelId="{5185B4CE-A9C0-4ECC-8E0A-9F789E040472}" type="presParOf" srcId="{CB38FD29-E80D-4E86-A011-EECD87868233}" destId="{E2F34611-B665-4DD3-B6C3-2B7C76AB9677}" srcOrd="2" destOrd="0" presId="urn:microsoft.com/office/officeart/2018/2/layout/IconVerticalSolidList"/>
    <dgm:cxn modelId="{24F5CF5C-A1B6-48ED-87B1-4102118AF357}" type="presParOf" srcId="{E2F34611-B665-4DD3-B6C3-2B7C76AB9677}" destId="{1BA88F1E-C0F5-44A1-93B8-7A49A85BCA23}" srcOrd="0" destOrd="0" presId="urn:microsoft.com/office/officeart/2018/2/layout/IconVerticalSolidList"/>
    <dgm:cxn modelId="{FC27EB1B-4B88-4B68-8463-7F471CBE9C21}" type="presParOf" srcId="{E2F34611-B665-4DD3-B6C3-2B7C76AB9677}" destId="{E6CA3C7E-912A-4CB7-9DBA-287C00F0E98C}" srcOrd="1" destOrd="0" presId="urn:microsoft.com/office/officeart/2018/2/layout/IconVerticalSolidList"/>
    <dgm:cxn modelId="{5BCF20BB-EF56-4E82-9DC4-0736F341BD8F}" type="presParOf" srcId="{E2F34611-B665-4DD3-B6C3-2B7C76AB9677}" destId="{C0A20397-DD5D-481A-837D-E7955F737385}" srcOrd="2" destOrd="0" presId="urn:microsoft.com/office/officeart/2018/2/layout/IconVerticalSolidList"/>
    <dgm:cxn modelId="{43CC808B-EAE9-40E0-AA97-2D86148B2DF6}" type="presParOf" srcId="{E2F34611-B665-4DD3-B6C3-2B7C76AB9677}" destId="{31DC775F-E1C1-4D74-8B88-8FC60A2A818F}" srcOrd="3" destOrd="0" presId="urn:microsoft.com/office/officeart/2018/2/layout/IconVerticalSolidList"/>
    <dgm:cxn modelId="{3274F8BF-D429-4360-8F9D-611DF0CAB043}" type="presParOf" srcId="{CB38FD29-E80D-4E86-A011-EECD87868233}" destId="{97C5BAC0-56A0-441E-808B-EEF51A8EDDEC}" srcOrd="3" destOrd="0" presId="urn:microsoft.com/office/officeart/2018/2/layout/IconVerticalSolidList"/>
    <dgm:cxn modelId="{FD356029-F777-47EA-8BE3-5CEDE4A8C4E8}" type="presParOf" srcId="{CB38FD29-E80D-4E86-A011-EECD87868233}" destId="{2722098C-0ABA-43BC-A7E0-97C4D2297BAB}" srcOrd="4" destOrd="0" presId="urn:microsoft.com/office/officeart/2018/2/layout/IconVerticalSolidList"/>
    <dgm:cxn modelId="{56A9643B-1CB8-497E-88E1-71C61BDBB003}" type="presParOf" srcId="{2722098C-0ABA-43BC-A7E0-97C4D2297BAB}" destId="{51D919AD-240B-4D8B-8F39-3A39D7AC416C}" srcOrd="0" destOrd="0" presId="urn:microsoft.com/office/officeart/2018/2/layout/IconVerticalSolidList"/>
    <dgm:cxn modelId="{50033A9B-7E66-4B4E-93AB-FD4763659214}" type="presParOf" srcId="{2722098C-0ABA-43BC-A7E0-97C4D2297BAB}" destId="{2D61EED3-E405-491D-815E-61E5A4DCB2A9}" srcOrd="1" destOrd="0" presId="urn:microsoft.com/office/officeart/2018/2/layout/IconVerticalSolidList"/>
    <dgm:cxn modelId="{1E73AE20-22D8-4129-8508-A5BD2C6952D8}" type="presParOf" srcId="{2722098C-0ABA-43BC-A7E0-97C4D2297BAB}" destId="{9F98CD34-D063-48F7-81DF-8597A9A5A3AB}" srcOrd="2" destOrd="0" presId="urn:microsoft.com/office/officeart/2018/2/layout/IconVerticalSolidList"/>
    <dgm:cxn modelId="{D20A9FAE-10B6-49B1-A198-51D3011CA6B5}" type="presParOf" srcId="{2722098C-0ABA-43BC-A7E0-97C4D2297BAB}" destId="{2431E119-2D9E-4B71-99E2-8C9DD9F1D2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46FCE-98E9-4C81-AACC-3F610E8C6035}">
      <dsp:nvSpPr>
        <dsp:cNvPr id="0" name=""/>
        <dsp:cNvSpPr/>
      </dsp:nvSpPr>
      <dsp:spPr>
        <a:xfrm>
          <a:off x="-3300" y="7269"/>
          <a:ext cx="10599198" cy="1306081"/>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1349C5-1DBB-480E-A99B-0DC7D2685895}">
      <dsp:nvSpPr>
        <dsp:cNvPr id="0" name=""/>
        <dsp:cNvSpPr/>
      </dsp:nvSpPr>
      <dsp:spPr>
        <a:xfrm>
          <a:off x="91542" y="157472"/>
          <a:ext cx="1318838" cy="10056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85E28-F76D-4DC5-ACB2-E12539843DA0}">
      <dsp:nvSpPr>
        <dsp:cNvPr id="0" name=""/>
        <dsp:cNvSpPr/>
      </dsp:nvSpPr>
      <dsp:spPr>
        <a:xfrm>
          <a:off x="1505223" y="7269"/>
          <a:ext cx="9087722" cy="130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27" tIns="138227" rIns="138227" bIns="138227" numCol="1" spcCol="1270" anchor="ctr" anchorCtr="0">
          <a:noAutofit/>
        </a:bodyPr>
        <a:lstStyle/>
        <a:p>
          <a:pPr marL="0" lvl="0" indent="0" algn="l" defTabSz="844550">
            <a:lnSpc>
              <a:spcPct val="90000"/>
            </a:lnSpc>
            <a:spcBef>
              <a:spcPct val="0"/>
            </a:spcBef>
            <a:spcAft>
              <a:spcPct val="35000"/>
            </a:spcAft>
            <a:buNone/>
          </a:pPr>
          <a:r>
            <a:rPr lang="nb-NO" sz="1900" b="0" i="0" kern="1200"/>
            <a:t>Med «tilsvarende bolig særskilt tilrettelagt for heldøgns tjenester» menes boliger som er tilpasset for å kunne yte tjenester som dekker beboerens behandlings-, omsorgs- og assistansebehov døgnet rundt. </a:t>
          </a:r>
          <a:endParaRPr lang="en-US" sz="1900" kern="1200"/>
        </a:p>
      </dsp:txBody>
      <dsp:txXfrm>
        <a:off x="1505223" y="7269"/>
        <a:ext cx="9087722" cy="1306081"/>
      </dsp:txXfrm>
    </dsp:sp>
    <dsp:sp modelId="{1BA88F1E-C0F5-44A1-93B8-7A49A85BCA23}">
      <dsp:nvSpPr>
        <dsp:cNvPr id="0" name=""/>
        <dsp:cNvSpPr/>
      </dsp:nvSpPr>
      <dsp:spPr>
        <a:xfrm>
          <a:off x="-3300" y="1639871"/>
          <a:ext cx="10599198" cy="1306081"/>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A3C7E-912A-4CB7-9DBA-287C00F0E98C}">
      <dsp:nvSpPr>
        <dsp:cNvPr id="0" name=""/>
        <dsp:cNvSpPr/>
      </dsp:nvSpPr>
      <dsp:spPr>
        <a:xfrm>
          <a:off x="46767" y="1686754"/>
          <a:ext cx="1408387" cy="121231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DC775F-E1C1-4D74-8B88-8FC60A2A818F}">
      <dsp:nvSpPr>
        <dsp:cNvPr id="0" name=""/>
        <dsp:cNvSpPr/>
      </dsp:nvSpPr>
      <dsp:spPr>
        <a:xfrm>
          <a:off x="1505223" y="1639871"/>
          <a:ext cx="9087722" cy="130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27" tIns="138227" rIns="138227" bIns="138227" numCol="1" spcCol="1270" anchor="ctr" anchorCtr="0">
          <a:noAutofit/>
        </a:bodyPr>
        <a:lstStyle/>
        <a:p>
          <a:pPr marL="0" lvl="0" indent="0" algn="l" defTabSz="844550">
            <a:lnSpc>
              <a:spcPct val="90000"/>
            </a:lnSpc>
            <a:spcBef>
              <a:spcPct val="0"/>
            </a:spcBef>
            <a:spcAft>
              <a:spcPct val="35000"/>
            </a:spcAft>
            <a:buNone/>
          </a:pPr>
          <a:r>
            <a:rPr lang="nb-NO" sz="1900" b="0" i="0" kern="1200"/>
            <a:t>Beboeren må ved hjelp av tilkallingsmuligheter, som for eksempel velferdsteknologiske innretninger, trygghetsalarm, snoralarm eller lignende, kunne få kontakt og bistand fra egnet personell, med tilsvarende responstid som vedkommende ville fått på sykehjem. </a:t>
          </a:r>
          <a:endParaRPr lang="en-US" sz="1900" kern="1200"/>
        </a:p>
      </dsp:txBody>
      <dsp:txXfrm>
        <a:off x="1505223" y="1639871"/>
        <a:ext cx="9087722" cy="1306081"/>
      </dsp:txXfrm>
    </dsp:sp>
    <dsp:sp modelId="{51D919AD-240B-4D8B-8F39-3A39D7AC416C}">
      <dsp:nvSpPr>
        <dsp:cNvPr id="0" name=""/>
        <dsp:cNvSpPr/>
      </dsp:nvSpPr>
      <dsp:spPr>
        <a:xfrm>
          <a:off x="3300" y="3272473"/>
          <a:ext cx="10599198" cy="1306081"/>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1EED3-E405-491D-815E-61E5A4DCB2A9}">
      <dsp:nvSpPr>
        <dsp:cNvPr id="0" name=""/>
        <dsp:cNvSpPr/>
      </dsp:nvSpPr>
      <dsp:spPr>
        <a:xfrm>
          <a:off x="-3300" y="3332718"/>
          <a:ext cx="1521727" cy="118559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31E119-2D9E-4B71-99E2-8C9DD9F1D235}">
      <dsp:nvSpPr>
        <dsp:cNvPr id="0" name=""/>
        <dsp:cNvSpPr/>
      </dsp:nvSpPr>
      <dsp:spPr>
        <a:xfrm>
          <a:off x="1511825" y="3272473"/>
          <a:ext cx="9087722" cy="130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27" tIns="138227" rIns="138227" bIns="138227" numCol="1" spcCol="1270" anchor="ctr" anchorCtr="0">
          <a:noAutofit/>
        </a:bodyPr>
        <a:lstStyle/>
        <a:p>
          <a:pPr marL="0" lvl="0" indent="0" algn="l" defTabSz="844550">
            <a:lnSpc>
              <a:spcPct val="90000"/>
            </a:lnSpc>
            <a:spcBef>
              <a:spcPct val="0"/>
            </a:spcBef>
            <a:spcAft>
              <a:spcPct val="35000"/>
            </a:spcAft>
            <a:buNone/>
          </a:pPr>
          <a:r>
            <a:rPr lang="nb-NO" sz="1900" b="0" i="0" kern="1200"/>
            <a:t>Tilsyn med pasienten eller brukeren må tilsvare det tilsynet som ville blitt gitt dersom vedkommende hadde vært innlagt på institusjon.</a:t>
          </a:r>
          <a:endParaRPr lang="en-US" sz="1900" kern="1200"/>
        </a:p>
      </dsp:txBody>
      <dsp:txXfrm>
        <a:off x="1511825" y="3272473"/>
        <a:ext cx="9087722" cy="13060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0FE38D3C-36DB-4C29-9A65-543E3D078C21}" type="datetimeFigureOut">
              <a:rPr lang="nb-NO" smtClean="0"/>
              <a:t>12.06.2023</a:t>
            </a:fld>
            <a:endParaRPr lang="nb-NO"/>
          </a:p>
        </p:txBody>
      </p:sp>
      <p:sp>
        <p:nvSpPr>
          <p:cNvPr id="4" name="Plassholder for lysbilde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DB3D5CD2-7354-4219-A498-13ABA761E73F}" type="slidenum">
              <a:rPr lang="nb-NO" smtClean="0"/>
              <a:t>‹#›</a:t>
            </a:fld>
            <a:endParaRPr lang="nb-NO"/>
          </a:p>
        </p:txBody>
      </p:sp>
    </p:spTree>
    <p:extLst>
      <p:ext uri="{BB962C8B-B14F-4D97-AF65-F5344CB8AC3E}">
        <p14:creationId xmlns:p14="http://schemas.microsoft.com/office/powerpoint/2010/main" val="155175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3D5CD2-7354-4219-A498-13ABA761E73F}" type="slidenum">
              <a:rPr lang="nb-NO" smtClean="0"/>
              <a:t>3</a:t>
            </a:fld>
            <a:endParaRPr lang="nb-NO"/>
          </a:p>
        </p:txBody>
      </p:sp>
    </p:spTree>
    <p:extLst>
      <p:ext uri="{BB962C8B-B14F-4D97-AF65-F5344CB8AC3E}">
        <p14:creationId xmlns:p14="http://schemas.microsoft.com/office/powerpoint/2010/main" val="67662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3D5CD2-7354-4219-A498-13ABA761E73F}" type="slidenum">
              <a:rPr lang="nb-NO" smtClean="0"/>
              <a:t>4</a:t>
            </a:fld>
            <a:endParaRPr lang="nb-NO"/>
          </a:p>
        </p:txBody>
      </p:sp>
    </p:spTree>
    <p:extLst>
      <p:ext uri="{BB962C8B-B14F-4D97-AF65-F5344CB8AC3E}">
        <p14:creationId xmlns:p14="http://schemas.microsoft.com/office/powerpoint/2010/main" val="420109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3D5CD2-7354-4219-A498-13ABA761E73F}" type="slidenum">
              <a:rPr lang="nb-NO" smtClean="0"/>
              <a:t>6</a:t>
            </a:fld>
            <a:endParaRPr lang="nb-NO"/>
          </a:p>
        </p:txBody>
      </p:sp>
    </p:spTree>
    <p:extLst>
      <p:ext uri="{BB962C8B-B14F-4D97-AF65-F5344CB8AC3E}">
        <p14:creationId xmlns:p14="http://schemas.microsoft.com/office/powerpoint/2010/main" val="52438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3D5CD2-7354-4219-A498-13ABA761E73F}" type="slidenum">
              <a:rPr lang="nb-NO" smtClean="0"/>
              <a:t>13</a:t>
            </a:fld>
            <a:endParaRPr lang="nb-NO"/>
          </a:p>
        </p:txBody>
      </p:sp>
    </p:spTree>
    <p:extLst>
      <p:ext uri="{BB962C8B-B14F-4D97-AF65-F5344CB8AC3E}">
        <p14:creationId xmlns:p14="http://schemas.microsoft.com/office/powerpoint/2010/main" val="15440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B3D5CD2-7354-4219-A498-13ABA761E73F}" type="slidenum">
              <a:rPr lang="nb-NO" smtClean="0"/>
              <a:t>15</a:t>
            </a:fld>
            <a:endParaRPr lang="nb-NO"/>
          </a:p>
        </p:txBody>
      </p:sp>
    </p:spTree>
    <p:extLst>
      <p:ext uri="{BB962C8B-B14F-4D97-AF65-F5344CB8AC3E}">
        <p14:creationId xmlns:p14="http://schemas.microsoft.com/office/powerpoint/2010/main" val="2775102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B3D5CD2-7354-4219-A498-13ABA761E73F}" type="slidenum">
              <a:rPr lang="nb-NO" smtClean="0"/>
              <a:t>17</a:t>
            </a:fld>
            <a:endParaRPr lang="nb-NO"/>
          </a:p>
        </p:txBody>
      </p:sp>
    </p:spTree>
    <p:extLst>
      <p:ext uri="{BB962C8B-B14F-4D97-AF65-F5344CB8AC3E}">
        <p14:creationId xmlns:p14="http://schemas.microsoft.com/office/powerpoint/2010/main" val="180321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Grunnlag for forslag:</a:t>
            </a:r>
          </a:p>
          <a:p>
            <a:r>
              <a:rPr lang="nb-NO"/>
              <a:t>Skjerming omhandler 1) beboere som er så vidt forvirret at deres atferd er ukontrollerbar eller sterkt sjenerende for andre boenheter, 2)beboere som har tendens til å ville forlate boformen uten å være </a:t>
            </a:r>
            <a:r>
              <a:rPr lang="nb-NO" err="1"/>
              <a:t>istand</a:t>
            </a:r>
            <a:r>
              <a:rPr lang="nb-NO"/>
              <a:t> til å ta vare på seg selv eller finne veien tilbake. «Forskrift om kvalitet i pleie og omsorgstjenesten </a:t>
            </a:r>
            <a:r>
              <a:rPr lang="nb-NO" err="1"/>
              <a:t>www</a:t>
            </a:r>
            <a:r>
              <a:rPr lang="nb-NO"/>
              <a:t>. Lovdata.no»</a:t>
            </a:r>
          </a:p>
          <a:p>
            <a:r>
              <a:rPr lang="nb-NO"/>
              <a:t>I henhold til boligguide for personer med demens har </a:t>
            </a:r>
            <a:r>
              <a:rPr lang="nb-NO" err="1"/>
              <a:t>Furubo</a:t>
            </a:r>
            <a:r>
              <a:rPr lang="nb-NO"/>
              <a:t> alt som skal til med små justeringer for å kunne gi et kvalitativt godt tilbud til personer med demens og behov for skjerming. Herunder: </a:t>
            </a:r>
          </a:p>
          <a:p>
            <a:r>
              <a:rPr lang="nb-NO" b="1"/>
              <a:t>Fysisk tilrettelagt boforhold </a:t>
            </a:r>
            <a:r>
              <a:rPr lang="nb-NO"/>
              <a:t>med gode muligheter for uteareal, 3 ulike uteareal. </a:t>
            </a:r>
          </a:p>
          <a:p>
            <a:r>
              <a:rPr lang="nb-NO" b="1"/>
              <a:t>Riktig kompetanse</a:t>
            </a:r>
            <a:r>
              <a:rPr lang="nb-NO"/>
              <a:t>. Personale med god kompetanse om demensomsorg.</a:t>
            </a:r>
          </a:p>
          <a:p>
            <a:r>
              <a:rPr lang="nb-NO" b="1"/>
              <a:t>Samarbeid med pårørende</a:t>
            </a:r>
            <a:r>
              <a:rPr lang="nb-NO"/>
              <a:t>. Personal med god erfaring med samarbeid med pårørende som er avgjørende for god planlegging og involvering.</a:t>
            </a:r>
          </a:p>
          <a:p>
            <a:r>
              <a:rPr lang="nb-NO" b="1"/>
              <a:t>Klare mål for virksomheten. </a:t>
            </a:r>
            <a:r>
              <a:rPr lang="nb-NO" b="0" err="1"/>
              <a:t>Furubo</a:t>
            </a:r>
            <a:r>
              <a:rPr lang="nb-NO" b="0"/>
              <a:t> har arbeidet målrettet innen utøvelse av demensomsorg siden oppstart 2002. </a:t>
            </a:r>
          </a:p>
          <a:p>
            <a:endParaRPr lang="nb-NO"/>
          </a:p>
        </p:txBody>
      </p:sp>
      <p:sp>
        <p:nvSpPr>
          <p:cNvPr id="4" name="Plassholder for lysbildenummer 3"/>
          <p:cNvSpPr>
            <a:spLocks noGrp="1"/>
          </p:cNvSpPr>
          <p:nvPr>
            <p:ph type="sldNum" sz="quarter" idx="5"/>
          </p:nvPr>
        </p:nvSpPr>
        <p:spPr/>
        <p:txBody>
          <a:bodyPr/>
          <a:lstStyle/>
          <a:p>
            <a:fld id="{DB3D5CD2-7354-4219-A498-13ABA761E73F}" type="slidenum">
              <a:rPr lang="nb-NO" smtClean="0"/>
              <a:t>20</a:t>
            </a:fld>
            <a:endParaRPr lang="nb-NO"/>
          </a:p>
        </p:txBody>
      </p:sp>
    </p:spTree>
    <p:extLst>
      <p:ext uri="{BB962C8B-B14F-4D97-AF65-F5344CB8AC3E}">
        <p14:creationId xmlns:p14="http://schemas.microsoft.com/office/powerpoint/2010/main" val="62994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F4E050-A053-2271-674F-05905AD2E62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1889A34-B221-D450-9AC5-402AB7DB4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732E962-9B50-DEA0-4500-2DA5C7C2BE3D}"/>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5" name="Plassholder for bunntekst 4">
            <a:extLst>
              <a:ext uri="{FF2B5EF4-FFF2-40B4-BE49-F238E27FC236}">
                <a16:creationId xmlns:a16="http://schemas.microsoft.com/office/drawing/2014/main" id="{D5A875C9-06B0-C1DF-A2EA-A60393F619F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AF88E8-0DFF-2637-C356-9CE3026B6AAA}"/>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407095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46871A-5917-301A-FF91-99EAF50090E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240CFE1-A8C7-2939-2A6F-D541003B2A6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9C87B8A-5000-1667-95B6-0E8AF766A0E1}"/>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5" name="Plassholder for bunntekst 4">
            <a:extLst>
              <a:ext uri="{FF2B5EF4-FFF2-40B4-BE49-F238E27FC236}">
                <a16:creationId xmlns:a16="http://schemas.microsoft.com/office/drawing/2014/main" id="{7DBF1F46-19AD-474E-243F-FF56E4B8F9F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4580BD7-122B-B9E0-4442-4AE1E5E483D3}"/>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90429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CFA75BE-6D44-6412-4D13-7593F8F41A6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40DFAAD-7E2D-BC89-91CB-7DB69D41E97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4A5499E-6CCE-42F8-80AA-70F1F615C594}"/>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5" name="Plassholder for bunntekst 4">
            <a:extLst>
              <a:ext uri="{FF2B5EF4-FFF2-40B4-BE49-F238E27FC236}">
                <a16:creationId xmlns:a16="http://schemas.microsoft.com/office/drawing/2014/main" id="{F05A4EB3-805D-2D09-B3EA-1BD202FBCDC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226B8DF-91D3-3EEE-760E-7951D8F856ED}"/>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490439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875484-8EF1-957D-060C-FF32A970329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C23B230-AC71-E4F8-E70D-A49D4443C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1511720-A047-DC14-56B6-39FF30C607BB}"/>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5" name="Plassholder for bunntekst 4">
            <a:extLst>
              <a:ext uri="{FF2B5EF4-FFF2-40B4-BE49-F238E27FC236}">
                <a16:creationId xmlns:a16="http://schemas.microsoft.com/office/drawing/2014/main" id="{90F3C0D6-7332-C598-6BE3-289D25EE25B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66C5D46-A56F-A152-A95B-CFBAC84BA703}"/>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116980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860842-FF61-3F23-4F96-36C20B228C6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F0CE190-BDED-F76A-4541-7CD6BD733E9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9F33125-12EC-DE8F-1340-E2F3E6B86790}"/>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5" name="Plassholder for bunntekst 4">
            <a:extLst>
              <a:ext uri="{FF2B5EF4-FFF2-40B4-BE49-F238E27FC236}">
                <a16:creationId xmlns:a16="http://schemas.microsoft.com/office/drawing/2014/main" id="{B4A3B6EE-3CF3-29C0-0FEA-434D8738B84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C06A5CB-4655-96C2-EF7A-FC276EE085CF}"/>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28993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B9F330-82FB-9A58-8EE7-F64F129C723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302CBDA-5CCF-A639-070A-0D05E3FC9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F8EF6F9-2855-CBA4-7E99-E13C3B87388D}"/>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5" name="Plassholder for bunntekst 4">
            <a:extLst>
              <a:ext uri="{FF2B5EF4-FFF2-40B4-BE49-F238E27FC236}">
                <a16:creationId xmlns:a16="http://schemas.microsoft.com/office/drawing/2014/main" id="{5B3DF484-DEB0-8B43-C18A-628F67FAE2C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5CDDA3C-AD6F-1150-9575-C64A742F0E4B}"/>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4076024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1D7F74-92E1-6BE1-91F3-12EE9277B1E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616C291-715F-BCB8-A386-74942AB78D1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67EC46F-9A9A-BC59-1821-3966B69EB9D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01D0BF7-2456-7FA2-57B9-390F66105925}"/>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6" name="Plassholder for bunntekst 5">
            <a:extLst>
              <a:ext uri="{FF2B5EF4-FFF2-40B4-BE49-F238E27FC236}">
                <a16:creationId xmlns:a16="http://schemas.microsoft.com/office/drawing/2014/main" id="{3E052B08-1D5A-2050-2893-8FD8E69F15D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350E4C3-6350-C789-4235-24C6D7A0606A}"/>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3086334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706AE6-24D6-9D99-27DA-FB51A199DEC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C0412D9-A1EE-70EE-117C-8939EF8AFE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12215A3-5FEB-1FCC-5E04-3258D908663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53C2FA0-32D0-50CA-28CA-AB668150A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0AC3E4D-28CB-1DD7-CE39-59E1F59E3B6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CB940DA-0C77-004B-0874-7BD794E44091}"/>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8" name="Plassholder for bunntekst 7">
            <a:extLst>
              <a:ext uri="{FF2B5EF4-FFF2-40B4-BE49-F238E27FC236}">
                <a16:creationId xmlns:a16="http://schemas.microsoft.com/office/drawing/2014/main" id="{543222C7-B6D6-2D5A-A939-0D2BA97E966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D27453A-47CD-81F9-3C92-A0DCA6F66B5E}"/>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2856611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6586FC-EA01-E5E9-7120-4C3278F3479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F043932-B036-0F1A-7707-99FD1CEE1DD2}"/>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4" name="Plassholder for bunntekst 3">
            <a:extLst>
              <a:ext uri="{FF2B5EF4-FFF2-40B4-BE49-F238E27FC236}">
                <a16:creationId xmlns:a16="http://schemas.microsoft.com/office/drawing/2014/main" id="{E3E1BED4-CA9E-8549-D461-B5D36A45AC9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C36F543-5B15-ED27-0FD0-B909C22135A5}"/>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439043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EBF7743-3785-91DB-A9A8-E68C362632DE}"/>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3" name="Plassholder for bunntekst 2">
            <a:extLst>
              <a:ext uri="{FF2B5EF4-FFF2-40B4-BE49-F238E27FC236}">
                <a16:creationId xmlns:a16="http://schemas.microsoft.com/office/drawing/2014/main" id="{FD408770-D954-2410-491C-9367D71A010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C518713-478B-07BD-BF70-4B6D0FF54860}"/>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184267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FC84CE-1F88-5D39-C7DD-5B4565F8BF4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8D73506-F188-E28F-E3F1-F83804AD8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4ACE07F-9AF5-C76A-A98F-2FFCFA16A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3A808FE-589B-06D9-2DBD-01542CBE2C43}"/>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6" name="Plassholder for bunntekst 5">
            <a:extLst>
              <a:ext uri="{FF2B5EF4-FFF2-40B4-BE49-F238E27FC236}">
                <a16:creationId xmlns:a16="http://schemas.microsoft.com/office/drawing/2014/main" id="{41E2A719-B92E-E4DA-6D7D-339FBE93058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73511A5-FF91-E266-D727-A5D645A875D1}"/>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363625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F247E2-B270-99A2-7786-C515A83A12C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5D1179B-2B84-6591-2427-3E5EA458E9C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5681D61-3BF0-2C6D-1B23-CAFE9A9FFFFC}"/>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5" name="Plassholder for bunntekst 4">
            <a:extLst>
              <a:ext uri="{FF2B5EF4-FFF2-40B4-BE49-F238E27FC236}">
                <a16:creationId xmlns:a16="http://schemas.microsoft.com/office/drawing/2014/main" id="{1E1A356F-CD20-5358-B3E4-2F7C3CB3CBA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AB0A8C2-87A8-6029-30F8-8B6ACC7DBC8D}"/>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2198757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4161FE-F21F-8062-CC83-3C0C19B9C33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CCEB2F0-0DF5-EC56-7295-2994109B3E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C2FC0C4-58D9-C01C-9DAE-6DEA3C558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DDA0DD1-851D-73E4-C3C5-05745BEE7C29}"/>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6" name="Plassholder for bunntekst 5">
            <a:extLst>
              <a:ext uri="{FF2B5EF4-FFF2-40B4-BE49-F238E27FC236}">
                <a16:creationId xmlns:a16="http://schemas.microsoft.com/office/drawing/2014/main" id="{AB074FBA-C151-DF59-9C5B-7F98EDF7FBB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2DDF6FB-3C3B-81CF-B2C9-13BF0F5F0B34}"/>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348601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82F052-1DCA-E36C-9B45-F1AB9BE9325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F11B862-3502-AFF7-D4A6-C2C5FE305D3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D57A833-E3DF-9A5A-0DD6-3C230D803F56}"/>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5" name="Plassholder for bunntekst 4">
            <a:extLst>
              <a:ext uri="{FF2B5EF4-FFF2-40B4-BE49-F238E27FC236}">
                <a16:creationId xmlns:a16="http://schemas.microsoft.com/office/drawing/2014/main" id="{4B46A8EF-2BF0-2BED-BF95-E5D99E46EF8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83993C3-842C-F5ED-C0EA-B5B1548B12E4}"/>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876096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14ADDF8-614B-777C-2C7D-AB7BFB620D4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9908286-2795-94C6-4426-AA822838700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BDA0927-9F39-3684-EBD9-8C6974DF17A3}"/>
              </a:ext>
            </a:extLst>
          </p:cNvPr>
          <p:cNvSpPr>
            <a:spLocks noGrp="1"/>
          </p:cNvSpPr>
          <p:nvPr>
            <p:ph type="dt" sz="half" idx="10"/>
          </p:nvPr>
        </p:nvSpPr>
        <p:spPr/>
        <p:txBody>
          <a:bodyPr/>
          <a:lstStyle/>
          <a:p>
            <a:fld id="{0420D482-312F-4628-8CB3-E9827C5B47FD}" type="datetimeFigureOut">
              <a:rPr lang="nb-NO" smtClean="0"/>
              <a:t>12.06.2023</a:t>
            </a:fld>
            <a:endParaRPr lang="nb-NO"/>
          </a:p>
        </p:txBody>
      </p:sp>
      <p:sp>
        <p:nvSpPr>
          <p:cNvPr id="5" name="Plassholder for bunntekst 4">
            <a:extLst>
              <a:ext uri="{FF2B5EF4-FFF2-40B4-BE49-F238E27FC236}">
                <a16:creationId xmlns:a16="http://schemas.microsoft.com/office/drawing/2014/main" id="{6FD5D1BD-B9DC-ED60-8D95-F32C3D657F7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F7354E8-83D4-698C-8764-2A4C06ED47BA}"/>
              </a:ext>
            </a:extLst>
          </p:cNvPr>
          <p:cNvSpPr>
            <a:spLocks noGrp="1"/>
          </p:cNvSpPr>
          <p:nvPr>
            <p:ph type="sldNum" sz="quarter" idx="12"/>
          </p:nvPr>
        </p:nvSpPr>
        <p:spPr/>
        <p:txBody>
          <a:bodyPr/>
          <a:lstStyle/>
          <a:p>
            <a:fld id="{47AD93BE-D83E-4633-AB69-C4C743CF8915}" type="slidenum">
              <a:rPr lang="nb-NO" smtClean="0"/>
              <a:t>‹#›</a:t>
            </a:fld>
            <a:endParaRPr lang="nb-NO"/>
          </a:p>
        </p:txBody>
      </p:sp>
    </p:spTree>
    <p:extLst>
      <p:ext uri="{BB962C8B-B14F-4D97-AF65-F5344CB8AC3E}">
        <p14:creationId xmlns:p14="http://schemas.microsoft.com/office/powerpoint/2010/main" val="18426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FDC6B3-CCF8-DECE-F7BC-753A4AB86F7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EFF433B-D15A-F7A3-0F41-4102EF1C0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E84818E-92E2-0812-99B7-0796D6F39350}"/>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5" name="Plassholder for bunntekst 4">
            <a:extLst>
              <a:ext uri="{FF2B5EF4-FFF2-40B4-BE49-F238E27FC236}">
                <a16:creationId xmlns:a16="http://schemas.microsoft.com/office/drawing/2014/main" id="{1D7CB27B-34F9-10E2-FC55-09D6A8496AD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2BA4D8-93C5-4485-116B-B611756E20B7}"/>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287665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692BBB-D29E-6E38-4AD6-C01629DBD0A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9B029F7-DEE7-B4A2-5BD8-C0275A2B774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5E7DF67-54AD-C146-7C7D-31EB81D262C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7FA3D2B-1A03-3B8A-555C-4B9801C7DC58}"/>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6" name="Plassholder for bunntekst 5">
            <a:extLst>
              <a:ext uri="{FF2B5EF4-FFF2-40B4-BE49-F238E27FC236}">
                <a16:creationId xmlns:a16="http://schemas.microsoft.com/office/drawing/2014/main" id="{081C0CED-133E-4E01-0B83-866DA5C0256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5E318E9-376A-6DD8-9EDC-B7401F5C9AC2}"/>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412127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8E606D-53A7-D384-FEB7-7235DEC871F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2EDE519-59F2-53D4-3F9C-B268B44FB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F1A2928-0978-48FC-889C-68176727A0A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EC7F57E-F50B-614C-A6B7-FF120F6E20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E5048AF-7A46-4E91-175F-A6ACB718455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25FA4F2-4598-070F-D03D-62C8D55E451D}"/>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8" name="Plassholder for bunntekst 7">
            <a:extLst>
              <a:ext uri="{FF2B5EF4-FFF2-40B4-BE49-F238E27FC236}">
                <a16:creationId xmlns:a16="http://schemas.microsoft.com/office/drawing/2014/main" id="{2528E1A3-B99E-71A2-EF6B-9B71BD20C73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42BAD05-B11C-4A0F-7F5E-AA613011FE12}"/>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330071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5C20BB-E660-8EF6-8DBF-96FDBD4766C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E5EC5C8-29E5-AE90-EF9E-6E9A5A6546F9}"/>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4" name="Plassholder for bunntekst 3">
            <a:extLst>
              <a:ext uri="{FF2B5EF4-FFF2-40B4-BE49-F238E27FC236}">
                <a16:creationId xmlns:a16="http://schemas.microsoft.com/office/drawing/2014/main" id="{948F8473-720F-12DD-6409-0236A92CFEE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A6114CC-5280-6C99-705B-2900E53DB9E9}"/>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45188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D0741AB-036D-140D-9CF2-B9E3BD765430}"/>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3" name="Plassholder for bunntekst 2">
            <a:extLst>
              <a:ext uri="{FF2B5EF4-FFF2-40B4-BE49-F238E27FC236}">
                <a16:creationId xmlns:a16="http://schemas.microsoft.com/office/drawing/2014/main" id="{4DB5D321-6089-0E1C-262B-3A8510B2C64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990393F-9C6E-AA91-A8FF-CD696D5C6BF0}"/>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309445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69EF0C-51C4-8B9F-F54B-66E1C7E68B3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8BDA715-8CA4-C295-36F5-1A82622F7A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7F87766-37E2-42D0-97D0-63F8EB351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3B704A8-5A1B-A845-6BA8-00F1808C50CB}"/>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6" name="Plassholder for bunntekst 5">
            <a:extLst>
              <a:ext uri="{FF2B5EF4-FFF2-40B4-BE49-F238E27FC236}">
                <a16:creationId xmlns:a16="http://schemas.microsoft.com/office/drawing/2014/main" id="{34A2B2A5-13A5-3FDA-A2A4-57E094AB243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EB32713-8ED9-ADA9-3AEA-020F58332FD3}"/>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209884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80AB1D-2E91-0742-0020-FB2773D84F7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AFCDBDF-B254-0A84-C86A-A03DFAB3F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E990461-85EA-F0E3-FD6E-CCB292366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87D1E95-CA61-322F-A3CC-663A0656B4DA}"/>
              </a:ext>
            </a:extLst>
          </p:cNvPr>
          <p:cNvSpPr>
            <a:spLocks noGrp="1"/>
          </p:cNvSpPr>
          <p:nvPr>
            <p:ph type="dt" sz="half" idx="10"/>
          </p:nvPr>
        </p:nvSpPr>
        <p:spPr/>
        <p:txBody>
          <a:bodyPr/>
          <a:lstStyle/>
          <a:p>
            <a:fld id="{AF8B6E83-7B94-46DF-A80F-2AAE7BE779F4}" type="datetimeFigureOut">
              <a:rPr lang="nb-NO" smtClean="0"/>
              <a:t>12.06.2023</a:t>
            </a:fld>
            <a:endParaRPr lang="nb-NO"/>
          </a:p>
        </p:txBody>
      </p:sp>
      <p:sp>
        <p:nvSpPr>
          <p:cNvPr id="6" name="Plassholder for bunntekst 5">
            <a:extLst>
              <a:ext uri="{FF2B5EF4-FFF2-40B4-BE49-F238E27FC236}">
                <a16:creationId xmlns:a16="http://schemas.microsoft.com/office/drawing/2014/main" id="{BC34C690-7ABC-6DF3-D9CB-61CCF50A066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5AE36C1-6C7F-753D-FC40-975E04377EFB}"/>
              </a:ext>
            </a:extLst>
          </p:cNvPr>
          <p:cNvSpPr>
            <a:spLocks noGrp="1"/>
          </p:cNvSpPr>
          <p:nvPr>
            <p:ph type="sldNum" sz="quarter" idx="12"/>
          </p:nvPr>
        </p:nvSpPr>
        <p:spPr/>
        <p:txBody>
          <a:bodyPr/>
          <a:lstStyle/>
          <a:p>
            <a:fld id="{5ED22E5F-1F47-44C9-9D0C-44761A6B2493}" type="slidenum">
              <a:rPr lang="nb-NO" smtClean="0"/>
              <a:t>‹#›</a:t>
            </a:fld>
            <a:endParaRPr lang="nb-NO"/>
          </a:p>
        </p:txBody>
      </p:sp>
    </p:spTree>
    <p:extLst>
      <p:ext uri="{BB962C8B-B14F-4D97-AF65-F5344CB8AC3E}">
        <p14:creationId xmlns:p14="http://schemas.microsoft.com/office/powerpoint/2010/main" val="228389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153427-A957-6045-ACA9-DF3D38972A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EE4B7C4-ED56-367C-3AA4-9E267F460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FC02923-1F3A-19D3-8DAC-5FB00C753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B6E83-7B94-46DF-A80F-2AAE7BE779F4}" type="datetimeFigureOut">
              <a:rPr lang="nb-NO" smtClean="0"/>
              <a:t>12.06.2023</a:t>
            </a:fld>
            <a:endParaRPr lang="nb-NO"/>
          </a:p>
        </p:txBody>
      </p:sp>
      <p:sp>
        <p:nvSpPr>
          <p:cNvPr id="5" name="Plassholder for bunntekst 4">
            <a:extLst>
              <a:ext uri="{FF2B5EF4-FFF2-40B4-BE49-F238E27FC236}">
                <a16:creationId xmlns:a16="http://schemas.microsoft.com/office/drawing/2014/main" id="{4A1F261F-775C-8262-AE93-D4EF81B9D3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C7B961C-5EC0-F3A2-F5D0-BD46CE399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22E5F-1F47-44C9-9D0C-44761A6B2493}" type="slidenum">
              <a:rPr lang="nb-NO" smtClean="0"/>
              <a:t>‹#›</a:t>
            </a:fld>
            <a:endParaRPr lang="nb-NO"/>
          </a:p>
        </p:txBody>
      </p:sp>
    </p:spTree>
    <p:extLst>
      <p:ext uri="{BB962C8B-B14F-4D97-AF65-F5344CB8AC3E}">
        <p14:creationId xmlns:p14="http://schemas.microsoft.com/office/powerpoint/2010/main" val="4105204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5E5B2F6-0CF0-EEC5-7537-59CB8058D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4C90B79-B785-A93C-33D3-42A75ADF1A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3A84B5C-3540-8089-E30C-AC31B796D6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0D482-312F-4628-8CB3-E9827C5B47FD}" type="datetimeFigureOut">
              <a:rPr lang="nb-NO" smtClean="0"/>
              <a:t>12.06.2023</a:t>
            </a:fld>
            <a:endParaRPr lang="nb-NO"/>
          </a:p>
        </p:txBody>
      </p:sp>
      <p:sp>
        <p:nvSpPr>
          <p:cNvPr id="5" name="Plassholder for bunntekst 4">
            <a:extLst>
              <a:ext uri="{FF2B5EF4-FFF2-40B4-BE49-F238E27FC236}">
                <a16:creationId xmlns:a16="http://schemas.microsoft.com/office/drawing/2014/main" id="{93DDF6E5-8BD6-F486-C008-7B64818F4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A5E50A2-C1A0-7755-7C2F-F19A233CD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D93BE-D83E-4633-AB69-C4C743CF8915}" type="slidenum">
              <a:rPr lang="nb-NO" smtClean="0"/>
              <a:t>‹#›</a:t>
            </a:fld>
            <a:endParaRPr lang="nb-NO"/>
          </a:p>
        </p:txBody>
      </p:sp>
    </p:spTree>
    <p:extLst>
      <p:ext uri="{BB962C8B-B14F-4D97-AF65-F5344CB8AC3E}">
        <p14:creationId xmlns:p14="http://schemas.microsoft.com/office/powerpoint/2010/main" val="3553622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F691F09-0B94-C92F-D001-74BA991A0205}"/>
              </a:ext>
            </a:extLst>
          </p:cNvPr>
          <p:cNvSpPr>
            <a:spLocks noGrp="1"/>
          </p:cNvSpPr>
          <p:nvPr>
            <p:ph type="title"/>
          </p:nvPr>
        </p:nvSpPr>
        <p:spPr>
          <a:xfrm>
            <a:off x="1136397" y="502021"/>
            <a:ext cx="9688296" cy="1642969"/>
          </a:xfrm>
        </p:spPr>
        <p:txBody>
          <a:bodyPr anchor="b">
            <a:normAutofit/>
          </a:bodyPr>
          <a:lstStyle/>
          <a:p>
            <a:r>
              <a:rPr lang="nb-NO" sz="4000"/>
              <a:t>Forslag er basert på gjeldende politiske vedtak</a:t>
            </a:r>
          </a:p>
        </p:txBody>
      </p:sp>
      <p:sp>
        <p:nvSpPr>
          <p:cNvPr id="3" name="Plassholder for innhold 2">
            <a:extLst>
              <a:ext uri="{FF2B5EF4-FFF2-40B4-BE49-F238E27FC236}">
                <a16:creationId xmlns:a16="http://schemas.microsoft.com/office/drawing/2014/main" id="{5C5E27BB-EA16-8130-1EB6-A5B155B3D214}"/>
              </a:ext>
            </a:extLst>
          </p:cNvPr>
          <p:cNvSpPr>
            <a:spLocks noGrp="1"/>
          </p:cNvSpPr>
          <p:nvPr>
            <p:ph idx="1"/>
          </p:nvPr>
        </p:nvSpPr>
        <p:spPr>
          <a:xfrm>
            <a:off x="1136397" y="2418409"/>
            <a:ext cx="9688296" cy="3454358"/>
          </a:xfrm>
        </p:spPr>
        <p:txBody>
          <a:bodyPr anchor="t">
            <a:normAutofit/>
          </a:bodyPr>
          <a:lstStyle/>
          <a:p>
            <a:r>
              <a:rPr lang="nb-NO" sz="2000"/>
              <a:t>Seniorsenteret og Tangeheia skal utfases som omsorgsboliger med heldøgn-bemanning</a:t>
            </a:r>
            <a:endParaRPr lang="nb-NO" sz="2000" err="1">
              <a:cs typeface="Calibri"/>
            </a:endParaRPr>
          </a:p>
          <a:p>
            <a:pPr marL="457200" lvl="1" indent="0">
              <a:buNone/>
            </a:pPr>
            <a:endParaRPr lang="nb-NO" sz="2000">
              <a:cs typeface="Calibri"/>
            </a:endParaRPr>
          </a:p>
          <a:p>
            <a:r>
              <a:rPr lang="nb-NO" sz="2000"/>
              <a:t>Bygge nytt sykehjem med 40 nye institusjonsplasser</a:t>
            </a:r>
            <a:endParaRPr lang="nb-NO" sz="2000">
              <a:cs typeface="Calibri"/>
            </a:endParaRPr>
          </a:p>
          <a:p>
            <a:pPr marL="457200" lvl="1" indent="0">
              <a:buNone/>
            </a:pPr>
            <a:endParaRPr lang="nb-NO" sz="2000">
              <a:cs typeface="Calibri"/>
            </a:endParaRPr>
          </a:p>
          <a:p>
            <a:r>
              <a:rPr lang="nb-NO" sz="2000"/>
              <a:t>Strategiplan HO - samlokalisering av heldøgns omsorgsboliger (fra 5 til 3 lokasjoner)</a:t>
            </a:r>
            <a:endParaRPr lang="nb-NO" sz="2000">
              <a:cs typeface="Calibri"/>
            </a:endParaRPr>
          </a:p>
          <a:p>
            <a:pPr marL="457200" lvl="1" indent="0">
              <a:buNone/>
            </a:pPr>
            <a:endParaRPr lang="nb-NO" sz="2000">
              <a:cs typeface="Calibri"/>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51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A7D465-05AE-15ED-C3C5-0050BE7DDC49}"/>
              </a:ext>
            </a:extLst>
          </p:cNvPr>
          <p:cNvSpPr>
            <a:spLocks noGrp="1"/>
          </p:cNvSpPr>
          <p:nvPr>
            <p:ph type="title"/>
          </p:nvPr>
        </p:nvSpPr>
        <p:spPr>
          <a:xfrm>
            <a:off x="1022706" y="3050961"/>
            <a:ext cx="10515600" cy="1325563"/>
          </a:xfrm>
        </p:spPr>
        <p:txBody>
          <a:bodyPr>
            <a:noAutofit/>
          </a:bodyPr>
          <a:lstStyle/>
          <a:p>
            <a:br>
              <a:rPr lang="nb-NO" sz="2400"/>
            </a:br>
            <a:r>
              <a:rPr lang="nb-NO" sz="2400"/>
              <a:t>«</a:t>
            </a:r>
            <a:r>
              <a:rPr lang="nb-NO" sz="2400" b="1"/>
              <a:t>Forskrift om tildeling av langtidsopphold og helse og omsorgstjenester i institusjon eller tilsvarende bolig særskilt tilrettelagt for heldøgns tjenester, vurderingsmomenter og vurderingslister med mer..»</a:t>
            </a:r>
            <a:br>
              <a:rPr lang="nb-NO" sz="2400" b="1"/>
            </a:br>
            <a:endParaRPr lang="nb-NO" sz="2400" b="1"/>
          </a:p>
        </p:txBody>
      </p:sp>
      <p:sp>
        <p:nvSpPr>
          <p:cNvPr id="5" name="TekstSylinder 4">
            <a:extLst>
              <a:ext uri="{FF2B5EF4-FFF2-40B4-BE49-F238E27FC236}">
                <a16:creationId xmlns:a16="http://schemas.microsoft.com/office/drawing/2014/main" id="{A27EC5FF-7B80-7A98-A79C-A5CBC82C7B33}"/>
              </a:ext>
            </a:extLst>
          </p:cNvPr>
          <p:cNvSpPr txBox="1"/>
          <p:nvPr/>
        </p:nvSpPr>
        <p:spPr>
          <a:xfrm>
            <a:off x="1024261" y="5037413"/>
            <a:ext cx="10143478" cy="1477328"/>
          </a:xfrm>
          <a:prstGeom prst="rect">
            <a:avLst/>
          </a:prstGeom>
          <a:noFill/>
        </p:spPr>
        <p:txBody>
          <a:bodyPr wrap="square" rtlCol="0">
            <a:spAutoFit/>
          </a:bodyPr>
          <a:lstStyle/>
          <a:p>
            <a:r>
              <a:rPr lang="nb-NO"/>
              <a:t>Hjemmel: Fastsatt av Kragerø kommunestyre 15. juni 2017 med hjemmel i lov 24. juni 2011 nr. 30 om kommunale helse- og omsorgstjenester m.m. (helse- og omsorgstjenesteloven) § 3-2a annet ledd.</a:t>
            </a:r>
          </a:p>
          <a:p>
            <a:endParaRPr lang="nb-NO"/>
          </a:p>
          <a:p>
            <a:endParaRPr lang="nb-NO"/>
          </a:p>
          <a:p>
            <a:endParaRPr lang="nb-NO"/>
          </a:p>
        </p:txBody>
      </p:sp>
      <p:sp>
        <p:nvSpPr>
          <p:cNvPr id="7" name="TekstSylinder 6">
            <a:extLst>
              <a:ext uri="{FF2B5EF4-FFF2-40B4-BE49-F238E27FC236}">
                <a16:creationId xmlns:a16="http://schemas.microsoft.com/office/drawing/2014/main" id="{42B12A45-AC72-67C7-4CFE-03A380E0CF67}"/>
              </a:ext>
            </a:extLst>
          </p:cNvPr>
          <p:cNvSpPr txBox="1"/>
          <p:nvPr/>
        </p:nvSpPr>
        <p:spPr>
          <a:xfrm>
            <a:off x="3191489" y="343259"/>
            <a:ext cx="4452629" cy="461665"/>
          </a:xfrm>
          <a:prstGeom prst="rect">
            <a:avLst/>
          </a:prstGeom>
          <a:noFill/>
        </p:spPr>
        <p:txBody>
          <a:bodyPr wrap="none" rtlCol="0">
            <a:spAutoFit/>
          </a:bodyPr>
          <a:lstStyle/>
          <a:p>
            <a:r>
              <a:rPr lang="nb-NO" sz="2400" b="1"/>
              <a:t>Egen forskrift i Kragerø kommune</a:t>
            </a:r>
          </a:p>
        </p:txBody>
      </p:sp>
      <p:pic>
        <p:nvPicPr>
          <p:cNvPr id="5122" name="Picture 2" descr="Kragerø kommune | Kragerø">
            <a:extLst>
              <a:ext uri="{FF2B5EF4-FFF2-40B4-BE49-F238E27FC236}">
                <a16:creationId xmlns:a16="http://schemas.microsoft.com/office/drawing/2014/main" id="{9475FE66-DD12-E3DC-9656-8D31B23E6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393" y="1029810"/>
            <a:ext cx="1906245" cy="219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45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 name="TekstSylinder 4">
            <a:extLst>
              <a:ext uri="{FF2B5EF4-FFF2-40B4-BE49-F238E27FC236}">
                <a16:creationId xmlns:a16="http://schemas.microsoft.com/office/drawing/2014/main" id="{EA370681-969B-4F0C-9D61-9CDD834AD19C}"/>
              </a:ext>
            </a:extLst>
          </p:cNvPr>
          <p:cNvGraphicFramePr/>
          <p:nvPr>
            <p:extLst>
              <p:ext uri="{D42A27DB-BD31-4B8C-83A1-F6EECF244321}">
                <p14:modId xmlns:p14="http://schemas.microsoft.com/office/powerpoint/2010/main" val="704906608"/>
              </p:ext>
            </p:extLst>
          </p:nvPr>
        </p:nvGraphicFramePr>
        <p:xfrm>
          <a:off x="754602" y="1690687"/>
          <a:ext cx="10599198" cy="458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tel 5">
            <a:extLst>
              <a:ext uri="{FF2B5EF4-FFF2-40B4-BE49-F238E27FC236}">
                <a16:creationId xmlns:a16="http://schemas.microsoft.com/office/drawing/2014/main" id="{04D04A68-A70C-38CD-E460-8D779AC72DA1}"/>
              </a:ext>
            </a:extLst>
          </p:cNvPr>
          <p:cNvSpPr>
            <a:spLocks noGrp="1"/>
          </p:cNvSpPr>
          <p:nvPr>
            <p:ph type="title"/>
          </p:nvPr>
        </p:nvSpPr>
        <p:spPr/>
        <p:txBody>
          <a:bodyPr>
            <a:normAutofit/>
          </a:bodyPr>
          <a:lstStyle/>
          <a:p>
            <a:r>
              <a:rPr lang="nb-NO" sz="3200">
                <a:latin typeface="+mn-lt"/>
              </a:rPr>
              <a:t>Hva menes med «</a:t>
            </a:r>
            <a:r>
              <a:rPr lang="nb-NO" sz="3200" i="1">
                <a:effectLst/>
                <a:latin typeface="+mn-lt"/>
              </a:rPr>
              <a:t>særskilt tilrettelagt for heldøgns tjenester» ?</a:t>
            </a:r>
            <a:endParaRPr lang="nb-NO" sz="3200" i="1">
              <a:latin typeface="+mn-lt"/>
            </a:endParaRPr>
          </a:p>
        </p:txBody>
      </p:sp>
    </p:spTree>
    <p:extLst>
      <p:ext uri="{BB962C8B-B14F-4D97-AF65-F5344CB8AC3E}">
        <p14:creationId xmlns:p14="http://schemas.microsoft.com/office/powerpoint/2010/main" val="120132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Rectangle 308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308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Rectangle 308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81732FB7-79CD-A78C-FCD7-17C4FBA7795A}"/>
              </a:ext>
            </a:extLst>
          </p:cNvPr>
          <p:cNvSpPr>
            <a:spLocks noGrp="1"/>
          </p:cNvSpPr>
          <p:nvPr>
            <p:ph type="title" idx="4294967295"/>
          </p:nvPr>
        </p:nvSpPr>
        <p:spPr>
          <a:xfrm>
            <a:off x="1145136" y="1028700"/>
            <a:ext cx="9947305" cy="1090657"/>
          </a:xfrm>
        </p:spPr>
        <p:txBody>
          <a:bodyPr vert="horz" lIns="91440" tIns="45720" rIns="91440" bIns="45720" rtlCol="0" anchor="b">
            <a:normAutofit/>
          </a:bodyPr>
          <a:lstStyle/>
          <a:p>
            <a:pPr algn="ctr"/>
            <a:r>
              <a:rPr lang="en-US" sz="4800">
                <a:solidFill>
                  <a:srgbClr val="FFFFFF"/>
                </a:solidFill>
              </a:rPr>
              <a:t>Hvor ønsker vi å drive med dette?</a:t>
            </a:r>
          </a:p>
        </p:txBody>
      </p:sp>
      <p:sp>
        <p:nvSpPr>
          <p:cNvPr id="3087" name="Freeform: Shape 3086">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Kompetansehevende tiltak innen lindrende behandling og livets slutt for  helsepersonell i sykehjem">
            <a:extLst>
              <a:ext uri="{FF2B5EF4-FFF2-40B4-BE49-F238E27FC236}">
                <a16:creationId xmlns:a16="http://schemas.microsoft.com/office/drawing/2014/main" id="{EC9B35A2-7E9D-AEBF-7FC5-CD5789ACF9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0" r="1" b="5661"/>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6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BAE30D-9104-77C3-81BA-3702262D8B92}"/>
              </a:ext>
            </a:extLst>
          </p:cNvPr>
          <p:cNvSpPr>
            <a:spLocks noGrp="1"/>
          </p:cNvSpPr>
          <p:nvPr>
            <p:ph type="title"/>
          </p:nvPr>
        </p:nvSpPr>
        <p:spPr/>
        <p:txBody>
          <a:bodyPr/>
          <a:lstStyle/>
          <a:p>
            <a:r>
              <a:rPr lang="nb-NO" err="1"/>
              <a:t>Omsorgstrappa</a:t>
            </a:r>
            <a:r>
              <a:rPr lang="nb-NO"/>
              <a:t> i Kragerø</a:t>
            </a:r>
          </a:p>
        </p:txBody>
      </p:sp>
      <p:sp>
        <p:nvSpPr>
          <p:cNvPr id="4" name="Rektangel 3">
            <a:extLst>
              <a:ext uri="{FF2B5EF4-FFF2-40B4-BE49-F238E27FC236}">
                <a16:creationId xmlns:a16="http://schemas.microsoft.com/office/drawing/2014/main" id="{F80ABBDB-D51E-C2B9-D44F-0F63B0CA8772}"/>
              </a:ext>
            </a:extLst>
          </p:cNvPr>
          <p:cNvSpPr/>
          <p:nvPr/>
        </p:nvSpPr>
        <p:spPr>
          <a:xfrm>
            <a:off x="1508586" y="3725729"/>
            <a:ext cx="2483779" cy="13373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Helsefremmende og forebyggende tiltak tiltak</a:t>
            </a:r>
          </a:p>
        </p:txBody>
      </p:sp>
      <p:sp>
        <p:nvSpPr>
          <p:cNvPr id="9" name="Rektangel 8">
            <a:extLst>
              <a:ext uri="{FF2B5EF4-FFF2-40B4-BE49-F238E27FC236}">
                <a16:creationId xmlns:a16="http://schemas.microsoft.com/office/drawing/2014/main" id="{8123AA98-1C5B-7E89-C7AD-F4B980E1B99C}"/>
              </a:ext>
            </a:extLst>
          </p:cNvPr>
          <p:cNvSpPr/>
          <p:nvPr/>
        </p:nvSpPr>
        <p:spPr>
          <a:xfrm>
            <a:off x="3992365" y="2798070"/>
            <a:ext cx="2496407" cy="14730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Egen bolig med hjemmetjenester</a:t>
            </a:r>
          </a:p>
        </p:txBody>
      </p:sp>
      <p:sp>
        <p:nvSpPr>
          <p:cNvPr id="10" name="Rektangel 9">
            <a:extLst>
              <a:ext uri="{FF2B5EF4-FFF2-40B4-BE49-F238E27FC236}">
                <a16:creationId xmlns:a16="http://schemas.microsoft.com/office/drawing/2014/main" id="{67920295-D345-8DB8-FB58-3C8AD8B49CF8}"/>
              </a:ext>
            </a:extLst>
          </p:cNvPr>
          <p:cNvSpPr/>
          <p:nvPr/>
        </p:nvSpPr>
        <p:spPr>
          <a:xfrm>
            <a:off x="6488772" y="1934376"/>
            <a:ext cx="2308902" cy="1575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rgbClr val="002060"/>
                </a:solidFill>
              </a:rPr>
              <a:t>Omsorgsbolig med nærhet til bemanning</a:t>
            </a:r>
          </a:p>
        </p:txBody>
      </p:sp>
      <p:sp>
        <p:nvSpPr>
          <p:cNvPr id="11" name="Rektangel 10">
            <a:extLst>
              <a:ext uri="{FF2B5EF4-FFF2-40B4-BE49-F238E27FC236}">
                <a16:creationId xmlns:a16="http://schemas.microsoft.com/office/drawing/2014/main" id="{DE4A4D44-25AB-8B03-AE0F-F05645EA4EA6}"/>
              </a:ext>
            </a:extLst>
          </p:cNvPr>
          <p:cNvSpPr/>
          <p:nvPr/>
        </p:nvSpPr>
        <p:spPr>
          <a:xfrm>
            <a:off x="8803993" y="1231767"/>
            <a:ext cx="2240406" cy="13976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Institusjon og bofellesskap med heldøgns omsorg</a:t>
            </a:r>
          </a:p>
        </p:txBody>
      </p:sp>
      <p:sp>
        <p:nvSpPr>
          <p:cNvPr id="15" name="Bindepunkt 14">
            <a:extLst>
              <a:ext uri="{FF2B5EF4-FFF2-40B4-BE49-F238E27FC236}">
                <a16:creationId xmlns:a16="http://schemas.microsoft.com/office/drawing/2014/main" id="{7AF1ED9D-2037-DC41-47A4-6AF53016EAD9}"/>
              </a:ext>
            </a:extLst>
          </p:cNvPr>
          <p:cNvSpPr/>
          <p:nvPr/>
        </p:nvSpPr>
        <p:spPr>
          <a:xfrm>
            <a:off x="1243173" y="2455133"/>
            <a:ext cx="4210694" cy="403260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Bindepunkt 15">
            <a:extLst>
              <a:ext uri="{FF2B5EF4-FFF2-40B4-BE49-F238E27FC236}">
                <a16:creationId xmlns:a16="http://schemas.microsoft.com/office/drawing/2014/main" id="{F6D24715-4675-C333-14FA-BEE80F1C26C6}"/>
              </a:ext>
            </a:extLst>
          </p:cNvPr>
          <p:cNvSpPr/>
          <p:nvPr/>
        </p:nvSpPr>
        <p:spPr>
          <a:xfrm>
            <a:off x="5027270" y="1424292"/>
            <a:ext cx="3945281" cy="375006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Bindepunkt 16">
            <a:extLst>
              <a:ext uri="{FF2B5EF4-FFF2-40B4-BE49-F238E27FC236}">
                <a16:creationId xmlns:a16="http://schemas.microsoft.com/office/drawing/2014/main" id="{1BBFB66C-D32F-FB11-A230-C54024277F94}"/>
              </a:ext>
            </a:extLst>
          </p:cNvPr>
          <p:cNvSpPr/>
          <p:nvPr/>
        </p:nvSpPr>
        <p:spPr>
          <a:xfrm>
            <a:off x="8391846" y="189680"/>
            <a:ext cx="3800154" cy="397306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AD206DCA-FD1C-720A-BBD3-B593A7A4FA95}"/>
              </a:ext>
            </a:extLst>
          </p:cNvPr>
          <p:cNvSpPr/>
          <p:nvPr/>
        </p:nvSpPr>
        <p:spPr>
          <a:xfrm>
            <a:off x="1541124" y="5517983"/>
            <a:ext cx="9729388" cy="2825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Helsefremming –forebygging-rehabilitering-behandling/</a:t>
            </a:r>
            <a:r>
              <a:rPr lang="nb-NO" err="1"/>
              <a:t>palliasjon</a:t>
            </a:r>
            <a:endParaRPr lang="nb-NO"/>
          </a:p>
        </p:txBody>
      </p:sp>
      <p:sp>
        <p:nvSpPr>
          <p:cNvPr id="20" name="Rektangel 19">
            <a:extLst>
              <a:ext uri="{FF2B5EF4-FFF2-40B4-BE49-F238E27FC236}">
                <a16:creationId xmlns:a16="http://schemas.microsoft.com/office/drawing/2014/main" id="{FB3A8423-B6E3-1F1B-33F2-1313E0452B5E}"/>
              </a:ext>
            </a:extLst>
          </p:cNvPr>
          <p:cNvSpPr/>
          <p:nvPr/>
        </p:nvSpPr>
        <p:spPr>
          <a:xfrm>
            <a:off x="1541124" y="5800492"/>
            <a:ext cx="9729388" cy="3436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Støttefunksjoner: brukere-pårørende-frivillige</a:t>
            </a:r>
          </a:p>
        </p:txBody>
      </p:sp>
      <p:sp>
        <p:nvSpPr>
          <p:cNvPr id="3" name="Pil: ned 2">
            <a:extLst>
              <a:ext uri="{FF2B5EF4-FFF2-40B4-BE49-F238E27FC236}">
                <a16:creationId xmlns:a16="http://schemas.microsoft.com/office/drawing/2014/main" id="{0A7507D0-C7B4-BAC2-59DE-A3EEC3260919}"/>
              </a:ext>
            </a:extLst>
          </p:cNvPr>
          <p:cNvSpPr/>
          <p:nvPr/>
        </p:nvSpPr>
        <p:spPr>
          <a:xfrm>
            <a:off x="7483973" y="581842"/>
            <a:ext cx="318499" cy="106772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8853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 name="Rectangle 20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FBB9F75-16EE-7855-22DA-629B4C089A83}"/>
              </a:ext>
            </a:extLst>
          </p:cNvPr>
          <p:cNvSpPr>
            <a:spLocks noGrp="1"/>
          </p:cNvSpPr>
          <p:nvPr>
            <p:ph type="title"/>
          </p:nvPr>
        </p:nvSpPr>
        <p:spPr>
          <a:xfrm>
            <a:off x="640080" y="325369"/>
            <a:ext cx="4368602" cy="1956841"/>
          </a:xfrm>
        </p:spPr>
        <p:txBody>
          <a:bodyPr vert="horz" lIns="91440" tIns="45720" rIns="91440" bIns="45720" rtlCol="0" anchor="b">
            <a:normAutofit/>
          </a:bodyPr>
          <a:lstStyle/>
          <a:p>
            <a:br>
              <a:rPr lang="en-US" sz="3400" b="1" dirty="0"/>
            </a:br>
            <a:r>
              <a:rPr lang="en-US" sz="3400" b="1"/>
              <a:t>Mulighetens</a:t>
            </a:r>
            <a:r>
              <a:rPr lang="en-US" sz="3400" b="1" dirty="0"/>
              <a:t> </a:t>
            </a:r>
            <a:r>
              <a:rPr lang="en-US" sz="3400" b="1"/>
              <a:t>trinn</a:t>
            </a:r>
            <a:r>
              <a:rPr lang="en-US" sz="3400" b="1" dirty="0"/>
              <a:t> -</a:t>
            </a:r>
            <a:br>
              <a:rPr lang="en-US" sz="3400" b="1" dirty="0"/>
            </a:br>
            <a:r>
              <a:rPr lang="en-US" sz="3400" b="1"/>
              <a:t>omsorgsbolig</a:t>
            </a:r>
            <a:r>
              <a:rPr lang="en-US" sz="3400" b="1" dirty="0"/>
              <a:t> med </a:t>
            </a:r>
            <a:r>
              <a:rPr lang="en-US" sz="3400" b="1"/>
              <a:t>nærhet</a:t>
            </a:r>
            <a:r>
              <a:rPr lang="en-US" sz="3400" b="1" dirty="0"/>
              <a:t> </a:t>
            </a:r>
            <a:r>
              <a:rPr lang="en-US" sz="3400" b="1"/>
              <a:t>til</a:t>
            </a:r>
            <a:r>
              <a:rPr lang="en-US" sz="3400" b="1" dirty="0"/>
              <a:t> </a:t>
            </a:r>
            <a:r>
              <a:rPr lang="en-US" sz="3400" b="1"/>
              <a:t>bemanning</a:t>
            </a:r>
            <a:endParaRPr lang="en-US" sz="3400" b="1" dirty="0"/>
          </a:p>
        </p:txBody>
      </p:sp>
      <p:sp>
        <p:nvSpPr>
          <p:cNvPr id="20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a:extLst>
              <a:ext uri="{FF2B5EF4-FFF2-40B4-BE49-F238E27FC236}">
                <a16:creationId xmlns:a16="http://schemas.microsoft.com/office/drawing/2014/main" id="{55FE4F32-5F52-7B10-9D4C-E631BB59966E}"/>
              </a:ext>
            </a:extLst>
          </p:cNvPr>
          <p:cNvSpPr>
            <a:spLocks noGrp="1"/>
          </p:cNvSpPr>
          <p:nvPr>
            <p:ph idx="1"/>
          </p:nvPr>
        </p:nvSpPr>
        <p:spPr>
          <a:xfrm>
            <a:off x="640080" y="2872899"/>
            <a:ext cx="4243589" cy="3320668"/>
          </a:xfrm>
        </p:spPr>
        <p:txBody>
          <a:bodyPr>
            <a:normAutofit/>
          </a:bodyPr>
          <a:lstStyle/>
          <a:p>
            <a:endParaRPr lang="en-US" sz="2200" dirty="0"/>
          </a:p>
          <a:p>
            <a:endParaRPr lang="en-US" sz="2200" dirty="0"/>
          </a:p>
        </p:txBody>
      </p:sp>
      <p:pic>
        <p:nvPicPr>
          <p:cNvPr id="4" name="Picture 2" descr="Leserbrev, Stabbestad omsorgsboliger | Stabbestad">
            <a:extLst>
              <a:ext uri="{FF2B5EF4-FFF2-40B4-BE49-F238E27FC236}">
                <a16:creationId xmlns:a16="http://schemas.microsoft.com/office/drawing/2014/main" id="{4B14721D-A670-989B-A252-BD0EA22193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98" r="2083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24CBAE54-E401-3DE9-DB3B-9FA77B6AAEFF}"/>
              </a:ext>
            </a:extLst>
          </p:cNvPr>
          <p:cNvSpPr txBox="1"/>
          <p:nvPr/>
        </p:nvSpPr>
        <p:spPr>
          <a:xfrm>
            <a:off x="750013" y="3195263"/>
            <a:ext cx="3364787" cy="2215991"/>
          </a:xfrm>
          <a:prstGeom prst="rect">
            <a:avLst/>
          </a:prstGeom>
          <a:noFill/>
        </p:spPr>
        <p:txBody>
          <a:bodyPr wrap="square" rtlCol="0">
            <a:spAutoFit/>
          </a:bodyPr>
          <a:lstStyle/>
          <a:p>
            <a:pPr marL="342900" indent="-342900">
              <a:buFont typeface="Wingdings" panose="05000000000000000000" pitchFamily="2" charset="2"/>
              <a:buChar char="Ø"/>
            </a:pPr>
            <a:r>
              <a:rPr lang="nb-NO" sz="2400" dirty="0"/>
              <a:t>Klare seg selv mest mulig</a:t>
            </a:r>
          </a:p>
          <a:p>
            <a:pPr marL="342900" indent="-342900">
              <a:buFont typeface="Wingdings" panose="05000000000000000000" pitchFamily="2" charset="2"/>
              <a:buChar char="Ø"/>
            </a:pPr>
            <a:r>
              <a:rPr lang="nb-NO" sz="2400" dirty="0"/>
              <a:t>Fysisk tilrettelagt bolig</a:t>
            </a:r>
          </a:p>
          <a:p>
            <a:pPr marL="342900" indent="-342900">
              <a:buFont typeface="Wingdings" panose="05000000000000000000" pitchFamily="2" charset="2"/>
              <a:buChar char="Ø"/>
            </a:pPr>
            <a:r>
              <a:rPr lang="nb-NO" sz="2400" dirty="0"/>
              <a:t>Sosialt samvær</a:t>
            </a:r>
          </a:p>
          <a:p>
            <a:pPr marL="342900" indent="-342900">
              <a:buFont typeface="Wingdings" panose="05000000000000000000" pitchFamily="2" charset="2"/>
              <a:buChar char="Ø"/>
            </a:pPr>
            <a:r>
              <a:rPr lang="nb-NO" sz="2400" dirty="0"/>
              <a:t>Trygghet</a:t>
            </a:r>
          </a:p>
          <a:p>
            <a:endParaRPr lang="nb-NO" dirty="0"/>
          </a:p>
        </p:txBody>
      </p:sp>
    </p:spTree>
    <p:extLst>
      <p:ext uri="{BB962C8B-B14F-4D97-AF65-F5344CB8AC3E}">
        <p14:creationId xmlns:p14="http://schemas.microsoft.com/office/powerpoint/2010/main" val="42332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BAE30D-9104-77C3-81BA-3702262D8B92}"/>
              </a:ext>
            </a:extLst>
          </p:cNvPr>
          <p:cNvSpPr>
            <a:spLocks noGrp="1"/>
          </p:cNvSpPr>
          <p:nvPr>
            <p:ph type="title"/>
          </p:nvPr>
        </p:nvSpPr>
        <p:spPr/>
        <p:txBody>
          <a:bodyPr/>
          <a:lstStyle/>
          <a:p>
            <a:r>
              <a:rPr lang="nb-NO" dirty="0" err="1"/>
              <a:t>Omsorgstrappa</a:t>
            </a:r>
            <a:r>
              <a:rPr lang="nb-NO" dirty="0"/>
              <a:t> i Kragerø</a:t>
            </a:r>
          </a:p>
        </p:txBody>
      </p:sp>
      <p:sp>
        <p:nvSpPr>
          <p:cNvPr id="4" name="Rektangel 3">
            <a:extLst>
              <a:ext uri="{FF2B5EF4-FFF2-40B4-BE49-F238E27FC236}">
                <a16:creationId xmlns:a16="http://schemas.microsoft.com/office/drawing/2014/main" id="{F80ABBDB-D51E-C2B9-D44F-0F63B0CA8772}"/>
              </a:ext>
            </a:extLst>
          </p:cNvPr>
          <p:cNvSpPr/>
          <p:nvPr/>
        </p:nvSpPr>
        <p:spPr>
          <a:xfrm>
            <a:off x="1508586" y="3725729"/>
            <a:ext cx="2483779" cy="13373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Helsefremmende og forebyggende tiltak tiltak</a:t>
            </a:r>
          </a:p>
        </p:txBody>
      </p:sp>
      <p:sp>
        <p:nvSpPr>
          <p:cNvPr id="9" name="Rektangel 8">
            <a:extLst>
              <a:ext uri="{FF2B5EF4-FFF2-40B4-BE49-F238E27FC236}">
                <a16:creationId xmlns:a16="http://schemas.microsoft.com/office/drawing/2014/main" id="{8123AA98-1C5B-7E89-C7AD-F4B980E1B99C}"/>
              </a:ext>
            </a:extLst>
          </p:cNvPr>
          <p:cNvSpPr/>
          <p:nvPr/>
        </p:nvSpPr>
        <p:spPr>
          <a:xfrm>
            <a:off x="3992365" y="2798070"/>
            <a:ext cx="2496407" cy="14730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Egen bolig med hjemmetjenester</a:t>
            </a:r>
          </a:p>
        </p:txBody>
      </p:sp>
      <p:sp>
        <p:nvSpPr>
          <p:cNvPr id="10" name="Rektangel 9">
            <a:extLst>
              <a:ext uri="{FF2B5EF4-FFF2-40B4-BE49-F238E27FC236}">
                <a16:creationId xmlns:a16="http://schemas.microsoft.com/office/drawing/2014/main" id="{67920295-D345-8DB8-FB58-3C8AD8B49CF8}"/>
              </a:ext>
            </a:extLst>
          </p:cNvPr>
          <p:cNvSpPr/>
          <p:nvPr/>
        </p:nvSpPr>
        <p:spPr>
          <a:xfrm>
            <a:off x="6488772" y="1934376"/>
            <a:ext cx="2308902" cy="1575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002060"/>
                </a:solidFill>
              </a:rPr>
              <a:t>Omsorgsbolig med nærhet til bemanning</a:t>
            </a:r>
          </a:p>
        </p:txBody>
      </p:sp>
      <p:sp>
        <p:nvSpPr>
          <p:cNvPr id="11" name="Rektangel 10">
            <a:extLst>
              <a:ext uri="{FF2B5EF4-FFF2-40B4-BE49-F238E27FC236}">
                <a16:creationId xmlns:a16="http://schemas.microsoft.com/office/drawing/2014/main" id="{DE4A4D44-25AB-8B03-AE0F-F05645EA4EA6}"/>
              </a:ext>
            </a:extLst>
          </p:cNvPr>
          <p:cNvSpPr/>
          <p:nvPr/>
        </p:nvSpPr>
        <p:spPr>
          <a:xfrm>
            <a:off x="8803993" y="1231767"/>
            <a:ext cx="2240406" cy="13976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Institusjon og bofellesskap med heldøgns omsorg</a:t>
            </a:r>
          </a:p>
        </p:txBody>
      </p:sp>
      <p:sp>
        <p:nvSpPr>
          <p:cNvPr id="15" name="Bindepunkt 14">
            <a:extLst>
              <a:ext uri="{FF2B5EF4-FFF2-40B4-BE49-F238E27FC236}">
                <a16:creationId xmlns:a16="http://schemas.microsoft.com/office/drawing/2014/main" id="{7AF1ED9D-2037-DC41-47A4-6AF53016EAD9}"/>
              </a:ext>
            </a:extLst>
          </p:cNvPr>
          <p:cNvSpPr/>
          <p:nvPr/>
        </p:nvSpPr>
        <p:spPr>
          <a:xfrm>
            <a:off x="1243173" y="2455133"/>
            <a:ext cx="4210694" cy="403260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Bindepunkt 15">
            <a:extLst>
              <a:ext uri="{FF2B5EF4-FFF2-40B4-BE49-F238E27FC236}">
                <a16:creationId xmlns:a16="http://schemas.microsoft.com/office/drawing/2014/main" id="{F6D24715-4675-C333-14FA-BEE80F1C26C6}"/>
              </a:ext>
            </a:extLst>
          </p:cNvPr>
          <p:cNvSpPr/>
          <p:nvPr/>
        </p:nvSpPr>
        <p:spPr>
          <a:xfrm>
            <a:off x="4944010" y="1424979"/>
            <a:ext cx="3945281" cy="375006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Bindepunkt 16">
            <a:extLst>
              <a:ext uri="{FF2B5EF4-FFF2-40B4-BE49-F238E27FC236}">
                <a16:creationId xmlns:a16="http://schemas.microsoft.com/office/drawing/2014/main" id="{1BBFB66C-D32F-FB11-A230-C54024277F94}"/>
              </a:ext>
            </a:extLst>
          </p:cNvPr>
          <p:cNvSpPr/>
          <p:nvPr/>
        </p:nvSpPr>
        <p:spPr>
          <a:xfrm>
            <a:off x="8391846" y="189680"/>
            <a:ext cx="3800154" cy="397306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AD206DCA-FD1C-720A-BBD3-B593A7A4FA95}"/>
              </a:ext>
            </a:extLst>
          </p:cNvPr>
          <p:cNvSpPr/>
          <p:nvPr/>
        </p:nvSpPr>
        <p:spPr>
          <a:xfrm>
            <a:off x="1541124" y="5517983"/>
            <a:ext cx="9729388" cy="2825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Helsefremming –forebygging-rehabilitering-behandling/</a:t>
            </a:r>
            <a:r>
              <a:rPr lang="nb-NO" dirty="0" err="1"/>
              <a:t>palliasjon</a:t>
            </a:r>
            <a:endParaRPr lang="nb-NO" dirty="0"/>
          </a:p>
        </p:txBody>
      </p:sp>
      <p:sp>
        <p:nvSpPr>
          <p:cNvPr id="20" name="Rektangel 19">
            <a:extLst>
              <a:ext uri="{FF2B5EF4-FFF2-40B4-BE49-F238E27FC236}">
                <a16:creationId xmlns:a16="http://schemas.microsoft.com/office/drawing/2014/main" id="{FB3A8423-B6E3-1F1B-33F2-1313E0452B5E}"/>
              </a:ext>
            </a:extLst>
          </p:cNvPr>
          <p:cNvSpPr/>
          <p:nvPr/>
        </p:nvSpPr>
        <p:spPr>
          <a:xfrm>
            <a:off x="1541124" y="5800492"/>
            <a:ext cx="9729388" cy="3436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Støttefunksjoner: brukere-pårørende-frivillige</a:t>
            </a:r>
          </a:p>
        </p:txBody>
      </p:sp>
      <p:sp>
        <p:nvSpPr>
          <p:cNvPr id="3" name="Pil: ned 2">
            <a:extLst>
              <a:ext uri="{FF2B5EF4-FFF2-40B4-BE49-F238E27FC236}">
                <a16:creationId xmlns:a16="http://schemas.microsoft.com/office/drawing/2014/main" id="{3C357B2E-D2D3-4870-6EC6-461620ACE2DC}"/>
              </a:ext>
            </a:extLst>
          </p:cNvPr>
          <p:cNvSpPr/>
          <p:nvPr/>
        </p:nvSpPr>
        <p:spPr>
          <a:xfrm>
            <a:off x="9764946" y="89107"/>
            <a:ext cx="318499" cy="106772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7407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6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FBCE1D4-94AF-A0F3-061A-82122CFA21E9}"/>
              </a:ext>
            </a:extLst>
          </p:cNvPr>
          <p:cNvSpPr>
            <a:spLocks noGrp="1"/>
          </p:cNvSpPr>
          <p:nvPr>
            <p:ph type="title"/>
          </p:nvPr>
        </p:nvSpPr>
        <p:spPr>
          <a:xfrm>
            <a:off x="982639" y="1012536"/>
            <a:ext cx="4613300" cy="3163224"/>
          </a:xfrm>
        </p:spPr>
        <p:txBody>
          <a:bodyPr vert="horz" lIns="91440" tIns="45720" rIns="91440" bIns="45720" rtlCol="0" anchor="t">
            <a:normAutofit/>
          </a:bodyPr>
          <a:lstStyle/>
          <a:p>
            <a:r>
              <a:rPr lang="en-US" dirty="0" err="1"/>
              <a:t>Furubo</a:t>
            </a:r>
            <a:r>
              <a:rPr lang="en-US" dirty="0"/>
              <a:t> – </a:t>
            </a:r>
            <a:r>
              <a:rPr lang="en-US" dirty="0" err="1"/>
              <a:t>mulighet</a:t>
            </a:r>
            <a:r>
              <a:rPr lang="en-US" dirty="0"/>
              <a:t> for 14 </a:t>
            </a:r>
            <a:r>
              <a:rPr lang="en-US" dirty="0" err="1"/>
              <a:t>institusjonsplasser</a:t>
            </a:r>
            <a:endParaRPr lang="en-US" dirty="0"/>
          </a:p>
        </p:txBody>
      </p:sp>
      <p:sp>
        <p:nvSpPr>
          <p:cNvPr id="87" name="Rectangle 6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7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7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4" descr="Et bilde som inneholder utendørs, tre, himmel, gress&#10;&#10;Automatisk generert beskrivelse">
            <a:extLst>
              <a:ext uri="{FF2B5EF4-FFF2-40B4-BE49-F238E27FC236}">
                <a16:creationId xmlns:a16="http://schemas.microsoft.com/office/drawing/2014/main" id="{03A6A4BF-A230-3F2C-42F5-58CDE2614428}"/>
              </a:ext>
            </a:extLst>
          </p:cNvPr>
          <p:cNvPicPr>
            <a:picLocks noChangeAspect="1"/>
          </p:cNvPicPr>
          <p:nvPr/>
        </p:nvPicPr>
        <p:blipFill rotWithShape="1">
          <a:blip r:embed="rId2"/>
          <a:srcRect l="15418" r="18036"/>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37276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lassholder for innhold 5" descr="Et bilde som inneholder utendørs, konstruksjon, himmel, vindu&#10;&#10;Automatisk generert beskrivelse">
            <a:extLst>
              <a:ext uri="{FF2B5EF4-FFF2-40B4-BE49-F238E27FC236}">
                <a16:creationId xmlns:a16="http://schemas.microsoft.com/office/drawing/2014/main" id="{37C43F37-DFE5-E4C3-87B7-CCEC15E7D59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276" b="3784"/>
          <a:stretch/>
        </p:blipFill>
        <p:spPr>
          <a:xfrm>
            <a:off x="20" y="1282"/>
            <a:ext cx="12191980" cy="6856718"/>
          </a:xfrm>
          <a:prstGeom prst="rect">
            <a:avLst/>
          </a:prstGeom>
        </p:spPr>
      </p:pic>
    </p:spTree>
    <p:extLst>
      <p:ext uri="{BB962C8B-B14F-4D97-AF65-F5344CB8AC3E}">
        <p14:creationId xmlns:p14="http://schemas.microsoft.com/office/powerpoint/2010/main" val="45646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4" descr="Et bilde som inneholder diagram&#10;&#10;Automatisk generert beskrivelse">
            <a:extLst>
              <a:ext uri="{FF2B5EF4-FFF2-40B4-BE49-F238E27FC236}">
                <a16:creationId xmlns:a16="http://schemas.microsoft.com/office/drawing/2014/main" id="{BBCAE6B9-888D-5179-FF8D-E3432EE42954}"/>
              </a:ext>
            </a:extLst>
          </p:cNvPr>
          <p:cNvPicPr>
            <a:picLocks noGrp="1" noChangeAspect="1"/>
          </p:cNvPicPr>
          <p:nvPr>
            <p:ph idx="1"/>
          </p:nvPr>
        </p:nvPicPr>
        <p:blipFill rotWithShape="1">
          <a:blip r:embed="rId2"/>
          <a:srcRect l="11153" t="29060" r="37941" b="12137"/>
          <a:stretch/>
        </p:blipFill>
        <p:spPr>
          <a:xfrm>
            <a:off x="832206" y="339484"/>
            <a:ext cx="9509719" cy="6179031"/>
          </a:xfrm>
          <a:prstGeom prst="rect">
            <a:avLst/>
          </a:prstGeom>
        </p:spPr>
      </p:pic>
    </p:spTree>
    <p:extLst>
      <p:ext uri="{BB962C8B-B14F-4D97-AF65-F5344CB8AC3E}">
        <p14:creationId xmlns:p14="http://schemas.microsoft.com/office/powerpoint/2010/main" val="46236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4" descr="Et bilde som inneholder vann, himmel, utendørs, båt&#10;&#10;Automatisk generert beskrivelse">
            <a:extLst>
              <a:ext uri="{FF2B5EF4-FFF2-40B4-BE49-F238E27FC236}">
                <a16:creationId xmlns:a16="http://schemas.microsoft.com/office/drawing/2014/main" id="{E326B95B-BEFB-4866-73E3-629BA61637DE}"/>
              </a:ext>
            </a:extLst>
          </p:cNvPr>
          <p:cNvPicPr>
            <a:picLocks noChangeAspect="1"/>
          </p:cNvPicPr>
          <p:nvPr/>
        </p:nvPicPr>
        <p:blipFill rotWithShape="1">
          <a:blip r:embed="rId2"/>
          <a:srcRect t="22976" r="-1" b="19632"/>
          <a:stretch/>
        </p:blipFill>
        <p:spPr>
          <a:xfrm>
            <a:off x="-1" y="10"/>
            <a:ext cx="12228129" cy="4666928"/>
          </a:xfrm>
          <a:prstGeom prst="rect">
            <a:avLst/>
          </a:prstGeom>
        </p:spPr>
      </p:pic>
      <p:grpSp>
        <p:nvGrpSpPr>
          <p:cNvPr id="17" name="Group 10">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2" name="Freeform: Shape 11">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tel 1">
            <a:extLst>
              <a:ext uri="{FF2B5EF4-FFF2-40B4-BE49-F238E27FC236}">
                <a16:creationId xmlns:a16="http://schemas.microsoft.com/office/drawing/2014/main" id="{04A3C8CC-EB0B-C5B9-C5EF-3380206F6FEA}"/>
              </a:ext>
            </a:extLst>
          </p:cNvPr>
          <p:cNvSpPr>
            <a:spLocks noGrp="1"/>
          </p:cNvSpPr>
          <p:nvPr>
            <p:ph type="title"/>
          </p:nvPr>
        </p:nvSpPr>
        <p:spPr>
          <a:xfrm>
            <a:off x="795342" y="4551037"/>
            <a:ext cx="5021782" cy="1509931"/>
          </a:xfrm>
        </p:spPr>
        <p:txBody>
          <a:bodyPr>
            <a:normAutofit/>
          </a:bodyPr>
          <a:lstStyle/>
          <a:p>
            <a:r>
              <a:rPr lang="nb-NO" sz="4000" b="1" i="1" dirty="0">
                <a:solidFill>
                  <a:schemeClr val="tx2"/>
                </a:solidFill>
              </a:rPr>
              <a:t>Sammen</a:t>
            </a:r>
            <a:r>
              <a:rPr lang="nb-NO" sz="3600" dirty="0">
                <a:solidFill>
                  <a:schemeClr val="tx2"/>
                </a:solidFill>
              </a:rPr>
              <a:t> om omsorg i Kragerø</a:t>
            </a:r>
          </a:p>
        </p:txBody>
      </p:sp>
      <p:sp>
        <p:nvSpPr>
          <p:cNvPr id="3" name="Plassholder for innhold 2">
            <a:extLst>
              <a:ext uri="{FF2B5EF4-FFF2-40B4-BE49-F238E27FC236}">
                <a16:creationId xmlns:a16="http://schemas.microsoft.com/office/drawing/2014/main" id="{E9C0F0DA-EDC8-CC09-66CD-B6D53A589859}"/>
              </a:ext>
            </a:extLst>
          </p:cNvPr>
          <p:cNvSpPr>
            <a:spLocks noGrp="1"/>
          </p:cNvSpPr>
          <p:nvPr>
            <p:ph idx="1"/>
          </p:nvPr>
        </p:nvSpPr>
        <p:spPr>
          <a:xfrm>
            <a:off x="6470247" y="3935003"/>
            <a:ext cx="5221744" cy="2125970"/>
          </a:xfrm>
        </p:spPr>
        <p:txBody>
          <a:bodyPr anchor="ctr">
            <a:normAutofit/>
          </a:bodyPr>
          <a:lstStyle/>
          <a:p>
            <a:r>
              <a:rPr lang="en-US" sz="2400" dirty="0" err="1">
                <a:solidFill>
                  <a:schemeClr val="tx2"/>
                </a:solidFill>
              </a:rPr>
              <a:t>Hverdagsrehabilitering</a:t>
            </a:r>
            <a:r>
              <a:rPr lang="en-US" sz="2400" dirty="0">
                <a:solidFill>
                  <a:schemeClr val="tx2"/>
                </a:solidFill>
              </a:rPr>
              <a:t> </a:t>
            </a:r>
            <a:r>
              <a:rPr lang="en-US" sz="2400" dirty="0" err="1">
                <a:solidFill>
                  <a:schemeClr val="tx2"/>
                </a:solidFill>
              </a:rPr>
              <a:t>fra</a:t>
            </a:r>
            <a:r>
              <a:rPr lang="en-US" sz="2400" dirty="0">
                <a:solidFill>
                  <a:schemeClr val="tx2"/>
                </a:solidFill>
              </a:rPr>
              <a:t> “2.4 </a:t>
            </a:r>
            <a:r>
              <a:rPr lang="en-US" sz="2400" dirty="0" err="1">
                <a:solidFill>
                  <a:schemeClr val="tx2"/>
                </a:solidFill>
              </a:rPr>
              <a:t>til</a:t>
            </a:r>
            <a:r>
              <a:rPr lang="en-US" sz="2400" dirty="0">
                <a:solidFill>
                  <a:schemeClr val="tx2"/>
                </a:solidFill>
              </a:rPr>
              <a:t> 24”</a:t>
            </a:r>
          </a:p>
          <a:p>
            <a:r>
              <a:rPr lang="en-US" sz="2400" dirty="0" err="1">
                <a:solidFill>
                  <a:schemeClr val="tx2"/>
                </a:solidFill>
              </a:rPr>
              <a:t>Omsorgstrappa</a:t>
            </a:r>
            <a:r>
              <a:rPr lang="en-US" sz="2400" dirty="0">
                <a:solidFill>
                  <a:schemeClr val="tx2"/>
                </a:solidFill>
              </a:rPr>
              <a:t> </a:t>
            </a:r>
            <a:r>
              <a:rPr lang="en-US" sz="2400" dirty="0" err="1">
                <a:solidFill>
                  <a:schemeClr val="tx2"/>
                </a:solidFill>
              </a:rPr>
              <a:t>inklusiv</a:t>
            </a:r>
            <a:r>
              <a:rPr lang="en-US" sz="2400" dirty="0">
                <a:solidFill>
                  <a:schemeClr val="tx2"/>
                </a:solidFill>
              </a:rPr>
              <a:t> </a:t>
            </a:r>
            <a:r>
              <a:rPr lang="en-US" sz="2400" dirty="0" err="1">
                <a:solidFill>
                  <a:schemeClr val="tx2"/>
                </a:solidFill>
              </a:rPr>
              <a:t>nytt</a:t>
            </a:r>
            <a:r>
              <a:rPr lang="en-US" sz="2400" dirty="0">
                <a:solidFill>
                  <a:schemeClr val="tx2"/>
                </a:solidFill>
              </a:rPr>
              <a:t> </a:t>
            </a:r>
            <a:r>
              <a:rPr lang="en-US" sz="2400" dirty="0" err="1">
                <a:solidFill>
                  <a:schemeClr val="tx2"/>
                </a:solidFill>
              </a:rPr>
              <a:t>trinn</a:t>
            </a:r>
            <a:endParaRPr lang="en-US" sz="2400" dirty="0">
              <a:solidFill>
                <a:schemeClr val="tx2"/>
              </a:solidFill>
            </a:endParaRPr>
          </a:p>
          <a:p>
            <a:r>
              <a:rPr lang="en-US" sz="2400" dirty="0" err="1">
                <a:solidFill>
                  <a:schemeClr val="tx2"/>
                </a:solidFill>
              </a:rPr>
              <a:t>Furubo</a:t>
            </a:r>
            <a:r>
              <a:rPr lang="en-US" sz="2400" dirty="0">
                <a:solidFill>
                  <a:schemeClr val="tx2"/>
                </a:solidFill>
              </a:rPr>
              <a:t> </a:t>
            </a:r>
            <a:r>
              <a:rPr lang="en-US" sz="2400" dirty="0" err="1">
                <a:solidFill>
                  <a:schemeClr val="tx2"/>
                </a:solidFill>
              </a:rPr>
              <a:t>som</a:t>
            </a:r>
            <a:r>
              <a:rPr lang="en-US" sz="2400" dirty="0">
                <a:solidFill>
                  <a:schemeClr val="tx2"/>
                </a:solidFill>
              </a:rPr>
              <a:t> </a:t>
            </a:r>
            <a:r>
              <a:rPr lang="en-US" sz="2400" dirty="0" err="1">
                <a:solidFill>
                  <a:schemeClr val="tx2"/>
                </a:solidFill>
              </a:rPr>
              <a:t>institusjon</a:t>
            </a:r>
            <a:endParaRPr lang="en-US" sz="2400" dirty="0">
              <a:solidFill>
                <a:schemeClr val="tx2"/>
              </a:solidFill>
            </a:endParaRPr>
          </a:p>
          <a:p>
            <a:r>
              <a:rPr lang="en-US" sz="2400" dirty="0" err="1">
                <a:solidFill>
                  <a:schemeClr val="tx2"/>
                </a:solidFill>
              </a:rPr>
              <a:t>Muligheter</a:t>
            </a:r>
            <a:r>
              <a:rPr lang="en-US" sz="2400" dirty="0">
                <a:solidFill>
                  <a:schemeClr val="tx2"/>
                </a:solidFill>
              </a:rPr>
              <a:t> </a:t>
            </a:r>
            <a:r>
              <a:rPr lang="en-US" sz="2400" dirty="0" err="1">
                <a:solidFill>
                  <a:schemeClr val="tx2"/>
                </a:solidFill>
              </a:rPr>
              <a:t>ved</a:t>
            </a:r>
            <a:r>
              <a:rPr lang="en-US" sz="2400" dirty="0">
                <a:solidFill>
                  <a:schemeClr val="tx2"/>
                </a:solidFill>
              </a:rPr>
              <a:t> Marienlyst/</a:t>
            </a:r>
            <a:r>
              <a:rPr lang="en-US" sz="2400" dirty="0" err="1">
                <a:solidFill>
                  <a:schemeClr val="tx2"/>
                </a:solidFill>
              </a:rPr>
              <a:t>sykehuset</a:t>
            </a:r>
            <a:endParaRPr lang="en-US" sz="2400" dirty="0">
              <a:solidFill>
                <a:schemeClr val="tx2"/>
              </a:solidFill>
            </a:endParaRPr>
          </a:p>
          <a:p>
            <a:pPr marL="0" indent="0">
              <a:buNone/>
            </a:pPr>
            <a:endParaRPr lang="nb-NO" sz="1800" dirty="0">
              <a:solidFill>
                <a:schemeClr val="tx2"/>
              </a:solidFill>
            </a:endParaRPr>
          </a:p>
        </p:txBody>
      </p:sp>
    </p:spTree>
    <p:extLst>
      <p:ext uri="{BB962C8B-B14F-4D97-AF65-F5344CB8AC3E}">
        <p14:creationId xmlns:p14="http://schemas.microsoft.com/office/powerpoint/2010/main" val="1138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4" descr="Et bilde som inneholder vann, himmel, utendørs, båt&#10;&#10;Automatisk generert beskrivelse">
            <a:extLst>
              <a:ext uri="{FF2B5EF4-FFF2-40B4-BE49-F238E27FC236}">
                <a16:creationId xmlns:a16="http://schemas.microsoft.com/office/drawing/2014/main" id="{07E1EB4F-EF62-2348-6420-6D4719BED6BE}"/>
              </a:ext>
            </a:extLst>
          </p:cNvPr>
          <p:cNvPicPr>
            <a:picLocks noGrp="1" noChangeAspect="1"/>
          </p:cNvPicPr>
          <p:nvPr>
            <p:ph idx="1"/>
          </p:nvPr>
        </p:nvPicPr>
        <p:blipFill rotWithShape="1">
          <a:blip r:embed="rId2"/>
          <a:srcRect t="9378" b="6035"/>
          <a:stretch/>
        </p:blipFill>
        <p:spPr>
          <a:xfrm>
            <a:off x="20" y="10"/>
            <a:ext cx="12191980" cy="6857990"/>
          </a:xfrm>
          <a:prstGeom prst="rect">
            <a:avLst/>
          </a:prstGeom>
        </p:spPr>
      </p:pic>
      <p:sp>
        <p:nvSpPr>
          <p:cNvPr id="12"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tel 1">
            <a:extLst>
              <a:ext uri="{FF2B5EF4-FFF2-40B4-BE49-F238E27FC236}">
                <a16:creationId xmlns:a16="http://schemas.microsoft.com/office/drawing/2014/main" id="{D0567E80-A6FC-FD31-2DA6-F0408CD0663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cs typeface="Calibri Light"/>
              </a:rPr>
              <a:t>Sammen</a:t>
            </a:r>
            <a:r>
              <a:rPr lang="en-US" sz="3600" dirty="0">
                <a:solidFill>
                  <a:schemeClr val="tx1">
                    <a:lumMod val="85000"/>
                    <a:lumOff val="15000"/>
                  </a:schemeClr>
                </a:solidFill>
                <a:cs typeface="Calibri Light"/>
              </a:rPr>
              <a:t> om </a:t>
            </a:r>
            <a:r>
              <a:rPr lang="en-US" sz="3600" dirty="0" err="1">
                <a:solidFill>
                  <a:schemeClr val="tx1">
                    <a:lumMod val="85000"/>
                    <a:lumOff val="15000"/>
                  </a:schemeClr>
                </a:solidFill>
                <a:cs typeface="Calibri Light"/>
              </a:rPr>
              <a:t>omsorg</a:t>
            </a:r>
            <a:r>
              <a:rPr lang="en-US" sz="3600" dirty="0">
                <a:solidFill>
                  <a:schemeClr val="tx1">
                    <a:lumMod val="85000"/>
                    <a:lumOff val="15000"/>
                  </a:schemeClr>
                </a:solidFill>
                <a:cs typeface="Calibri Light"/>
              </a:rPr>
              <a:t> </a:t>
            </a:r>
            <a:r>
              <a:rPr lang="en-US" sz="3600" dirty="0" err="1">
                <a:solidFill>
                  <a:schemeClr val="tx1">
                    <a:lumMod val="85000"/>
                    <a:lumOff val="15000"/>
                  </a:schemeClr>
                </a:solidFill>
                <a:cs typeface="Calibri Light"/>
              </a:rPr>
              <a:t>i</a:t>
            </a:r>
            <a:r>
              <a:rPr lang="en-US" sz="3600" dirty="0">
                <a:solidFill>
                  <a:schemeClr val="tx1">
                    <a:lumMod val="85000"/>
                    <a:lumOff val="15000"/>
                  </a:schemeClr>
                </a:solidFill>
                <a:cs typeface="Calibri Light"/>
              </a:rPr>
              <a:t> </a:t>
            </a:r>
            <a:r>
              <a:rPr lang="en-US" sz="3600" dirty="0" err="1">
                <a:solidFill>
                  <a:schemeClr val="tx1">
                    <a:lumMod val="85000"/>
                    <a:lumOff val="15000"/>
                  </a:schemeClr>
                </a:solidFill>
                <a:cs typeface="Calibri Light"/>
              </a:rPr>
              <a:t>Kragerø</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455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219A7AB-8CAE-D037-A607-EAF1CA16EA53}"/>
              </a:ext>
            </a:extLst>
          </p:cNvPr>
          <p:cNvSpPr>
            <a:spLocks noGrp="1"/>
          </p:cNvSpPr>
          <p:nvPr>
            <p:ph type="title"/>
          </p:nvPr>
        </p:nvSpPr>
        <p:spPr>
          <a:xfrm>
            <a:off x="466722" y="586855"/>
            <a:ext cx="3201366" cy="3387497"/>
          </a:xfrm>
        </p:spPr>
        <p:txBody>
          <a:bodyPr anchor="b">
            <a:normAutofit/>
          </a:bodyPr>
          <a:lstStyle/>
          <a:p>
            <a:pPr algn="r"/>
            <a:r>
              <a:rPr lang="nb-NO" sz="3400">
                <a:solidFill>
                  <a:srgbClr val="FFFFFF"/>
                </a:solidFill>
              </a:rPr>
              <a:t>Furubo – omhjemle til 14 institusjonplasser</a:t>
            </a:r>
          </a:p>
        </p:txBody>
      </p:sp>
      <p:sp>
        <p:nvSpPr>
          <p:cNvPr id="3" name="Plassholder for innhold 2">
            <a:extLst>
              <a:ext uri="{FF2B5EF4-FFF2-40B4-BE49-F238E27FC236}">
                <a16:creationId xmlns:a16="http://schemas.microsoft.com/office/drawing/2014/main" id="{72C628C3-73C0-2856-BC8D-031F0C5BBA00}"/>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nb-NO" sz="1400"/>
              <a:t>Brukergruppe: Personer med demens med særskilt behov for skjerming.</a:t>
            </a:r>
          </a:p>
          <a:p>
            <a:r>
              <a:rPr lang="nb-NO" sz="1400"/>
              <a:t>Antall plasser: 11 ordinære plasser med skjerming.</a:t>
            </a:r>
            <a:endParaRPr lang="nb-NO" sz="1400">
              <a:cs typeface="Calibri"/>
            </a:endParaRPr>
          </a:p>
          <a:p>
            <a:pPr marL="0" indent="0">
              <a:buNone/>
            </a:pPr>
            <a:r>
              <a:rPr lang="nb-NO" sz="1400"/>
              <a:t>		 3 plasser for forsterket skjerming.</a:t>
            </a:r>
            <a:endParaRPr lang="nb-NO" sz="1400">
              <a:cs typeface="Calibri"/>
            </a:endParaRPr>
          </a:p>
          <a:p>
            <a:pPr marL="0" indent="0">
              <a:buNone/>
            </a:pPr>
            <a:r>
              <a:rPr lang="nb-NO" sz="1400"/>
              <a:t>Effekt.</a:t>
            </a:r>
            <a:endParaRPr lang="nb-NO" sz="1400">
              <a:cs typeface="Calibri"/>
            </a:endParaRPr>
          </a:p>
          <a:p>
            <a:r>
              <a:rPr lang="nb-NO" sz="1400"/>
              <a:t>Fysiske tilrettelagte boforhold.</a:t>
            </a:r>
            <a:endParaRPr lang="nb-NO" sz="1400">
              <a:cs typeface="Calibri"/>
            </a:endParaRPr>
          </a:p>
          <a:p>
            <a:r>
              <a:rPr lang="nb-NO" sz="1400"/>
              <a:t>Kompetanse.</a:t>
            </a:r>
            <a:endParaRPr lang="nb-NO" sz="1400">
              <a:cs typeface="Calibri"/>
            </a:endParaRPr>
          </a:p>
          <a:p>
            <a:r>
              <a:rPr lang="nb-NO" sz="1400"/>
              <a:t>Samarbeid med pårørende.</a:t>
            </a:r>
            <a:endParaRPr lang="nb-NO" sz="1400">
              <a:cs typeface="Calibri"/>
            </a:endParaRPr>
          </a:p>
          <a:p>
            <a:r>
              <a:rPr lang="nb-NO" sz="1400"/>
              <a:t>Mål for virksomheten.</a:t>
            </a:r>
            <a:endParaRPr lang="nb-NO" sz="1400">
              <a:cs typeface="Calibri"/>
            </a:endParaRPr>
          </a:p>
          <a:p>
            <a:r>
              <a:rPr lang="nb-NO" sz="1400"/>
              <a:t>Oppsummert: heve kvaliteten, redusere merforbruk som følge av gode fysiske forhold – minske behov for ekstra innleie</a:t>
            </a:r>
            <a:endParaRPr lang="nb-NO" sz="1400">
              <a:cs typeface="Calibri"/>
            </a:endParaRPr>
          </a:p>
          <a:p>
            <a:pPr marL="0" indent="0">
              <a:buNone/>
            </a:pPr>
            <a:endParaRPr lang="nb-NO" sz="1400"/>
          </a:p>
          <a:p>
            <a:pPr marL="0" indent="0">
              <a:buNone/>
            </a:pPr>
            <a:r>
              <a:rPr lang="nb-NO" sz="1400" b="1"/>
              <a:t>Kostnad.</a:t>
            </a:r>
            <a:endParaRPr lang="nb-NO" sz="1400" b="1">
              <a:cs typeface="Calibri"/>
            </a:endParaRPr>
          </a:p>
          <a:p>
            <a:r>
              <a:rPr lang="nb-NO" sz="1400"/>
              <a:t>Ombygging til institusjon </a:t>
            </a:r>
            <a:r>
              <a:rPr lang="nb-NO" sz="1400" err="1"/>
              <a:t>ca</a:t>
            </a:r>
            <a:r>
              <a:rPr lang="nb-NO" sz="1400"/>
              <a:t> 1 mill.</a:t>
            </a:r>
            <a:endParaRPr lang="nb-NO" sz="1400">
              <a:cs typeface="Calibri"/>
            </a:endParaRPr>
          </a:p>
          <a:p>
            <a:r>
              <a:rPr lang="nb-NO" sz="1400"/>
              <a:t>Økning i driftskostnader pr år </a:t>
            </a:r>
            <a:r>
              <a:rPr lang="nb-NO" sz="1400" err="1"/>
              <a:t>ca</a:t>
            </a:r>
            <a:r>
              <a:rPr lang="nb-NO" sz="1400"/>
              <a:t> 9,5  </a:t>
            </a:r>
            <a:r>
              <a:rPr lang="nb-NO" sz="1400" err="1"/>
              <a:t>mill</a:t>
            </a:r>
            <a:endParaRPr lang="nb-NO" sz="1400" err="1">
              <a:cs typeface="Calibri"/>
            </a:endParaRPr>
          </a:p>
          <a:p>
            <a:r>
              <a:rPr lang="nb-NO" sz="1400" err="1"/>
              <a:t>Byggekostnader</a:t>
            </a:r>
            <a:r>
              <a:rPr lang="nb-NO" sz="1400"/>
              <a:t> for nytt sykehjem med 40 plasser er </a:t>
            </a:r>
            <a:r>
              <a:rPr lang="nb-NO" sz="1400" err="1"/>
              <a:t>ca</a:t>
            </a:r>
            <a:r>
              <a:rPr lang="nb-NO" sz="1400"/>
              <a:t> 50-100 MNOK (drift kommer i tillegg)</a:t>
            </a:r>
            <a:endParaRPr lang="nb-NO" sz="1400">
              <a:ea typeface="Calibri"/>
              <a:cs typeface="Calibri"/>
            </a:endParaRPr>
          </a:p>
        </p:txBody>
      </p:sp>
    </p:spTree>
    <p:extLst>
      <p:ext uri="{BB962C8B-B14F-4D97-AF65-F5344CB8AC3E}">
        <p14:creationId xmlns:p14="http://schemas.microsoft.com/office/powerpoint/2010/main" val="29983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BAE30D-9104-77C3-81BA-3702262D8B92}"/>
              </a:ext>
            </a:extLst>
          </p:cNvPr>
          <p:cNvSpPr>
            <a:spLocks noGrp="1"/>
          </p:cNvSpPr>
          <p:nvPr>
            <p:ph type="title"/>
          </p:nvPr>
        </p:nvSpPr>
        <p:spPr/>
        <p:txBody>
          <a:bodyPr/>
          <a:lstStyle/>
          <a:p>
            <a:r>
              <a:rPr lang="nb-NO" dirty="0" err="1"/>
              <a:t>Omsorgstrappa</a:t>
            </a:r>
            <a:r>
              <a:rPr lang="nb-NO" dirty="0"/>
              <a:t> i Kragerø</a:t>
            </a:r>
          </a:p>
        </p:txBody>
      </p:sp>
      <p:sp>
        <p:nvSpPr>
          <p:cNvPr id="4" name="Rektangel 3">
            <a:extLst>
              <a:ext uri="{FF2B5EF4-FFF2-40B4-BE49-F238E27FC236}">
                <a16:creationId xmlns:a16="http://schemas.microsoft.com/office/drawing/2014/main" id="{F80ABBDB-D51E-C2B9-D44F-0F63B0CA8772}"/>
              </a:ext>
            </a:extLst>
          </p:cNvPr>
          <p:cNvSpPr/>
          <p:nvPr/>
        </p:nvSpPr>
        <p:spPr>
          <a:xfrm>
            <a:off x="1508586" y="3725729"/>
            <a:ext cx="2483779" cy="13373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Helsefremmende og forebyggende tiltak tiltak</a:t>
            </a:r>
          </a:p>
        </p:txBody>
      </p:sp>
      <p:sp>
        <p:nvSpPr>
          <p:cNvPr id="9" name="Rektangel 8">
            <a:extLst>
              <a:ext uri="{FF2B5EF4-FFF2-40B4-BE49-F238E27FC236}">
                <a16:creationId xmlns:a16="http://schemas.microsoft.com/office/drawing/2014/main" id="{8123AA98-1C5B-7E89-C7AD-F4B980E1B99C}"/>
              </a:ext>
            </a:extLst>
          </p:cNvPr>
          <p:cNvSpPr/>
          <p:nvPr/>
        </p:nvSpPr>
        <p:spPr>
          <a:xfrm>
            <a:off x="3992365" y="2798070"/>
            <a:ext cx="2496407" cy="14730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Egen bolig med hjemmetjenester</a:t>
            </a:r>
          </a:p>
        </p:txBody>
      </p:sp>
      <p:sp>
        <p:nvSpPr>
          <p:cNvPr id="10" name="Rektangel 9">
            <a:extLst>
              <a:ext uri="{FF2B5EF4-FFF2-40B4-BE49-F238E27FC236}">
                <a16:creationId xmlns:a16="http://schemas.microsoft.com/office/drawing/2014/main" id="{67920295-D345-8DB8-FB58-3C8AD8B49CF8}"/>
              </a:ext>
            </a:extLst>
          </p:cNvPr>
          <p:cNvSpPr/>
          <p:nvPr/>
        </p:nvSpPr>
        <p:spPr>
          <a:xfrm>
            <a:off x="6488772" y="1934376"/>
            <a:ext cx="2308902" cy="1575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002060"/>
                </a:solidFill>
              </a:rPr>
              <a:t>Omsorgsbolig med nærhet til bemanning</a:t>
            </a:r>
          </a:p>
        </p:txBody>
      </p:sp>
      <p:sp>
        <p:nvSpPr>
          <p:cNvPr id="11" name="Rektangel 10">
            <a:extLst>
              <a:ext uri="{FF2B5EF4-FFF2-40B4-BE49-F238E27FC236}">
                <a16:creationId xmlns:a16="http://schemas.microsoft.com/office/drawing/2014/main" id="{DE4A4D44-25AB-8B03-AE0F-F05645EA4EA6}"/>
              </a:ext>
            </a:extLst>
          </p:cNvPr>
          <p:cNvSpPr/>
          <p:nvPr/>
        </p:nvSpPr>
        <p:spPr>
          <a:xfrm>
            <a:off x="8803993" y="1231767"/>
            <a:ext cx="2240406" cy="13976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Institusjon og bofellesskap med heldøgns omsorg</a:t>
            </a:r>
          </a:p>
        </p:txBody>
      </p:sp>
      <p:sp>
        <p:nvSpPr>
          <p:cNvPr id="15" name="Bindepunkt 14">
            <a:extLst>
              <a:ext uri="{FF2B5EF4-FFF2-40B4-BE49-F238E27FC236}">
                <a16:creationId xmlns:a16="http://schemas.microsoft.com/office/drawing/2014/main" id="{7AF1ED9D-2037-DC41-47A4-6AF53016EAD9}"/>
              </a:ext>
            </a:extLst>
          </p:cNvPr>
          <p:cNvSpPr/>
          <p:nvPr/>
        </p:nvSpPr>
        <p:spPr>
          <a:xfrm>
            <a:off x="1243173" y="2455133"/>
            <a:ext cx="4210694" cy="403260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Bindepunkt 15">
            <a:extLst>
              <a:ext uri="{FF2B5EF4-FFF2-40B4-BE49-F238E27FC236}">
                <a16:creationId xmlns:a16="http://schemas.microsoft.com/office/drawing/2014/main" id="{F6D24715-4675-C333-14FA-BEE80F1C26C6}"/>
              </a:ext>
            </a:extLst>
          </p:cNvPr>
          <p:cNvSpPr/>
          <p:nvPr/>
        </p:nvSpPr>
        <p:spPr>
          <a:xfrm>
            <a:off x="5014855" y="1385693"/>
            <a:ext cx="3945281" cy="375006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Bindepunkt 16">
            <a:extLst>
              <a:ext uri="{FF2B5EF4-FFF2-40B4-BE49-F238E27FC236}">
                <a16:creationId xmlns:a16="http://schemas.microsoft.com/office/drawing/2014/main" id="{1BBFB66C-D32F-FB11-A230-C54024277F94}"/>
              </a:ext>
            </a:extLst>
          </p:cNvPr>
          <p:cNvSpPr/>
          <p:nvPr/>
        </p:nvSpPr>
        <p:spPr>
          <a:xfrm>
            <a:off x="8391846" y="189680"/>
            <a:ext cx="3800154" cy="397306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AD206DCA-FD1C-720A-BBD3-B593A7A4FA95}"/>
              </a:ext>
            </a:extLst>
          </p:cNvPr>
          <p:cNvSpPr/>
          <p:nvPr/>
        </p:nvSpPr>
        <p:spPr>
          <a:xfrm>
            <a:off x="1541124" y="5517983"/>
            <a:ext cx="9729388" cy="2825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Helsefremming –forebygging-rehabilitering-behandling/</a:t>
            </a:r>
            <a:r>
              <a:rPr lang="nb-NO" dirty="0" err="1"/>
              <a:t>palliasjon</a:t>
            </a:r>
            <a:endParaRPr lang="nb-NO" dirty="0"/>
          </a:p>
        </p:txBody>
      </p:sp>
      <p:sp>
        <p:nvSpPr>
          <p:cNvPr id="20" name="Rektangel 19">
            <a:extLst>
              <a:ext uri="{FF2B5EF4-FFF2-40B4-BE49-F238E27FC236}">
                <a16:creationId xmlns:a16="http://schemas.microsoft.com/office/drawing/2014/main" id="{FB3A8423-B6E3-1F1B-33F2-1313E0452B5E}"/>
              </a:ext>
            </a:extLst>
          </p:cNvPr>
          <p:cNvSpPr/>
          <p:nvPr/>
        </p:nvSpPr>
        <p:spPr>
          <a:xfrm>
            <a:off x="1541124" y="5800492"/>
            <a:ext cx="9729388" cy="3436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Støttefunksjoner: brukere-pårørende-frivillige</a:t>
            </a:r>
          </a:p>
        </p:txBody>
      </p:sp>
    </p:spTree>
    <p:extLst>
      <p:ext uri="{BB962C8B-B14F-4D97-AF65-F5344CB8AC3E}">
        <p14:creationId xmlns:p14="http://schemas.microsoft.com/office/powerpoint/2010/main" val="341445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BAE30D-9104-77C3-81BA-3702262D8B92}"/>
              </a:ext>
            </a:extLst>
          </p:cNvPr>
          <p:cNvSpPr>
            <a:spLocks noGrp="1"/>
          </p:cNvSpPr>
          <p:nvPr>
            <p:ph type="title"/>
          </p:nvPr>
        </p:nvSpPr>
        <p:spPr/>
        <p:txBody>
          <a:bodyPr/>
          <a:lstStyle/>
          <a:p>
            <a:r>
              <a:rPr lang="nb-NO" dirty="0" err="1"/>
              <a:t>Omsorgstrappa</a:t>
            </a:r>
            <a:r>
              <a:rPr lang="nb-NO" dirty="0"/>
              <a:t> i Kragerø</a:t>
            </a:r>
          </a:p>
        </p:txBody>
      </p:sp>
      <p:sp>
        <p:nvSpPr>
          <p:cNvPr id="4" name="Rektangel 3">
            <a:extLst>
              <a:ext uri="{FF2B5EF4-FFF2-40B4-BE49-F238E27FC236}">
                <a16:creationId xmlns:a16="http://schemas.microsoft.com/office/drawing/2014/main" id="{F80ABBDB-D51E-C2B9-D44F-0F63B0CA8772}"/>
              </a:ext>
            </a:extLst>
          </p:cNvPr>
          <p:cNvSpPr/>
          <p:nvPr/>
        </p:nvSpPr>
        <p:spPr>
          <a:xfrm>
            <a:off x="1508586" y="3725729"/>
            <a:ext cx="2483779" cy="13373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Helsefremmende og forebyggende tiltak tiltak</a:t>
            </a:r>
          </a:p>
        </p:txBody>
      </p:sp>
      <p:sp>
        <p:nvSpPr>
          <p:cNvPr id="9" name="Rektangel 8">
            <a:extLst>
              <a:ext uri="{FF2B5EF4-FFF2-40B4-BE49-F238E27FC236}">
                <a16:creationId xmlns:a16="http://schemas.microsoft.com/office/drawing/2014/main" id="{8123AA98-1C5B-7E89-C7AD-F4B980E1B99C}"/>
              </a:ext>
            </a:extLst>
          </p:cNvPr>
          <p:cNvSpPr/>
          <p:nvPr/>
        </p:nvSpPr>
        <p:spPr>
          <a:xfrm>
            <a:off x="3992365" y="2798070"/>
            <a:ext cx="2496407" cy="14730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Egen bolig med hjemmetjenester</a:t>
            </a:r>
          </a:p>
        </p:txBody>
      </p:sp>
      <p:sp>
        <p:nvSpPr>
          <p:cNvPr id="10" name="Rektangel 9">
            <a:extLst>
              <a:ext uri="{FF2B5EF4-FFF2-40B4-BE49-F238E27FC236}">
                <a16:creationId xmlns:a16="http://schemas.microsoft.com/office/drawing/2014/main" id="{67920295-D345-8DB8-FB58-3C8AD8B49CF8}"/>
              </a:ext>
            </a:extLst>
          </p:cNvPr>
          <p:cNvSpPr/>
          <p:nvPr/>
        </p:nvSpPr>
        <p:spPr>
          <a:xfrm>
            <a:off x="6488772" y="1934376"/>
            <a:ext cx="2308902" cy="1575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002060"/>
                </a:solidFill>
              </a:rPr>
              <a:t>Omsorgsbolig med nærhet til bemanning</a:t>
            </a:r>
          </a:p>
        </p:txBody>
      </p:sp>
      <p:sp>
        <p:nvSpPr>
          <p:cNvPr id="11" name="Rektangel 10">
            <a:extLst>
              <a:ext uri="{FF2B5EF4-FFF2-40B4-BE49-F238E27FC236}">
                <a16:creationId xmlns:a16="http://schemas.microsoft.com/office/drawing/2014/main" id="{DE4A4D44-25AB-8B03-AE0F-F05645EA4EA6}"/>
              </a:ext>
            </a:extLst>
          </p:cNvPr>
          <p:cNvSpPr/>
          <p:nvPr/>
        </p:nvSpPr>
        <p:spPr>
          <a:xfrm>
            <a:off x="8803993" y="1231767"/>
            <a:ext cx="2240406" cy="13976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Institusjon og bofellesskap med heldøgns omsorg</a:t>
            </a:r>
          </a:p>
        </p:txBody>
      </p:sp>
      <p:sp>
        <p:nvSpPr>
          <p:cNvPr id="15" name="Bindepunkt 14">
            <a:extLst>
              <a:ext uri="{FF2B5EF4-FFF2-40B4-BE49-F238E27FC236}">
                <a16:creationId xmlns:a16="http://schemas.microsoft.com/office/drawing/2014/main" id="{7AF1ED9D-2037-DC41-47A4-6AF53016EAD9}"/>
              </a:ext>
            </a:extLst>
          </p:cNvPr>
          <p:cNvSpPr/>
          <p:nvPr/>
        </p:nvSpPr>
        <p:spPr>
          <a:xfrm>
            <a:off x="1243173" y="2455133"/>
            <a:ext cx="4210694" cy="403260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Bindepunkt 15">
            <a:extLst>
              <a:ext uri="{FF2B5EF4-FFF2-40B4-BE49-F238E27FC236}">
                <a16:creationId xmlns:a16="http://schemas.microsoft.com/office/drawing/2014/main" id="{F6D24715-4675-C333-14FA-BEE80F1C26C6}"/>
              </a:ext>
            </a:extLst>
          </p:cNvPr>
          <p:cNvSpPr/>
          <p:nvPr/>
        </p:nvSpPr>
        <p:spPr>
          <a:xfrm>
            <a:off x="5014855" y="1385693"/>
            <a:ext cx="3945281" cy="375006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Bindepunkt 16">
            <a:extLst>
              <a:ext uri="{FF2B5EF4-FFF2-40B4-BE49-F238E27FC236}">
                <a16:creationId xmlns:a16="http://schemas.microsoft.com/office/drawing/2014/main" id="{1BBFB66C-D32F-FB11-A230-C54024277F94}"/>
              </a:ext>
            </a:extLst>
          </p:cNvPr>
          <p:cNvSpPr/>
          <p:nvPr/>
        </p:nvSpPr>
        <p:spPr>
          <a:xfrm>
            <a:off x="8391846" y="189680"/>
            <a:ext cx="3800154" cy="397306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AD206DCA-FD1C-720A-BBD3-B593A7A4FA95}"/>
              </a:ext>
            </a:extLst>
          </p:cNvPr>
          <p:cNvSpPr/>
          <p:nvPr/>
        </p:nvSpPr>
        <p:spPr>
          <a:xfrm>
            <a:off x="1541124" y="5517983"/>
            <a:ext cx="9729388" cy="2825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Helsefremming –forebygging-rehabilitering-behandling/</a:t>
            </a:r>
            <a:r>
              <a:rPr lang="nb-NO" dirty="0" err="1"/>
              <a:t>palliasjon</a:t>
            </a:r>
            <a:endParaRPr lang="nb-NO" dirty="0"/>
          </a:p>
        </p:txBody>
      </p:sp>
      <p:sp>
        <p:nvSpPr>
          <p:cNvPr id="20" name="Rektangel 19">
            <a:extLst>
              <a:ext uri="{FF2B5EF4-FFF2-40B4-BE49-F238E27FC236}">
                <a16:creationId xmlns:a16="http://schemas.microsoft.com/office/drawing/2014/main" id="{FB3A8423-B6E3-1F1B-33F2-1313E0452B5E}"/>
              </a:ext>
            </a:extLst>
          </p:cNvPr>
          <p:cNvSpPr/>
          <p:nvPr/>
        </p:nvSpPr>
        <p:spPr>
          <a:xfrm>
            <a:off x="1541124" y="5800492"/>
            <a:ext cx="9729388" cy="3436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Støttefunksjoner: brukere-pårørende-frivillige</a:t>
            </a:r>
          </a:p>
        </p:txBody>
      </p:sp>
      <p:sp>
        <p:nvSpPr>
          <p:cNvPr id="3" name="Pil: ned 2">
            <a:extLst>
              <a:ext uri="{FF2B5EF4-FFF2-40B4-BE49-F238E27FC236}">
                <a16:creationId xmlns:a16="http://schemas.microsoft.com/office/drawing/2014/main" id="{721B7EB9-1148-2B55-D05C-F40785FF76D3}"/>
              </a:ext>
            </a:extLst>
          </p:cNvPr>
          <p:cNvSpPr/>
          <p:nvPr/>
        </p:nvSpPr>
        <p:spPr>
          <a:xfrm>
            <a:off x="4828854" y="1561672"/>
            <a:ext cx="318499" cy="106772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il: ned 4">
            <a:extLst>
              <a:ext uri="{FF2B5EF4-FFF2-40B4-BE49-F238E27FC236}">
                <a16:creationId xmlns:a16="http://schemas.microsoft.com/office/drawing/2014/main" id="{B0C2FE44-FF0A-9251-64F6-CDFB10EEE381}"/>
              </a:ext>
            </a:extLst>
          </p:cNvPr>
          <p:cNvSpPr/>
          <p:nvPr/>
        </p:nvSpPr>
        <p:spPr>
          <a:xfrm>
            <a:off x="7337893" y="669863"/>
            <a:ext cx="318499" cy="106772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ned 5">
            <a:extLst>
              <a:ext uri="{FF2B5EF4-FFF2-40B4-BE49-F238E27FC236}">
                <a16:creationId xmlns:a16="http://schemas.microsoft.com/office/drawing/2014/main" id="{CCD0C4B9-8D2D-8F22-02E2-47D75D3AD980}"/>
              </a:ext>
            </a:extLst>
          </p:cNvPr>
          <p:cNvSpPr/>
          <p:nvPr/>
        </p:nvSpPr>
        <p:spPr>
          <a:xfrm>
            <a:off x="2685514" y="2442320"/>
            <a:ext cx="318499" cy="106772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640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2D9A8EE-8F71-0ABB-6F17-3ECCB665A23C}"/>
              </a:ext>
            </a:extLst>
          </p:cNvPr>
          <p:cNvSpPr>
            <a:spLocks noGrp="1"/>
          </p:cNvSpPr>
          <p:nvPr>
            <p:ph type="title"/>
          </p:nvPr>
        </p:nvSpPr>
        <p:spPr>
          <a:xfrm>
            <a:off x="841248" y="548640"/>
            <a:ext cx="3600860" cy="5431536"/>
          </a:xfrm>
        </p:spPr>
        <p:txBody>
          <a:bodyPr>
            <a:normAutofit/>
          </a:bodyPr>
          <a:lstStyle/>
          <a:p>
            <a:r>
              <a:rPr lang="nb-NO" sz="5400"/>
              <a:t>2,4 årsverk…</a:t>
            </a:r>
            <a:br>
              <a:rPr lang="nb-NO" sz="5400"/>
            </a:br>
            <a:r>
              <a:rPr lang="nb-NO" sz="5400"/>
              <a:t>Hva med 24 årsverk?</a:t>
            </a:r>
            <a:br>
              <a:rPr lang="nb-NO" sz="5400"/>
            </a:br>
            <a:endParaRPr lang="nb-NO" sz="540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B46C36E2-FEE4-9FA8-9EF7-81F8AA8D9046}"/>
              </a:ext>
            </a:extLst>
          </p:cNvPr>
          <p:cNvSpPr>
            <a:spLocks noGrp="1"/>
          </p:cNvSpPr>
          <p:nvPr>
            <p:ph idx="1"/>
          </p:nvPr>
        </p:nvSpPr>
        <p:spPr>
          <a:xfrm>
            <a:off x="5126418" y="552091"/>
            <a:ext cx="6224335" cy="5431536"/>
          </a:xfrm>
        </p:spPr>
        <p:txBody>
          <a:bodyPr anchor="ctr">
            <a:normAutofit/>
          </a:bodyPr>
          <a:lstStyle/>
          <a:p>
            <a:r>
              <a:rPr lang="nb-NO" sz="2400"/>
              <a:t>Tenke betydelig større!</a:t>
            </a:r>
          </a:p>
          <a:p>
            <a:r>
              <a:rPr lang="nb-NO" sz="2400"/>
              <a:t>Flere som «ser og fanger opp behov for innsats tidlig nok!».</a:t>
            </a:r>
            <a:endParaRPr lang="nb-NO" sz="2400">
              <a:cs typeface="Calibri"/>
            </a:endParaRPr>
          </a:p>
          <a:p>
            <a:r>
              <a:rPr lang="nb-NO" sz="2400"/>
              <a:t>Tilby kartlegging av behov for hverdagsrehabilitering til alle som søker trygghetsalarm og hjemmehjelp.</a:t>
            </a:r>
          </a:p>
          <a:p>
            <a:r>
              <a:rPr lang="nb-NO" sz="2400"/>
              <a:t>Hverdagsrehabiliteringsoppdrag i, og som en del, av hjemmetjenesten.</a:t>
            </a:r>
          </a:p>
        </p:txBody>
      </p:sp>
    </p:spTree>
    <p:extLst>
      <p:ext uri="{BB962C8B-B14F-4D97-AF65-F5344CB8AC3E}">
        <p14:creationId xmlns:p14="http://schemas.microsoft.com/office/powerpoint/2010/main" val="2252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BAE30D-9104-77C3-81BA-3702262D8B92}"/>
              </a:ext>
            </a:extLst>
          </p:cNvPr>
          <p:cNvSpPr>
            <a:spLocks noGrp="1"/>
          </p:cNvSpPr>
          <p:nvPr>
            <p:ph type="title"/>
          </p:nvPr>
        </p:nvSpPr>
        <p:spPr/>
        <p:txBody>
          <a:bodyPr/>
          <a:lstStyle/>
          <a:p>
            <a:r>
              <a:rPr lang="nb-NO" err="1"/>
              <a:t>Omsorgstrappa</a:t>
            </a:r>
            <a:r>
              <a:rPr lang="nb-NO"/>
              <a:t> i Kragerø</a:t>
            </a:r>
          </a:p>
        </p:txBody>
      </p:sp>
      <p:sp>
        <p:nvSpPr>
          <p:cNvPr id="4" name="Rektangel 3">
            <a:extLst>
              <a:ext uri="{FF2B5EF4-FFF2-40B4-BE49-F238E27FC236}">
                <a16:creationId xmlns:a16="http://schemas.microsoft.com/office/drawing/2014/main" id="{F80ABBDB-D51E-C2B9-D44F-0F63B0CA8772}"/>
              </a:ext>
            </a:extLst>
          </p:cNvPr>
          <p:cNvSpPr/>
          <p:nvPr/>
        </p:nvSpPr>
        <p:spPr>
          <a:xfrm>
            <a:off x="1508586" y="3725729"/>
            <a:ext cx="2483779" cy="133735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Helsefremmende og forebyggende tiltak tiltak</a:t>
            </a:r>
          </a:p>
        </p:txBody>
      </p:sp>
      <p:sp>
        <p:nvSpPr>
          <p:cNvPr id="9" name="Rektangel 8">
            <a:extLst>
              <a:ext uri="{FF2B5EF4-FFF2-40B4-BE49-F238E27FC236}">
                <a16:creationId xmlns:a16="http://schemas.microsoft.com/office/drawing/2014/main" id="{8123AA98-1C5B-7E89-C7AD-F4B980E1B99C}"/>
              </a:ext>
            </a:extLst>
          </p:cNvPr>
          <p:cNvSpPr/>
          <p:nvPr/>
        </p:nvSpPr>
        <p:spPr>
          <a:xfrm>
            <a:off x="3992365" y="2798070"/>
            <a:ext cx="2496407" cy="14730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Egen bolig med hjemmetjenester</a:t>
            </a:r>
          </a:p>
        </p:txBody>
      </p:sp>
      <p:sp>
        <p:nvSpPr>
          <p:cNvPr id="10" name="Rektangel 9">
            <a:extLst>
              <a:ext uri="{FF2B5EF4-FFF2-40B4-BE49-F238E27FC236}">
                <a16:creationId xmlns:a16="http://schemas.microsoft.com/office/drawing/2014/main" id="{67920295-D345-8DB8-FB58-3C8AD8B49CF8}"/>
              </a:ext>
            </a:extLst>
          </p:cNvPr>
          <p:cNvSpPr/>
          <p:nvPr/>
        </p:nvSpPr>
        <p:spPr>
          <a:xfrm>
            <a:off x="6488772" y="1934376"/>
            <a:ext cx="2308902" cy="1575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rgbClr val="002060"/>
                </a:solidFill>
              </a:rPr>
              <a:t>Omsorgsbolig med nærhet til bemanning</a:t>
            </a:r>
          </a:p>
        </p:txBody>
      </p:sp>
      <p:sp>
        <p:nvSpPr>
          <p:cNvPr id="11" name="Rektangel 10">
            <a:extLst>
              <a:ext uri="{FF2B5EF4-FFF2-40B4-BE49-F238E27FC236}">
                <a16:creationId xmlns:a16="http://schemas.microsoft.com/office/drawing/2014/main" id="{DE4A4D44-25AB-8B03-AE0F-F05645EA4EA6}"/>
              </a:ext>
            </a:extLst>
          </p:cNvPr>
          <p:cNvSpPr/>
          <p:nvPr/>
        </p:nvSpPr>
        <p:spPr>
          <a:xfrm>
            <a:off x="8803993" y="1231767"/>
            <a:ext cx="2240406" cy="13976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Institusjon og bofellesskap med heldøgns omsorg</a:t>
            </a:r>
          </a:p>
        </p:txBody>
      </p:sp>
      <p:sp>
        <p:nvSpPr>
          <p:cNvPr id="15" name="Bindepunkt 14">
            <a:extLst>
              <a:ext uri="{FF2B5EF4-FFF2-40B4-BE49-F238E27FC236}">
                <a16:creationId xmlns:a16="http://schemas.microsoft.com/office/drawing/2014/main" id="{7AF1ED9D-2037-DC41-47A4-6AF53016EAD9}"/>
              </a:ext>
            </a:extLst>
          </p:cNvPr>
          <p:cNvSpPr/>
          <p:nvPr/>
        </p:nvSpPr>
        <p:spPr>
          <a:xfrm>
            <a:off x="1243173" y="2455133"/>
            <a:ext cx="4210694" cy="403260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Bindepunkt 15">
            <a:extLst>
              <a:ext uri="{FF2B5EF4-FFF2-40B4-BE49-F238E27FC236}">
                <a16:creationId xmlns:a16="http://schemas.microsoft.com/office/drawing/2014/main" id="{F6D24715-4675-C333-14FA-BEE80F1C26C6}"/>
              </a:ext>
            </a:extLst>
          </p:cNvPr>
          <p:cNvSpPr/>
          <p:nvPr/>
        </p:nvSpPr>
        <p:spPr>
          <a:xfrm>
            <a:off x="5027270" y="1424292"/>
            <a:ext cx="3945281" cy="375006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Bindepunkt 16">
            <a:extLst>
              <a:ext uri="{FF2B5EF4-FFF2-40B4-BE49-F238E27FC236}">
                <a16:creationId xmlns:a16="http://schemas.microsoft.com/office/drawing/2014/main" id="{1BBFB66C-D32F-FB11-A230-C54024277F94}"/>
              </a:ext>
            </a:extLst>
          </p:cNvPr>
          <p:cNvSpPr/>
          <p:nvPr/>
        </p:nvSpPr>
        <p:spPr>
          <a:xfrm>
            <a:off x="8391846" y="189680"/>
            <a:ext cx="3800154" cy="397306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AD206DCA-FD1C-720A-BBD3-B593A7A4FA95}"/>
              </a:ext>
            </a:extLst>
          </p:cNvPr>
          <p:cNvSpPr/>
          <p:nvPr/>
        </p:nvSpPr>
        <p:spPr>
          <a:xfrm>
            <a:off x="1541124" y="5517983"/>
            <a:ext cx="9729388" cy="2825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Helsefremming –forebygging-rehabilitering-behandling/</a:t>
            </a:r>
            <a:r>
              <a:rPr lang="nb-NO" err="1"/>
              <a:t>palliasjon</a:t>
            </a:r>
            <a:endParaRPr lang="nb-NO"/>
          </a:p>
        </p:txBody>
      </p:sp>
      <p:sp>
        <p:nvSpPr>
          <p:cNvPr id="20" name="Rektangel 19">
            <a:extLst>
              <a:ext uri="{FF2B5EF4-FFF2-40B4-BE49-F238E27FC236}">
                <a16:creationId xmlns:a16="http://schemas.microsoft.com/office/drawing/2014/main" id="{FB3A8423-B6E3-1F1B-33F2-1313E0452B5E}"/>
              </a:ext>
            </a:extLst>
          </p:cNvPr>
          <p:cNvSpPr/>
          <p:nvPr/>
        </p:nvSpPr>
        <p:spPr>
          <a:xfrm>
            <a:off x="1541124" y="5800492"/>
            <a:ext cx="9729388" cy="34362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Støttefunksjoner: brukere-pårørende-frivillige</a:t>
            </a:r>
          </a:p>
        </p:txBody>
      </p:sp>
      <p:sp>
        <p:nvSpPr>
          <p:cNvPr id="3" name="Pil: ned 2">
            <a:extLst>
              <a:ext uri="{FF2B5EF4-FFF2-40B4-BE49-F238E27FC236}">
                <a16:creationId xmlns:a16="http://schemas.microsoft.com/office/drawing/2014/main" id="{0A7507D0-C7B4-BAC2-59DE-A3EEC3260919}"/>
              </a:ext>
            </a:extLst>
          </p:cNvPr>
          <p:cNvSpPr/>
          <p:nvPr/>
        </p:nvSpPr>
        <p:spPr>
          <a:xfrm>
            <a:off x="4828854" y="1561672"/>
            <a:ext cx="318499" cy="106772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3048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718EC5-BCD8-05C4-2069-54C4220930ED}"/>
              </a:ext>
            </a:extLst>
          </p:cNvPr>
          <p:cNvSpPr>
            <a:spLocks noGrp="1"/>
          </p:cNvSpPr>
          <p:nvPr>
            <p:ph type="title"/>
          </p:nvPr>
        </p:nvSpPr>
        <p:spPr/>
        <p:txBody>
          <a:bodyPr>
            <a:normAutofit fontScale="90000"/>
          </a:bodyPr>
          <a:lstStyle/>
          <a:p>
            <a:r>
              <a:rPr lang="nb-NO"/>
              <a:t>Hva er forskjellen på omsorgsbolig og institusjon?</a:t>
            </a:r>
            <a:br>
              <a:rPr lang="nb-NO"/>
            </a:br>
            <a:endParaRPr lang="nb-NO"/>
          </a:p>
        </p:txBody>
      </p:sp>
      <p:pic>
        <p:nvPicPr>
          <p:cNvPr id="1026" name="Picture 2" descr="Leserbrev, Stabbestad omsorgsboliger | Stabbestad">
            <a:extLst>
              <a:ext uri="{FF2B5EF4-FFF2-40B4-BE49-F238E27FC236}">
                <a16:creationId xmlns:a16="http://schemas.microsoft.com/office/drawing/2014/main" id="{71672060-9A8D-70F2-CAB6-013E7A1629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934" y="1690688"/>
            <a:ext cx="4407531" cy="31425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yheter, Kragerø | Nå skal eldrematen ut på anbud - lokale tilbydere kan få  fordel">
            <a:extLst>
              <a:ext uri="{FF2B5EF4-FFF2-40B4-BE49-F238E27FC236}">
                <a16:creationId xmlns:a16="http://schemas.microsoft.com/office/drawing/2014/main" id="{C7EF740E-90F4-C21A-FBF7-DA2579772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273" y="1565146"/>
            <a:ext cx="4871451" cy="3268111"/>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6B58869B-979F-86DD-8485-5E57EB083B9E}"/>
              </a:ext>
            </a:extLst>
          </p:cNvPr>
          <p:cNvSpPr txBox="1"/>
          <p:nvPr/>
        </p:nvSpPr>
        <p:spPr>
          <a:xfrm>
            <a:off x="838200" y="5292854"/>
            <a:ext cx="3929743" cy="1077218"/>
          </a:xfrm>
          <a:prstGeom prst="rect">
            <a:avLst/>
          </a:prstGeom>
          <a:noFill/>
        </p:spPr>
        <p:txBody>
          <a:bodyPr wrap="square" rtlCol="0">
            <a:spAutoFit/>
          </a:bodyPr>
          <a:lstStyle/>
          <a:p>
            <a:r>
              <a:rPr lang="nb-NO" sz="3200"/>
              <a:t>Bor i sitt eget hjem med hjemmetjenester</a:t>
            </a:r>
          </a:p>
        </p:txBody>
      </p:sp>
      <p:sp>
        <p:nvSpPr>
          <p:cNvPr id="5" name="TekstSylinder 4">
            <a:extLst>
              <a:ext uri="{FF2B5EF4-FFF2-40B4-BE49-F238E27FC236}">
                <a16:creationId xmlns:a16="http://schemas.microsoft.com/office/drawing/2014/main" id="{DA316446-E88E-97D9-F5F2-3A09CFD00646}"/>
              </a:ext>
            </a:extLst>
          </p:cNvPr>
          <p:cNvSpPr txBox="1"/>
          <p:nvPr/>
        </p:nvSpPr>
        <p:spPr>
          <a:xfrm>
            <a:off x="6642716" y="5292854"/>
            <a:ext cx="3929743" cy="584775"/>
          </a:xfrm>
          <a:prstGeom prst="rect">
            <a:avLst/>
          </a:prstGeom>
          <a:noFill/>
        </p:spPr>
        <p:txBody>
          <a:bodyPr wrap="square" rtlCol="0">
            <a:spAutoFit/>
          </a:bodyPr>
          <a:lstStyle/>
          <a:p>
            <a:r>
              <a:rPr lang="nb-NO" sz="3200"/>
              <a:t>Bor på en institusjon</a:t>
            </a:r>
          </a:p>
        </p:txBody>
      </p:sp>
    </p:spTree>
    <p:extLst>
      <p:ext uri="{BB962C8B-B14F-4D97-AF65-F5344CB8AC3E}">
        <p14:creationId xmlns:p14="http://schemas.microsoft.com/office/powerpoint/2010/main" val="156583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74287A1B-C995-C861-012D-A91633E9DEA9}"/>
              </a:ext>
            </a:extLst>
          </p:cNvPr>
          <p:cNvSpPr>
            <a:spLocks noGrp="1"/>
          </p:cNvSpPr>
          <p:nvPr>
            <p:ph type="body" idx="1"/>
          </p:nvPr>
        </p:nvSpPr>
        <p:spPr>
          <a:xfrm>
            <a:off x="1032237" y="48827"/>
            <a:ext cx="5063763" cy="823912"/>
          </a:xfrm>
        </p:spPr>
        <p:txBody>
          <a:bodyPr>
            <a:normAutofit/>
          </a:bodyPr>
          <a:lstStyle/>
          <a:p>
            <a:r>
              <a:rPr lang="nb-NO" sz="3200"/>
              <a:t>Omsorgsbolig (for eldre)</a:t>
            </a:r>
          </a:p>
        </p:txBody>
      </p:sp>
      <p:sp>
        <p:nvSpPr>
          <p:cNvPr id="6" name="Plassholder for innhold 5">
            <a:extLst>
              <a:ext uri="{FF2B5EF4-FFF2-40B4-BE49-F238E27FC236}">
                <a16:creationId xmlns:a16="http://schemas.microsoft.com/office/drawing/2014/main" id="{1CA14C05-BB28-8EBB-1B77-EE3DA8CE4524}"/>
              </a:ext>
            </a:extLst>
          </p:cNvPr>
          <p:cNvSpPr>
            <a:spLocks noGrp="1"/>
          </p:cNvSpPr>
          <p:nvPr>
            <p:ph sz="half" idx="2"/>
          </p:nvPr>
        </p:nvSpPr>
        <p:spPr>
          <a:xfrm>
            <a:off x="694570" y="3205762"/>
            <a:ext cx="3765464" cy="3052346"/>
          </a:xfrm>
        </p:spPr>
        <p:txBody>
          <a:bodyPr>
            <a:normAutofit fontScale="40000" lnSpcReduction="20000"/>
          </a:bodyPr>
          <a:lstStyle/>
          <a:p>
            <a:r>
              <a:rPr lang="nb-NO" sz="5100"/>
              <a:t>Vedtak som gir deg rett til å leie en omsorgsbolig. </a:t>
            </a:r>
          </a:p>
          <a:p>
            <a:r>
              <a:rPr lang="nb-NO" sz="5100"/>
              <a:t>Boligen er tilrettelagt for eldre</a:t>
            </a:r>
          </a:p>
          <a:p>
            <a:r>
              <a:rPr lang="nb-NO" sz="5100"/>
              <a:t>Vedtak om praktisk bistand</a:t>
            </a:r>
          </a:p>
          <a:p>
            <a:r>
              <a:rPr lang="nb-NO" sz="5100"/>
              <a:t>Vedtak om helsehjelp i hjemmet</a:t>
            </a:r>
          </a:p>
          <a:p>
            <a:r>
              <a:rPr lang="nb-NO" sz="5100"/>
              <a:t>Hjelpen utføres som en hjemmetjeneste</a:t>
            </a:r>
          </a:p>
          <a:p>
            <a:r>
              <a:rPr lang="nb-NO" sz="5100" u="sng"/>
              <a:t>Kan </a:t>
            </a:r>
            <a:r>
              <a:rPr lang="nb-NO" sz="5100"/>
              <a:t>omfatte heldøgns omsorg tilsvarende et sykehjem</a:t>
            </a:r>
          </a:p>
          <a:p>
            <a:endParaRPr lang="nb-NO"/>
          </a:p>
        </p:txBody>
      </p:sp>
      <p:sp>
        <p:nvSpPr>
          <p:cNvPr id="7" name="Plassholder for tekst 6">
            <a:extLst>
              <a:ext uri="{FF2B5EF4-FFF2-40B4-BE49-F238E27FC236}">
                <a16:creationId xmlns:a16="http://schemas.microsoft.com/office/drawing/2014/main" id="{2D15B08D-3781-48A6-45BB-A79852C02CB4}"/>
              </a:ext>
            </a:extLst>
          </p:cNvPr>
          <p:cNvSpPr>
            <a:spLocks noGrp="1"/>
          </p:cNvSpPr>
          <p:nvPr>
            <p:ph type="body" sz="quarter" idx="3"/>
          </p:nvPr>
        </p:nvSpPr>
        <p:spPr>
          <a:xfrm>
            <a:off x="6547328" y="48827"/>
            <a:ext cx="5183188" cy="823912"/>
          </a:xfrm>
        </p:spPr>
        <p:txBody>
          <a:bodyPr>
            <a:normAutofit/>
          </a:bodyPr>
          <a:lstStyle/>
          <a:p>
            <a:r>
              <a:rPr lang="nb-NO" sz="3200" dirty="0"/>
              <a:t>Institusjon</a:t>
            </a:r>
          </a:p>
        </p:txBody>
      </p:sp>
      <p:sp>
        <p:nvSpPr>
          <p:cNvPr id="8" name="Plassholder for innhold 7">
            <a:extLst>
              <a:ext uri="{FF2B5EF4-FFF2-40B4-BE49-F238E27FC236}">
                <a16:creationId xmlns:a16="http://schemas.microsoft.com/office/drawing/2014/main" id="{203A512A-A505-2AE2-A21A-FAD2E463B3FC}"/>
              </a:ext>
            </a:extLst>
          </p:cNvPr>
          <p:cNvSpPr>
            <a:spLocks noGrp="1"/>
          </p:cNvSpPr>
          <p:nvPr>
            <p:ph sz="quarter" idx="4"/>
          </p:nvPr>
        </p:nvSpPr>
        <p:spPr>
          <a:xfrm>
            <a:off x="6447408" y="3205762"/>
            <a:ext cx="5050022" cy="2958044"/>
          </a:xfrm>
        </p:spPr>
        <p:txBody>
          <a:bodyPr>
            <a:normAutofit fontScale="40000" lnSpcReduction="20000"/>
          </a:bodyPr>
          <a:lstStyle/>
          <a:p>
            <a:r>
              <a:rPr lang="nb-NO" sz="5000" dirty="0"/>
              <a:t>Vedtak om opphold på institusjon</a:t>
            </a:r>
          </a:p>
          <a:p>
            <a:r>
              <a:rPr lang="nb-NO" sz="5000" i="0" dirty="0">
                <a:effectLst/>
              </a:rPr>
              <a:t>Har egen forskrift for sykehjem og boform for heldøgns omsorg og pleie</a:t>
            </a:r>
          </a:p>
          <a:p>
            <a:r>
              <a:rPr lang="nb-NO" sz="5000" dirty="0"/>
              <a:t>Er alltid heldøgns omsorg</a:t>
            </a:r>
          </a:p>
          <a:p>
            <a:r>
              <a:rPr lang="nb-NO" sz="5000" dirty="0"/>
              <a:t>Tilgang på sykehjemslege</a:t>
            </a:r>
            <a:endParaRPr lang="nb-NO" sz="5000" i="0" dirty="0">
              <a:effectLst/>
            </a:endParaRPr>
          </a:p>
          <a:p>
            <a:r>
              <a:rPr lang="nb-NO" sz="5000" i="0" dirty="0">
                <a:effectLst/>
              </a:rPr>
              <a:t>og tilstedeværende ansvarlig sykepleier</a:t>
            </a:r>
          </a:p>
          <a:p>
            <a:r>
              <a:rPr lang="nb-NO" sz="5000" dirty="0"/>
              <a:t>Gir omfattende omsorg og medisinsk pleie</a:t>
            </a:r>
          </a:p>
          <a:p>
            <a:r>
              <a:rPr lang="nb-NO" sz="5000" dirty="0"/>
              <a:t>Mulighet for gjenholdelse</a:t>
            </a:r>
          </a:p>
          <a:p>
            <a:r>
              <a:rPr lang="nb-NO" sz="5000" dirty="0"/>
              <a:t>Har fysiske krav til boforholdene </a:t>
            </a:r>
            <a:endParaRPr lang="nb-NO" sz="5000" i="0" dirty="0">
              <a:effectLst/>
            </a:endParaRPr>
          </a:p>
          <a:p>
            <a:endParaRPr lang="nb-NO" dirty="0"/>
          </a:p>
        </p:txBody>
      </p:sp>
      <p:pic>
        <p:nvPicPr>
          <p:cNvPr id="11" name="Picture 2" descr="Leserbrev, Stabbestad omsorgsboliger | Stabbestad">
            <a:extLst>
              <a:ext uri="{FF2B5EF4-FFF2-40B4-BE49-F238E27FC236}">
                <a16:creationId xmlns:a16="http://schemas.microsoft.com/office/drawing/2014/main" id="{A712D1EB-C8CF-AC49-C8A0-D259BCC1A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622" y="956699"/>
            <a:ext cx="2813105" cy="2005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Nyheter, Kragerø | Nå skal eldrematen ut på anbud - lokale tilbydere kan få  fordel">
            <a:extLst>
              <a:ext uri="{FF2B5EF4-FFF2-40B4-BE49-F238E27FC236}">
                <a16:creationId xmlns:a16="http://schemas.microsoft.com/office/drawing/2014/main" id="{EA1D895B-3A8E-7849-F372-08540D645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050" y="956699"/>
            <a:ext cx="3045041" cy="204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12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2A1D1BE-B262-1F0A-CF4E-63E20B02215E}"/>
              </a:ext>
            </a:extLst>
          </p:cNvPr>
          <p:cNvSpPr>
            <a:spLocks noGrp="1"/>
          </p:cNvSpPr>
          <p:nvPr>
            <p:ph type="title"/>
          </p:nvPr>
        </p:nvSpPr>
        <p:spPr>
          <a:xfrm>
            <a:off x="612648" y="1078992"/>
            <a:ext cx="6268770" cy="1536192"/>
          </a:xfrm>
        </p:spPr>
        <p:txBody>
          <a:bodyPr anchor="b">
            <a:normAutofit/>
          </a:bodyPr>
          <a:lstStyle/>
          <a:p>
            <a:r>
              <a:rPr lang="nb-NO" sz="2500" b="1" i="1"/>
              <a:t>lov 24. juni 2011 nr. 30 om kommunale helse- og omsorgstjenester m.m. (helse- og omsorgstjenesteloven) § 3-2a annet ledd.</a:t>
            </a:r>
            <a:br>
              <a:rPr lang="nb-NO" sz="2500"/>
            </a:br>
            <a:endParaRPr lang="nb-NO" sz="2500"/>
          </a:p>
        </p:txBody>
      </p:sp>
      <p:sp>
        <p:nvSpPr>
          <p:cNvPr id="60"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Plassholder for innhold 2">
            <a:extLst>
              <a:ext uri="{FF2B5EF4-FFF2-40B4-BE49-F238E27FC236}">
                <a16:creationId xmlns:a16="http://schemas.microsoft.com/office/drawing/2014/main" id="{069BA74D-DE08-C153-F090-4FCED10391BB}"/>
              </a:ext>
            </a:extLst>
          </p:cNvPr>
          <p:cNvSpPr>
            <a:spLocks noGrp="1"/>
          </p:cNvSpPr>
          <p:nvPr>
            <p:ph idx="1"/>
          </p:nvPr>
        </p:nvSpPr>
        <p:spPr>
          <a:xfrm>
            <a:off x="371921" y="3019891"/>
            <a:ext cx="7206405" cy="2825496"/>
          </a:xfrm>
        </p:spPr>
        <p:txBody>
          <a:bodyPr>
            <a:normAutofit/>
          </a:bodyPr>
          <a:lstStyle/>
          <a:p>
            <a:r>
              <a:rPr lang="nb-NO" sz="2000" b="1" i="0">
                <a:effectLst/>
                <a:latin typeface="Helvetica Neue"/>
              </a:rPr>
              <a:t>§ 3-2 a. </a:t>
            </a:r>
            <a:r>
              <a:rPr lang="nb-NO" sz="2000" b="1" i="1">
                <a:effectLst/>
                <a:latin typeface="Helvetica Neue"/>
              </a:rPr>
              <a:t>Kommunens ansvar for tilbud om opphold i sykehjem eller tilsvarende bolig særskilt tilrettelagt for heldøgns tjenester</a:t>
            </a:r>
          </a:p>
          <a:p>
            <a:endParaRPr lang="nb-NO" sz="2000" b="0" i="0">
              <a:effectLst/>
              <a:latin typeface="Helvetica Neue"/>
            </a:endParaRPr>
          </a:p>
          <a:p>
            <a:r>
              <a:rPr lang="nb-NO" sz="2000" b="0" i="0">
                <a:effectLst/>
                <a:latin typeface="Helvetica Neue"/>
              </a:rPr>
              <a:t>Kommunen </a:t>
            </a:r>
            <a:r>
              <a:rPr lang="nb-NO" sz="2000" b="1" i="0" u="sng">
                <a:effectLst/>
                <a:latin typeface="Helvetica Neue"/>
              </a:rPr>
              <a:t>skal</a:t>
            </a:r>
            <a:r>
              <a:rPr lang="nb-NO" sz="2000" b="0" i="0" u="sng">
                <a:effectLst/>
                <a:latin typeface="Helvetica Neue"/>
              </a:rPr>
              <a:t> </a:t>
            </a:r>
            <a:r>
              <a:rPr lang="nb-NO" sz="2000" b="0" i="0">
                <a:effectLst/>
                <a:latin typeface="Helvetica Neue"/>
              </a:rPr>
              <a:t>tilby opphold i sykehjem eller tilsvarende bolig særskilt tilrettelagt for heldøgns tjenester dersom dette etter en helse- og omsorgsfaglig vurdering er det </a:t>
            </a:r>
            <a:r>
              <a:rPr lang="nb-NO" sz="2000" b="0" i="0" u="sng">
                <a:effectLst/>
                <a:latin typeface="Helvetica Neue"/>
              </a:rPr>
              <a:t>eneste tilbudet som kan sikre pasienten eller brukeren nødvendige og forsvarlige helse- og omsorgstjenester.</a:t>
            </a:r>
          </a:p>
          <a:p>
            <a:pPr marL="0" indent="0">
              <a:buNone/>
            </a:pPr>
            <a:endParaRPr lang="nb-NO" sz="2000" b="0" i="0" u="sng">
              <a:effectLst/>
              <a:latin typeface="Helvetica Neue"/>
            </a:endParaRPr>
          </a:p>
          <a:p>
            <a:endParaRPr lang="nb-NO" sz="1700"/>
          </a:p>
        </p:txBody>
      </p:sp>
      <p:pic>
        <p:nvPicPr>
          <p:cNvPr id="30" name="Picture 4" descr="Skrivebord med stetoskop og datatastatur">
            <a:extLst>
              <a:ext uri="{FF2B5EF4-FFF2-40B4-BE49-F238E27FC236}">
                <a16:creationId xmlns:a16="http://schemas.microsoft.com/office/drawing/2014/main" id="{40559AC0-490E-13FC-B008-77DEA4995FB6}"/>
              </a:ext>
            </a:extLst>
          </p:cNvPr>
          <p:cNvPicPr>
            <a:picLocks noChangeAspect="1"/>
          </p:cNvPicPr>
          <p:nvPr/>
        </p:nvPicPr>
        <p:blipFill rotWithShape="1">
          <a:blip r:embed="rId2"/>
          <a:srcRect l="55397" r="725" b="-1"/>
          <a:stretch/>
        </p:blipFill>
        <p:spPr>
          <a:xfrm>
            <a:off x="8320227" y="10"/>
            <a:ext cx="3871772" cy="6272774"/>
          </a:xfrm>
          <a:prstGeom prst="rect">
            <a:avLst/>
          </a:prstGeom>
        </p:spPr>
      </p:pic>
    </p:spTree>
    <p:extLst>
      <p:ext uri="{BB962C8B-B14F-4D97-AF65-F5344CB8AC3E}">
        <p14:creationId xmlns:p14="http://schemas.microsoft.com/office/powerpoint/2010/main" val="177615119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F3D9DE4F440B446B66BAE6B19702E3A" ma:contentTypeVersion="7" ma:contentTypeDescription="Opprett et nytt dokument." ma:contentTypeScope="" ma:versionID="33b32330ec886c0c1153b97b614754b1">
  <xsd:schema xmlns:xsd="http://www.w3.org/2001/XMLSchema" xmlns:xs="http://www.w3.org/2001/XMLSchema" xmlns:p="http://schemas.microsoft.com/office/2006/metadata/properties" xmlns:ns2="2eac1496-9f3a-44d6-9796-a19186f52ab7" xmlns:ns3="87ab2878-deee-46f3-86b8-955c13235053" targetNamespace="http://schemas.microsoft.com/office/2006/metadata/properties" ma:root="true" ma:fieldsID="cfbd4cbeb8903b770f8e2c8b7565bdc1" ns2:_="" ns3:_="">
    <xsd:import namespace="2eac1496-9f3a-44d6-9796-a19186f52ab7"/>
    <xsd:import namespace="87ab2878-deee-46f3-86b8-955c132350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_x0039_2_x002e_Ekstralederm_x00f8_te15_x002e_6_x002e_202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c1496-9f3a-44d6-9796-a19186f52a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x0039_2_x002e_Ekstralederm_x00f8_te15_x002e_6_x002e_2023" ma:index="14" nillable="true" ma:displayName="92. Ekstra ledermøte 15.6.2023" ma:format="Dropdown" ma:internalName="_x0039_2_x002e_Ekstralederm_x00f8_te15_x002e_6_x002e_2023">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ab2878-deee-46f3-86b8-955c13235053"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7ab2878-deee-46f3-86b8-955c13235053">
      <UserInfo>
        <DisplayName>Dag Willien Eriksen</DisplayName>
        <AccountId>61</AccountId>
        <AccountType/>
      </UserInfo>
    </SharedWithUsers>
    <_x0039_2_x002e_Ekstralederm_x00f8_te15_x002e_6_x002e_2023 xmlns="2eac1496-9f3a-44d6-9796-a19186f52ab7" xsi:nil="true"/>
  </documentManagement>
</p:properties>
</file>

<file path=customXml/itemProps1.xml><?xml version="1.0" encoding="utf-8"?>
<ds:datastoreItem xmlns:ds="http://schemas.openxmlformats.org/officeDocument/2006/customXml" ds:itemID="{197BB018-3C0A-4C56-B61F-C984FC9162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c1496-9f3a-44d6-9796-a19186f52ab7"/>
    <ds:schemaRef ds:uri="87ab2878-deee-46f3-86b8-955c132350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256168-32D2-4245-9022-3A6CE59F21C2}">
  <ds:schemaRefs>
    <ds:schemaRef ds:uri="http://schemas.microsoft.com/sharepoint/v3/contenttype/forms"/>
  </ds:schemaRefs>
</ds:datastoreItem>
</file>

<file path=customXml/itemProps3.xml><?xml version="1.0" encoding="utf-8"?>
<ds:datastoreItem xmlns:ds="http://schemas.openxmlformats.org/officeDocument/2006/customXml" ds:itemID="{8E7D2498-B868-4E13-B422-97587F5B8790}">
  <ds:schemaRefs>
    <ds:schemaRef ds:uri="http://schemas.openxmlformats.org/package/2006/metadata/core-properties"/>
    <ds:schemaRef ds:uri="http://purl.org/dc/elements/1.1/"/>
    <ds:schemaRef ds:uri="http://purl.org/dc/terms/"/>
    <ds:schemaRef ds:uri="87ab2878-deee-46f3-86b8-955c13235053"/>
    <ds:schemaRef ds:uri="http://schemas.microsoft.com/office/2006/documentManagement/types"/>
    <ds:schemaRef ds:uri="http://schemas.microsoft.com/office/2006/metadata/properties"/>
    <ds:schemaRef ds:uri="http://schemas.microsoft.com/office/infopath/2007/PartnerControls"/>
    <ds:schemaRef ds:uri="2eac1496-9f3a-44d6-9796-a19186f52a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133</TotalTime>
  <Words>950</Words>
  <Application>Microsoft Office PowerPoint</Application>
  <PresentationFormat>Widescreen</PresentationFormat>
  <Paragraphs>119</Paragraphs>
  <Slides>20</Slides>
  <Notes>7</Notes>
  <HiddenSlides>2</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20</vt:i4>
      </vt:variant>
    </vt:vector>
  </HeadingPairs>
  <TitlesOfParts>
    <vt:vector size="27" baseType="lpstr">
      <vt:lpstr>Arial</vt:lpstr>
      <vt:lpstr>Calibri</vt:lpstr>
      <vt:lpstr>Calibri Light</vt:lpstr>
      <vt:lpstr>Helvetica Neue</vt:lpstr>
      <vt:lpstr>Wingdings</vt:lpstr>
      <vt:lpstr>Office-tema</vt:lpstr>
      <vt:lpstr>Office-tema</vt:lpstr>
      <vt:lpstr>Forslag er basert på gjeldende politiske vedtak</vt:lpstr>
      <vt:lpstr>Sammen om omsorg i Kragerø</vt:lpstr>
      <vt:lpstr>Omsorgstrappa i Kragerø</vt:lpstr>
      <vt:lpstr>Omsorgstrappa i Kragerø</vt:lpstr>
      <vt:lpstr>2,4 årsverk… Hva med 24 årsverk? </vt:lpstr>
      <vt:lpstr>Omsorgstrappa i Kragerø</vt:lpstr>
      <vt:lpstr>Hva er forskjellen på omsorgsbolig og institusjon? </vt:lpstr>
      <vt:lpstr>PowerPoint-presentasjon</vt:lpstr>
      <vt:lpstr>lov 24. juni 2011 nr. 30 om kommunale helse- og omsorgstjenester m.m. (helse- og omsorgstjenesteloven) § 3-2a annet ledd. </vt:lpstr>
      <vt:lpstr> «Forskrift om tildeling av langtidsopphold og helse og omsorgstjenester i institusjon eller tilsvarende bolig særskilt tilrettelagt for heldøgns tjenester, vurderingsmomenter og vurderingslister med mer..» </vt:lpstr>
      <vt:lpstr>Hva menes med «særskilt tilrettelagt for heldøgns tjenester» ?</vt:lpstr>
      <vt:lpstr>Hvor ønsker vi å drive med dette?</vt:lpstr>
      <vt:lpstr>Omsorgstrappa i Kragerø</vt:lpstr>
      <vt:lpstr> Mulighetens trinn - omsorgsbolig med nærhet til bemanning</vt:lpstr>
      <vt:lpstr>Omsorgstrappa i Kragerø</vt:lpstr>
      <vt:lpstr>Furubo – mulighet for 14 institusjonsplasser</vt:lpstr>
      <vt:lpstr>PowerPoint-presentasjon</vt:lpstr>
      <vt:lpstr>PowerPoint-presentasjon</vt:lpstr>
      <vt:lpstr>Sammen om omsorg i Kragerø</vt:lpstr>
      <vt:lpstr>Furubo – omhjemle til 14 institusjonplasser</vt:lpstr>
    </vt:vector>
  </TitlesOfParts>
  <Company>Kragero_kommune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Behov</dc:title>
  <dc:creator>Torill Marlene Sandberg</dc:creator>
  <cp:lastModifiedBy>Alv Dag Brandal</cp:lastModifiedBy>
  <cp:revision>21</cp:revision>
  <cp:lastPrinted>2023-06-05T17:21:42Z</cp:lastPrinted>
  <dcterms:created xsi:type="dcterms:W3CDTF">2023-05-25T13:36:19Z</dcterms:created>
  <dcterms:modified xsi:type="dcterms:W3CDTF">2023-06-12T04:58:57Z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0x0101004F3D9DE4F440B446B66BAE6B19702E3A</vt:lpwstr>
  </property>
</Properties>
</file>